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8" r:id="rId5"/>
    <p:sldId id="259" r:id="rId6"/>
    <p:sldId id="260" r:id="rId7"/>
    <p:sldId id="266" r:id="rId8"/>
    <p:sldId id="261" r:id="rId9"/>
    <p:sldId id="262" r:id="rId10"/>
    <p:sldId id="263" r:id="rId11"/>
    <p:sldId id="267" r:id="rId12"/>
    <p:sldId id="268" r:id="rId13"/>
    <p:sldId id="269" r:id="rId14"/>
    <p:sldId id="270" r:id="rId15"/>
    <p:sldId id="264" r:id="rId16"/>
    <p:sldId id="265" r:id="rId17"/>
    <p:sldId id="275" r:id="rId18"/>
    <p:sldId id="276" r:id="rId19"/>
    <p:sldId id="277" r:id="rId20"/>
    <p:sldId id="278" r:id="rId21"/>
    <p:sldId id="279" r:id="rId22"/>
    <p:sldId id="280" r:id="rId23"/>
    <p:sldId id="28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230"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9/8/2012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9/8/2012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9/8/2012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9/8/2012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371600"/>
            <a:ext cx="7851648" cy="2667000"/>
          </a:xfrm>
        </p:spPr>
        <p:txBody>
          <a:bodyPr>
            <a:normAutofit/>
          </a:bodyPr>
          <a:lstStyle/>
          <a:p>
            <a:pPr algn="ctr"/>
            <a:r>
              <a:rPr lang="en-US" sz="9600" dirty="0" smtClean="0"/>
              <a:t>Life Insurance</a:t>
            </a:r>
            <a:endParaRPr lang="en-US" sz="9600"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457200" y="1752600"/>
            <a:ext cx="8229600" cy="4724400"/>
          </a:xfrm>
        </p:spPr>
        <p:txBody>
          <a:bodyPr/>
          <a:lstStyle/>
          <a:p>
            <a:r>
              <a:rPr lang="en-US" sz="3200" b="1" u="sng" dirty="0" smtClean="0"/>
              <a:t>Two types of conversion:</a:t>
            </a:r>
          </a:p>
          <a:p>
            <a:pPr algn="just">
              <a:buNone/>
            </a:pPr>
            <a:r>
              <a:rPr lang="en-US" sz="2800" dirty="0" smtClean="0"/>
              <a:t>1- From  attained age  as  a  new  insured  with standard rate.</a:t>
            </a:r>
          </a:p>
          <a:p>
            <a:pPr algn="just">
              <a:buNone/>
            </a:pPr>
            <a:r>
              <a:rPr lang="en-US" sz="2800" dirty="0" smtClean="0"/>
              <a:t>2- From age of issuing term policy with rate that would have been paid at this time, insured pays the difference between premiums of whole life and term </a:t>
            </a:r>
            <a:r>
              <a:rPr lang="en-US" sz="4000" b="1" dirty="0" smtClean="0"/>
              <a:t>+</a:t>
            </a:r>
            <a:r>
              <a:rPr lang="en-US" sz="2800" dirty="0" smtClean="0"/>
              <a:t> interest from time of purchasing term to time of conversion.</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228600" y="1600200"/>
            <a:ext cx="8686800" cy="4953000"/>
          </a:xfrm>
        </p:spPr>
        <p:txBody>
          <a:bodyPr>
            <a:normAutofit fontScale="85000" lnSpcReduction="20000"/>
          </a:bodyPr>
          <a:lstStyle/>
          <a:p>
            <a:pPr algn="just">
              <a:buNone/>
            </a:pPr>
            <a:r>
              <a:rPr lang="en-US" dirty="0" smtClean="0"/>
              <a:t>3-</a:t>
            </a:r>
            <a:r>
              <a:rPr lang="en-US" sz="4200" b="1" i="1" u="sng" dirty="0" smtClean="0">
                <a:solidFill>
                  <a:srgbClr val="7030A0"/>
                </a:solidFill>
              </a:rPr>
              <a:t>Reentry</a:t>
            </a:r>
            <a:r>
              <a:rPr lang="en-US" dirty="0" smtClean="0"/>
              <a:t>: 3 types of mortality tables:</a:t>
            </a:r>
          </a:p>
          <a:p>
            <a:pPr algn="just"/>
            <a:endParaRPr lang="en-US" dirty="0" smtClean="0"/>
          </a:p>
          <a:p>
            <a:pPr algn="just">
              <a:buNone/>
            </a:pPr>
            <a:r>
              <a:rPr lang="en-US" sz="3000" b="1" i="1" dirty="0" smtClean="0"/>
              <a:t>a)Select mortality table: </a:t>
            </a:r>
            <a:r>
              <a:rPr lang="en-US" sz="3000" dirty="0" smtClean="0"/>
              <a:t>mortality rates based on </a:t>
            </a:r>
            <a:r>
              <a:rPr lang="en-US" sz="3000" dirty="0" err="1" smtClean="0"/>
              <a:t>insureds</a:t>
            </a:r>
            <a:r>
              <a:rPr lang="en-US" sz="3000" dirty="0" smtClean="0"/>
              <a:t> lives only, it’s rates &lt; other people of the same age (because of medical examination &amp; other conditions). The selection effect lasts 5-15 yrs.</a:t>
            </a:r>
          </a:p>
          <a:p>
            <a:pPr algn="just"/>
            <a:endParaRPr lang="en-US" sz="3000" dirty="0" smtClean="0"/>
          </a:p>
          <a:p>
            <a:pPr algn="just">
              <a:buNone/>
            </a:pPr>
            <a:r>
              <a:rPr lang="en-US" sz="3000" b="1" i="1" dirty="0" smtClean="0"/>
              <a:t>b)Ultimate mortality table: </a:t>
            </a:r>
            <a:r>
              <a:rPr lang="en-US" sz="3000" dirty="0" smtClean="0"/>
              <a:t>mortality rates based on </a:t>
            </a:r>
            <a:r>
              <a:rPr lang="en-US" sz="3000" dirty="0" err="1" smtClean="0"/>
              <a:t>insureds</a:t>
            </a:r>
            <a:r>
              <a:rPr lang="en-US" sz="3000" dirty="0" smtClean="0"/>
              <a:t> who live only after the selection’s effect period lapses, it’s rate &gt; select table.</a:t>
            </a:r>
          </a:p>
          <a:p>
            <a:pPr algn="just"/>
            <a:endParaRPr lang="en-US" sz="3000" dirty="0" smtClean="0"/>
          </a:p>
          <a:p>
            <a:pPr algn="just">
              <a:buNone/>
            </a:pPr>
            <a:r>
              <a:rPr lang="en-US" sz="3000" b="1" i="1" dirty="0" smtClean="0"/>
              <a:t>c)Aggregate mortality table: </a:t>
            </a:r>
            <a:r>
              <a:rPr lang="en-US" sz="3000" dirty="0" smtClean="0"/>
              <a:t>mortality rates based on select &amp; ultimate (rates &gt; select &amp; ultimate).</a:t>
            </a:r>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457200" y="1752600"/>
            <a:ext cx="8229600" cy="4572000"/>
          </a:xfrm>
        </p:spPr>
        <p:txBody>
          <a:bodyPr>
            <a:normAutofit lnSpcReduction="10000"/>
          </a:bodyPr>
          <a:lstStyle/>
          <a:p>
            <a:pPr algn="just"/>
            <a:r>
              <a:rPr lang="en-US" dirty="0" smtClean="0"/>
              <a:t>Reentry term insurance is based on aggregate table, i.e. select &amp; ultimate.</a:t>
            </a:r>
          </a:p>
          <a:p>
            <a:pPr algn="just"/>
            <a:endParaRPr lang="en-US" dirty="0" smtClean="0"/>
          </a:p>
          <a:p>
            <a:pPr algn="just"/>
            <a:r>
              <a:rPr lang="en-US" dirty="0" smtClean="0"/>
              <a:t>If 3 men each 40 yr now purchased term insurance with reentry (select &amp; ultimate), the 1st purchased it 2 yrs ago, the 2nd one yr ago &amp; the 3rd now, so, the 1st pays premium &gt; the2nd &amp; the 2nd pays &gt; the 3rd.</a:t>
            </a:r>
          </a:p>
          <a:p>
            <a:pPr algn="just"/>
            <a:endParaRPr lang="en-US" dirty="0" smtClean="0"/>
          </a:p>
          <a:p>
            <a:pPr algn="just"/>
            <a:r>
              <a:rPr lang="en-US" dirty="0" smtClean="0"/>
              <a:t>If the policy contains reentry option, insured can tries to reenter the select group each 5 yrs if he qualifies &amp; pays lower premium.</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152400" y="1143000"/>
            <a:ext cx="8763000" cy="5486400"/>
          </a:xfrm>
        </p:spPr>
        <p:txBody>
          <a:bodyPr>
            <a:normAutofit fontScale="47500" lnSpcReduction="20000"/>
          </a:bodyPr>
          <a:lstStyle/>
          <a:p>
            <a:pPr>
              <a:buFont typeface="Wingdings" pitchFamily="2" charset="2"/>
              <a:buChar char="Ø"/>
            </a:pPr>
            <a:r>
              <a:rPr lang="en-US" sz="5800" b="1" u="sng" dirty="0" smtClean="0"/>
              <a:t> Types of Term Insurance Policies</a:t>
            </a:r>
            <a:r>
              <a:rPr lang="en-US" sz="4100" b="1" dirty="0" smtClean="0"/>
              <a:t>:</a:t>
            </a:r>
          </a:p>
          <a:p>
            <a:endParaRPr lang="en-US" dirty="0" smtClean="0"/>
          </a:p>
          <a:p>
            <a:pPr algn="just">
              <a:buNone/>
            </a:pPr>
            <a:r>
              <a:rPr lang="en-US" sz="7600" b="1" i="1" u="sng" dirty="0" smtClean="0">
                <a:solidFill>
                  <a:schemeClr val="tx2"/>
                </a:solidFill>
              </a:rPr>
              <a:t>1- Level Amount: </a:t>
            </a:r>
            <a:r>
              <a:rPr lang="en-US" sz="5100" dirty="0" smtClean="0"/>
              <a:t>two types</a:t>
            </a:r>
            <a:r>
              <a:rPr lang="en-US" sz="3600" dirty="0" smtClean="0"/>
              <a:t>:</a:t>
            </a:r>
          </a:p>
          <a:p>
            <a:pPr algn="just"/>
            <a:endParaRPr lang="en-US" sz="3600" dirty="0" smtClean="0"/>
          </a:p>
          <a:p>
            <a:pPr algn="just">
              <a:buNone/>
            </a:pPr>
            <a:r>
              <a:rPr lang="en-US" sz="5100" b="1" i="1" dirty="0" smtClean="0"/>
              <a:t>1/1-Increasing Premium: </a:t>
            </a:r>
            <a:r>
              <a:rPr lang="en-US" sz="5100" dirty="0" smtClean="0"/>
              <a:t>premium increases as age increases. </a:t>
            </a:r>
            <a:r>
              <a:rPr lang="en-US" sz="5100" dirty="0" err="1" smtClean="0"/>
              <a:t>Insureds</a:t>
            </a:r>
            <a:r>
              <a:rPr lang="en-US" sz="5100" dirty="0" smtClean="0"/>
              <a:t> view renewable term policy as increasing premium, level benefit.</a:t>
            </a:r>
          </a:p>
          <a:p>
            <a:pPr algn="just"/>
            <a:endParaRPr lang="en-US" sz="5100" dirty="0" smtClean="0"/>
          </a:p>
          <a:p>
            <a:pPr algn="just">
              <a:buNone/>
            </a:pPr>
            <a:r>
              <a:rPr lang="en-US" sz="5100" b="1" i="1" dirty="0" smtClean="0"/>
              <a:t>2/1-Level Amount &amp; Level Premium:</a:t>
            </a:r>
            <a:r>
              <a:rPr lang="en-US" sz="5100" dirty="0" smtClean="0"/>
              <a:t> 2 types:</a:t>
            </a:r>
          </a:p>
          <a:p>
            <a:pPr algn="just"/>
            <a:endParaRPr lang="en-US" sz="5100" dirty="0" smtClean="0"/>
          </a:p>
          <a:p>
            <a:pPr algn="just"/>
            <a:r>
              <a:rPr lang="en-US" sz="5100" dirty="0" smtClean="0"/>
              <a:t>Up to age 65 or 70 &amp; for life expectancy.</a:t>
            </a:r>
          </a:p>
          <a:p>
            <a:pPr algn="just">
              <a:buNone/>
            </a:pPr>
            <a:endParaRPr lang="en-US" sz="5100" dirty="0" smtClean="0"/>
          </a:p>
          <a:p>
            <a:pPr algn="just"/>
            <a:r>
              <a:rPr lang="en-US" sz="5100" dirty="0" smtClean="0"/>
              <a:t>Both builds up savings (cash value) up to specific age &amp; decline to 0 at expiration.</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linds(horizontal)">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144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228600" y="1371600"/>
            <a:ext cx="8686800" cy="5257800"/>
          </a:xfrm>
        </p:spPr>
        <p:txBody>
          <a:bodyPr>
            <a:normAutofit/>
          </a:bodyPr>
          <a:lstStyle/>
          <a:p>
            <a:pPr algn="just">
              <a:buNone/>
            </a:pPr>
            <a:r>
              <a:rPr lang="en-US" sz="3600" b="1" i="1" u="sng" dirty="0" smtClean="0">
                <a:solidFill>
                  <a:srgbClr val="C00000"/>
                </a:solidFill>
              </a:rPr>
              <a:t>2- Non-Level Amount: </a:t>
            </a:r>
            <a:r>
              <a:rPr lang="en-US" sz="2800" dirty="0" smtClean="0"/>
              <a:t>two types:</a:t>
            </a:r>
          </a:p>
          <a:p>
            <a:pPr algn="just">
              <a:buNone/>
            </a:pPr>
            <a:r>
              <a:rPr lang="en-US" sz="3600" b="1" i="1" dirty="0" smtClean="0"/>
              <a:t>2/1 - Decreasing: </a:t>
            </a:r>
            <a:r>
              <a:rPr lang="en-US" sz="2800" dirty="0" smtClean="0"/>
              <a:t>used to pay off the debt:</a:t>
            </a:r>
          </a:p>
          <a:p>
            <a:pPr algn="just">
              <a:buNone/>
            </a:pPr>
            <a:endParaRPr lang="en-US" sz="2800" dirty="0" smtClean="0"/>
          </a:p>
          <a:p>
            <a:pPr algn="just"/>
            <a:r>
              <a:rPr lang="en-US" sz="2800" b="1" i="1" dirty="0" smtClean="0"/>
              <a:t>Mortgage protection term insurance: </a:t>
            </a:r>
            <a:r>
              <a:rPr lang="en-US" sz="2800" dirty="0" smtClean="0"/>
              <a:t>to  pay the outstanding balance.</a:t>
            </a:r>
          </a:p>
          <a:p>
            <a:pPr algn="just"/>
            <a:r>
              <a:rPr lang="en-US" sz="2800" b="1" i="1" dirty="0" err="1" smtClean="0"/>
              <a:t>Payor</a:t>
            </a:r>
            <a:r>
              <a:rPr lang="en-US" sz="2800" b="1" i="1" dirty="0" smtClean="0"/>
              <a:t> benefit term  insurance:  </a:t>
            </a:r>
            <a:r>
              <a:rPr lang="en-US" sz="2800" dirty="0" smtClean="0"/>
              <a:t>used  in  case  of having life insurance on  a  juvenile to  pay the outstanding premiums in case of parent death.</a:t>
            </a:r>
          </a:p>
          <a:p>
            <a:pPr algn="just"/>
            <a:r>
              <a:rPr lang="en-US" sz="2800" b="1" i="1" dirty="0" smtClean="0"/>
              <a:t>Family income term insurance: </a:t>
            </a:r>
            <a:r>
              <a:rPr lang="en-US" sz="2800" dirty="0" smtClean="0"/>
              <a:t>provides protection to the family if the insured dies.</a:t>
            </a:r>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linds(horizontal)">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457200" y="1524000"/>
            <a:ext cx="8229600" cy="5105400"/>
          </a:xfrm>
        </p:spPr>
        <p:txBody>
          <a:bodyPr>
            <a:normAutofit/>
          </a:bodyPr>
          <a:lstStyle/>
          <a:p>
            <a:pPr>
              <a:buNone/>
            </a:pPr>
            <a:r>
              <a:rPr lang="en-US" sz="4000" b="1" i="1" dirty="0" smtClean="0"/>
              <a:t>2/2 - Increasing:</a:t>
            </a:r>
            <a:r>
              <a:rPr lang="en-US" sz="3200" dirty="0" smtClean="0"/>
              <a:t> </a:t>
            </a:r>
            <a:r>
              <a:rPr lang="en-US" dirty="0" smtClean="0"/>
              <a:t>used in many ways:</a:t>
            </a:r>
          </a:p>
          <a:p>
            <a:endParaRPr lang="en-US" dirty="0" smtClean="0"/>
          </a:p>
          <a:p>
            <a:pPr algn="just"/>
            <a:r>
              <a:rPr lang="en-US" sz="2800" b="1" i="1" dirty="0" smtClean="0"/>
              <a:t>Cost of living adjustment (COLA): </a:t>
            </a:r>
            <a:r>
              <a:rPr lang="en-US" sz="2800" dirty="0" smtClean="0"/>
              <a:t>it pays an amount increases each yr with inflation or any index with minimum amount the 1</a:t>
            </a:r>
            <a:r>
              <a:rPr lang="en-US" sz="2800" baseline="30000" dirty="0" smtClean="0"/>
              <a:t>st</a:t>
            </a:r>
            <a:r>
              <a:rPr lang="en-US" sz="2800" dirty="0" smtClean="0"/>
              <a:t> year.</a:t>
            </a:r>
          </a:p>
          <a:p>
            <a:pPr algn="just"/>
            <a:r>
              <a:rPr lang="en-US" sz="2800" b="1" i="1" dirty="0" smtClean="0"/>
              <a:t>Return  of  premium  feature:  </a:t>
            </a:r>
            <a:r>
              <a:rPr lang="en-US" sz="2800" dirty="0" smtClean="0"/>
              <a:t>it  pays  the amount of insurance </a:t>
            </a:r>
            <a:r>
              <a:rPr lang="en-US" sz="3600" b="1" dirty="0" smtClean="0"/>
              <a:t>+</a:t>
            </a:r>
            <a:r>
              <a:rPr lang="en-US" sz="2800" dirty="0" smtClean="0"/>
              <a:t> the premium paid up to death.</a:t>
            </a:r>
          </a:p>
          <a:p>
            <a:pPr algn="just"/>
            <a:r>
              <a:rPr lang="en-US" sz="2800" b="1" i="1" dirty="0" smtClean="0"/>
              <a:t>Par (Dividends): </a:t>
            </a:r>
            <a:r>
              <a:rPr lang="en-US" sz="2800" dirty="0" smtClean="0"/>
              <a:t>it pays a dividend each yr </a:t>
            </a:r>
            <a:r>
              <a:rPr lang="en-US" sz="3200" b="1" dirty="0" smtClean="0"/>
              <a:t>+</a:t>
            </a:r>
            <a:r>
              <a:rPr lang="en-US" sz="2800" dirty="0" smtClean="0"/>
              <a:t> the amount of insurance.</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228600" y="1600200"/>
            <a:ext cx="8686800" cy="5029200"/>
          </a:xfrm>
        </p:spPr>
        <p:txBody>
          <a:bodyPr>
            <a:normAutofit fontScale="92500" lnSpcReduction="10000"/>
          </a:bodyPr>
          <a:lstStyle/>
          <a:p>
            <a:pPr>
              <a:buFont typeface="Wingdings" pitchFamily="2" charset="2"/>
              <a:buChar char="Ø"/>
            </a:pPr>
            <a:r>
              <a:rPr lang="en-US" sz="3500" b="1" u="sng" dirty="0" smtClean="0"/>
              <a:t> Uses &amp; Limitations of Term Insurance:</a:t>
            </a:r>
          </a:p>
          <a:p>
            <a:endParaRPr lang="en-US" dirty="0" smtClean="0"/>
          </a:p>
          <a:p>
            <a:pPr algn="just">
              <a:buNone/>
            </a:pPr>
            <a:r>
              <a:rPr lang="en-US" sz="3000" dirty="0" smtClean="0"/>
              <a:t>a)   If you have limited amount to pay for whole life insurance, buy convertible term insurance.</a:t>
            </a:r>
          </a:p>
          <a:p>
            <a:pPr algn="just"/>
            <a:endParaRPr lang="en-US" sz="3000" dirty="0" smtClean="0"/>
          </a:p>
          <a:p>
            <a:pPr algn="just">
              <a:buNone/>
            </a:pPr>
            <a:r>
              <a:rPr lang="en-US" sz="3000" dirty="0" smtClean="0"/>
              <a:t>b)  If you need a temporary decreasing protection (mortgage debt  &amp; education).</a:t>
            </a:r>
          </a:p>
          <a:p>
            <a:pPr algn="just"/>
            <a:endParaRPr lang="en-US" sz="3000" dirty="0" smtClean="0"/>
          </a:p>
          <a:p>
            <a:pPr algn="just">
              <a:buNone/>
            </a:pPr>
            <a:r>
              <a:rPr lang="en-US" sz="3000" dirty="0" smtClean="0"/>
              <a:t>c)   Guarantee evidence of  insurability if  you need permanent protection in future &amp; don't have enough money now (buy convertible).</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p:txBody>
          <a:bodyPr>
            <a:normAutofit/>
          </a:bodyPr>
          <a:lstStyle/>
          <a:p>
            <a:pPr algn="just">
              <a:buNone/>
            </a:pPr>
            <a:r>
              <a:rPr lang="en-US" sz="2800" dirty="0" smtClean="0"/>
              <a:t>d)  Used to indemnify the death of the business partner  or a key person.</a:t>
            </a:r>
          </a:p>
          <a:p>
            <a:pPr algn="just"/>
            <a:endParaRPr lang="en-US" sz="2800" dirty="0" smtClean="0"/>
          </a:p>
          <a:p>
            <a:pPr algn="just">
              <a:buNone/>
            </a:pPr>
            <a:r>
              <a:rPr lang="en-US" sz="2800" dirty="0" smtClean="0"/>
              <a:t>e)  Used if you put all money in a new business, if you  die  early  your  family lose most of the capital.</a:t>
            </a:r>
          </a:p>
          <a:p>
            <a:pPr algn="just"/>
            <a:endParaRPr lang="en-US" sz="2800" dirty="0" smtClean="0"/>
          </a:p>
          <a:p>
            <a:pPr algn="just">
              <a:buNone/>
            </a:pPr>
            <a:r>
              <a:rPr lang="en-US" sz="2800" dirty="0" smtClean="0"/>
              <a:t>f)   Used to fund kids  grow up and education.</a:t>
            </a:r>
          </a:p>
          <a:p>
            <a:pPr algn="just"/>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457200" y="1371600"/>
            <a:ext cx="8229600" cy="4953000"/>
          </a:xfrm>
        </p:spPr>
        <p:txBody>
          <a:bodyPr>
            <a:normAutofit fontScale="77500" lnSpcReduction="20000"/>
          </a:bodyPr>
          <a:lstStyle/>
          <a:p>
            <a:pPr algn="just">
              <a:buFont typeface="Wingdings" pitchFamily="2" charset="2"/>
              <a:buChar char="Ø"/>
            </a:pPr>
            <a:r>
              <a:rPr lang="en-US" dirty="0" smtClean="0"/>
              <a:t> </a:t>
            </a:r>
            <a:r>
              <a:rPr lang="en-US" sz="3300" b="1" u="sng" dirty="0" smtClean="0"/>
              <a:t>Advantage of Term insurance :</a:t>
            </a:r>
            <a:r>
              <a:rPr lang="en-US" sz="3300" b="1" dirty="0" smtClean="0"/>
              <a:t> </a:t>
            </a:r>
            <a:r>
              <a:rPr lang="en-US" sz="3100" dirty="0" smtClean="0"/>
              <a:t>provide reasonable protection  for  low premium  and  younger  age.</a:t>
            </a:r>
            <a:endParaRPr lang="en-US" dirty="0" smtClean="0"/>
          </a:p>
          <a:p>
            <a:endParaRPr lang="en-US" dirty="0" smtClean="0"/>
          </a:p>
          <a:p>
            <a:pPr>
              <a:buFont typeface="Wingdings" pitchFamily="2" charset="2"/>
              <a:buChar char="Ø"/>
            </a:pPr>
            <a:r>
              <a:rPr lang="en-US" dirty="0" smtClean="0"/>
              <a:t> </a:t>
            </a:r>
            <a:r>
              <a:rPr lang="en-US" sz="3300" b="1" u="sng" dirty="0" smtClean="0"/>
              <a:t>Disadvantage or Limitation of Term insurance:</a:t>
            </a:r>
            <a:endParaRPr lang="en-US" b="1" u="sng" dirty="0" smtClean="0"/>
          </a:p>
          <a:p>
            <a:endParaRPr lang="en-US" dirty="0" smtClean="0"/>
          </a:p>
          <a:p>
            <a:pPr algn="just">
              <a:buNone/>
            </a:pPr>
            <a:r>
              <a:rPr lang="en-US" sz="3100" dirty="0" smtClean="0"/>
              <a:t>a)  Premium increases with age  up  to  prohibitive levels and unsuitable for large amount needs.</a:t>
            </a:r>
          </a:p>
          <a:p>
            <a:pPr algn="just"/>
            <a:endParaRPr lang="en-US" sz="3100" dirty="0" smtClean="0"/>
          </a:p>
          <a:p>
            <a:pPr algn="just">
              <a:buNone/>
            </a:pPr>
            <a:r>
              <a:rPr lang="en-US" sz="3100" dirty="0" smtClean="0"/>
              <a:t>b)  No cash value (or limited) if you need it.</a:t>
            </a:r>
          </a:p>
          <a:p>
            <a:pPr algn="just"/>
            <a:endParaRPr lang="en-US" sz="3100" dirty="0" smtClean="0"/>
          </a:p>
          <a:p>
            <a:pPr algn="just">
              <a:buNone/>
            </a:pPr>
            <a:r>
              <a:rPr lang="en-US" sz="3100" dirty="0" smtClean="0"/>
              <a:t>c)  If   you   become   uninsurable   and   it    is unconvertible, you lose your protection.</a:t>
            </a:r>
          </a:p>
          <a:p>
            <a:pPr algn="just"/>
            <a:endParaRPr lang="en-US" sz="3100" dirty="0" smtClean="0"/>
          </a:p>
          <a:p>
            <a:pPr algn="just">
              <a:buNone/>
            </a:pPr>
            <a:r>
              <a:rPr lang="en-US" sz="3100" dirty="0" smtClean="0"/>
              <a:t>d)  Not suitable if needs change.</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linds(horizontal)">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p:txBody>
          <a:bodyPr/>
          <a:lstStyle/>
          <a:p>
            <a:pPr algn="just"/>
            <a:r>
              <a:rPr lang="en-US" sz="2800" dirty="0" smtClean="0"/>
              <a:t>“</a:t>
            </a:r>
            <a:r>
              <a:rPr lang="en-US" sz="2800" dirty="0" smtClean="0">
                <a:solidFill>
                  <a:schemeClr val="accent1"/>
                </a:solidFill>
              </a:rPr>
              <a:t>Buy Term &amp; Invest the Difference</a:t>
            </a:r>
            <a:r>
              <a:rPr lang="en-US" sz="2800" dirty="0" smtClean="0"/>
              <a:t>” some see that: if you can not afford to buy whole life insurance, buy term and invest the difference, then, the term and investment will outperform the life insurance cash value.</a:t>
            </a:r>
          </a:p>
          <a:p>
            <a:pPr algn="just"/>
            <a:endParaRPr lang="en-US" sz="2800" dirty="0" smtClean="0"/>
          </a:p>
          <a:p>
            <a:pPr algn="just"/>
            <a:r>
              <a:rPr lang="en-US" sz="2800" i="1" u="sng" dirty="0" smtClean="0"/>
              <a:t>The problem is: </a:t>
            </a:r>
            <a:r>
              <a:rPr lang="en-US" sz="2800" dirty="0" smtClean="0"/>
              <a:t>you may fail in your investment or to set aside the difference regularly.</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143000"/>
            <a:ext cx="8229600" cy="5181600"/>
          </a:xfrm>
        </p:spPr>
        <p:txBody>
          <a:bodyPr>
            <a:normAutofit/>
          </a:bodyPr>
          <a:lstStyle/>
          <a:p>
            <a:pPr algn="ctr">
              <a:buNone/>
            </a:pPr>
            <a:r>
              <a:rPr lang="en-US" sz="8800" b="1" smtClean="0">
                <a:solidFill>
                  <a:schemeClr val="tx2"/>
                </a:solidFill>
              </a:rPr>
              <a:t>Chapter 1</a:t>
            </a:r>
            <a:endParaRPr lang="en-US" sz="8800" b="1" dirty="0" smtClean="0">
              <a:solidFill>
                <a:schemeClr val="tx2"/>
              </a:solidFill>
            </a:endParaRPr>
          </a:p>
          <a:p>
            <a:pPr algn="ctr">
              <a:buNone/>
            </a:pPr>
            <a:r>
              <a:rPr lang="en-US" sz="6000" b="1" dirty="0" smtClean="0"/>
              <a:t> </a:t>
            </a:r>
          </a:p>
          <a:p>
            <a:pPr algn="ctr">
              <a:buNone/>
            </a:pPr>
            <a:r>
              <a:rPr lang="en-US" sz="6000" b="1" i="1" dirty="0" smtClean="0">
                <a:solidFill>
                  <a:schemeClr val="accent1"/>
                </a:solidFill>
              </a:rPr>
              <a:t>Life Insurance Policies</a:t>
            </a:r>
            <a:endParaRPr lang="en-US" sz="6000" b="1" i="1" dirty="0">
              <a:solidFill>
                <a:schemeClr val="accent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r>
              <a:rPr lang="en-US" u="sng" dirty="0" smtClean="0">
                <a:solidFill>
                  <a:srgbClr val="C00000"/>
                </a:solidFill>
              </a:rPr>
              <a:t>Second: </a:t>
            </a:r>
            <a:r>
              <a:rPr lang="en-US" dirty="0" smtClean="0"/>
              <a:t>Endowment Insurance</a:t>
            </a:r>
            <a:endParaRPr lang="en-US" dirty="0"/>
          </a:p>
        </p:txBody>
      </p:sp>
      <p:sp>
        <p:nvSpPr>
          <p:cNvPr id="3" name="Content Placeholder 2"/>
          <p:cNvSpPr>
            <a:spLocks noGrp="1"/>
          </p:cNvSpPr>
          <p:nvPr>
            <p:ph idx="1"/>
          </p:nvPr>
        </p:nvSpPr>
        <p:spPr>
          <a:xfrm>
            <a:off x="228600" y="1143000"/>
            <a:ext cx="8686800" cy="5486400"/>
          </a:xfrm>
        </p:spPr>
        <p:txBody>
          <a:bodyPr>
            <a:normAutofit fontScale="77500" lnSpcReduction="20000"/>
          </a:bodyPr>
          <a:lstStyle/>
          <a:p>
            <a:pPr algn="just">
              <a:buFont typeface="Wingdings" pitchFamily="2" charset="2"/>
              <a:buChar char="Ø"/>
            </a:pPr>
            <a:r>
              <a:rPr lang="en-US" dirty="0" smtClean="0"/>
              <a:t> </a:t>
            </a:r>
            <a:r>
              <a:rPr lang="en-US" sz="3300" b="1" dirty="0" smtClean="0"/>
              <a:t>It pays the amount of insurance if the insured still alive at the end of a stipulated age </a:t>
            </a:r>
            <a:r>
              <a:rPr lang="en-US" sz="3300" b="1" dirty="0" smtClean="0">
                <a:solidFill>
                  <a:srgbClr val="FF0000"/>
                </a:solidFill>
              </a:rPr>
              <a:t>or</a:t>
            </a:r>
            <a:r>
              <a:rPr lang="en-US" sz="3300" b="1" dirty="0" smtClean="0"/>
              <a:t> if he dies before that age.</a:t>
            </a:r>
          </a:p>
          <a:p>
            <a:pPr algn="just"/>
            <a:endParaRPr lang="en-US" sz="3000" dirty="0" smtClean="0"/>
          </a:p>
          <a:p>
            <a:pPr algn="just"/>
            <a:r>
              <a:rPr lang="en-US" sz="3500" b="1" u="sng" dirty="0" smtClean="0"/>
              <a:t>Two Ways to see the Endowment Insurance:</a:t>
            </a:r>
          </a:p>
          <a:p>
            <a:pPr algn="just"/>
            <a:endParaRPr lang="en-US" sz="3000" dirty="0" smtClean="0"/>
          </a:p>
          <a:p>
            <a:pPr algn="just">
              <a:buNone/>
            </a:pPr>
            <a:r>
              <a:rPr lang="en-US" sz="3600" dirty="0" smtClean="0"/>
              <a:t>a)  </a:t>
            </a:r>
            <a:r>
              <a:rPr lang="en-US" sz="3600" b="1" i="1" u="sng" dirty="0" smtClean="0"/>
              <a:t>The Mathematical Concept:</a:t>
            </a:r>
          </a:p>
          <a:p>
            <a:pPr algn="just"/>
            <a:endParaRPr lang="en-US" sz="3600" dirty="0" smtClean="0"/>
          </a:p>
          <a:p>
            <a:pPr algn="just">
              <a:buNone/>
            </a:pPr>
            <a:r>
              <a:rPr lang="en-US" sz="3600" dirty="0" smtClean="0"/>
              <a:t>     Endowment = Term Insurance + Pure Endowment</a:t>
            </a:r>
          </a:p>
          <a:p>
            <a:pPr algn="just"/>
            <a:endParaRPr lang="en-US" sz="3600" dirty="0" smtClean="0"/>
          </a:p>
          <a:p>
            <a:pPr algn="just">
              <a:buNone/>
            </a:pPr>
            <a:r>
              <a:rPr lang="en-US" sz="3600" dirty="0" smtClean="0"/>
              <a:t>b)  </a:t>
            </a:r>
            <a:r>
              <a:rPr lang="en-US" sz="3600" b="1" i="1" u="sng" dirty="0" smtClean="0"/>
              <a:t>The Economic Concept</a:t>
            </a:r>
            <a:r>
              <a:rPr lang="en-US" sz="3600" u="sng" dirty="0" smtClean="0"/>
              <a:t>:</a:t>
            </a:r>
          </a:p>
          <a:p>
            <a:pPr algn="just"/>
            <a:endParaRPr lang="en-US" sz="3600" dirty="0" smtClean="0"/>
          </a:p>
          <a:p>
            <a:pPr algn="just">
              <a:buNone/>
            </a:pPr>
            <a:r>
              <a:rPr lang="en-US" sz="3600" dirty="0" smtClean="0"/>
              <a:t>     Endowment = Decreasing Term + Increasing saving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blinds(horizontal)">
                                      <p:cBhvr>
                                        <p:cTn id="27" dur="500"/>
                                        <p:tgtEl>
                                          <p:spTgt spid="3">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Effect transition="in" filter="blinds(horizontal)">
                                      <p:cBhvr>
                                        <p:cTn id="3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rgbClr val="C00000"/>
                </a:solidFill>
              </a:rPr>
              <a:t>Second: </a:t>
            </a:r>
            <a:r>
              <a:rPr lang="en-US" dirty="0" smtClean="0"/>
              <a:t>Endowment Insurance</a:t>
            </a:r>
            <a:endParaRPr lang="en-US" dirty="0"/>
          </a:p>
        </p:txBody>
      </p:sp>
      <p:sp>
        <p:nvSpPr>
          <p:cNvPr id="3" name="Content Placeholder 2"/>
          <p:cNvSpPr>
            <a:spLocks noGrp="1"/>
          </p:cNvSpPr>
          <p:nvPr>
            <p:ph idx="1"/>
          </p:nvPr>
        </p:nvSpPr>
        <p:spPr>
          <a:xfrm>
            <a:off x="457200" y="2133600"/>
            <a:ext cx="8229600" cy="4191000"/>
          </a:xfrm>
        </p:spPr>
        <p:txBody>
          <a:bodyPr/>
          <a:lstStyle/>
          <a:p>
            <a:pPr algn="just"/>
            <a:r>
              <a:rPr lang="en-US" sz="2800" dirty="0" smtClean="0"/>
              <a:t>As under  pure endowment insurance, cash value increases and in case of death this cash value is  supplemented by decreasing term  insurance  and  both  equal  the  insurance  amount  at  any time.</a:t>
            </a:r>
          </a:p>
          <a:p>
            <a:endParaRPr lang="en-US" dirty="0" smtClean="0"/>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normAutofit fontScale="90000"/>
          </a:bodyPr>
          <a:lstStyle/>
          <a:p>
            <a:r>
              <a:rPr lang="en-US" u="sng" dirty="0" smtClean="0">
                <a:solidFill>
                  <a:srgbClr val="C00000"/>
                </a:solidFill>
              </a:rPr>
              <a:t>Second:</a:t>
            </a:r>
            <a:r>
              <a:rPr lang="en-US" dirty="0" smtClean="0">
                <a:solidFill>
                  <a:srgbClr val="C00000"/>
                </a:solidFill>
              </a:rPr>
              <a:t> </a:t>
            </a:r>
            <a:r>
              <a:rPr lang="en-US" dirty="0" smtClean="0"/>
              <a:t>Endowment Insurance</a:t>
            </a:r>
            <a:endParaRPr lang="en-US" dirty="0"/>
          </a:p>
        </p:txBody>
      </p:sp>
      <p:sp>
        <p:nvSpPr>
          <p:cNvPr id="3" name="Content Placeholder 2"/>
          <p:cNvSpPr>
            <a:spLocks noGrp="1"/>
          </p:cNvSpPr>
          <p:nvPr>
            <p:ph idx="1"/>
          </p:nvPr>
        </p:nvSpPr>
        <p:spPr>
          <a:xfrm>
            <a:off x="228600" y="1447800"/>
            <a:ext cx="8686800" cy="5105400"/>
          </a:xfrm>
        </p:spPr>
        <p:txBody>
          <a:bodyPr>
            <a:normAutofit fontScale="85000" lnSpcReduction="20000"/>
          </a:bodyPr>
          <a:lstStyle/>
          <a:p>
            <a:pPr>
              <a:buFont typeface="Wingdings" pitchFamily="2" charset="2"/>
              <a:buChar char="Ø"/>
            </a:pPr>
            <a:r>
              <a:rPr lang="en-US" sz="3500" b="1" u="sng" dirty="0" smtClean="0"/>
              <a:t> </a:t>
            </a:r>
            <a:r>
              <a:rPr lang="en-US" sz="3800" b="1" u="sng" dirty="0" smtClean="0"/>
              <a:t>Types of Endowment Premiums</a:t>
            </a:r>
            <a:r>
              <a:rPr lang="en-US" sz="2800" dirty="0" smtClean="0"/>
              <a:t>: </a:t>
            </a:r>
            <a:endParaRPr lang="en-US" dirty="0" smtClean="0"/>
          </a:p>
          <a:p>
            <a:pPr>
              <a:buNone/>
            </a:pPr>
            <a:r>
              <a:rPr lang="en-US" dirty="0" smtClean="0"/>
              <a:t>       </a:t>
            </a:r>
            <a:r>
              <a:rPr lang="en-US" sz="3000" dirty="0" smtClean="0"/>
              <a:t>Single, annual level and limited annual level premium.</a:t>
            </a:r>
          </a:p>
          <a:p>
            <a:endParaRPr lang="en-US" sz="2800" dirty="0" smtClean="0"/>
          </a:p>
          <a:p>
            <a:pPr>
              <a:buFont typeface="Wingdings" pitchFamily="2" charset="2"/>
              <a:buChar char="Ø"/>
            </a:pPr>
            <a:r>
              <a:rPr lang="en-US" sz="3800" b="1" u="sng" dirty="0" smtClean="0"/>
              <a:t> </a:t>
            </a:r>
            <a:r>
              <a:rPr lang="en-US" sz="4200" b="1" u="sng" dirty="0" smtClean="0"/>
              <a:t>Types of Endowment Policies</a:t>
            </a:r>
            <a:r>
              <a:rPr lang="en-US" sz="3800" b="1" u="sng" dirty="0" smtClean="0"/>
              <a:t>:</a:t>
            </a:r>
            <a:endParaRPr lang="en-US" sz="3500" b="1" u="sng" dirty="0" smtClean="0"/>
          </a:p>
          <a:p>
            <a:endParaRPr lang="en-US" u="sng" dirty="0" smtClean="0"/>
          </a:p>
          <a:p>
            <a:pPr algn="just">
              <a:buNone/>
            </a:pPr>
            <a:r>
              <a:rPr lang="en-US" sz="2800" b="1" i="1" u="sng" dirty="0" smtClean="0">
                <a:solidFill>
                  <a:srgbClr val="7030A0"/>
                </a:solidFill>
              </a:rPr>
              <a:t>1- Retirement Income Policy</a:t>
            </a:r>
            <a:r>
              <a:rPr lang="en-US" sz="2800" u="sng" dirty="0" smtClean="0"/>
              <a:t>: </a:t>
            </a:r>
            <a:r>
              <a:rPr lang="en-US" sz="2800" dirty="0" smtClean="0"/>
              <a:t>amount paid at death is the greater of insurance amount or cash value.</a:t>
            </a:r>
          </a:p>
          <a:p>
            <a:pPr algn="just"/>
            <a:endParaRPr lang="en-US" sz="2800" u="sng" dirty="0" smtClean="0"/>
          </a:p>
          <a:p>
            <a:pPr algn="just">
              <a:buNone/>
            </a:pPr>
            <a:r>
              <a:rPr lang="en-US" sz="2800" b="1" i="1" u="sng" dirty="0" smtClean="0">
                <a:solidFill>
                  <a:srgbClr val="C00000"/>
                </a:solidFill>
              </a:rPr>
              <a:t>2-</a:t>
            </a:r>
            <a:r>
              <a:rPr lang="en-US" sz="2800" b="1" i="1" u="sng" dirty="0" smtClean="0"/>
              <a:t> </a:t>
            </a:r>
            <a:r>
              <a:rPr lang="en-US" sz="2800" b="1" i="1" u="sng" dirty="0" smtClean="0">
                <a:solidFill>
                  <a:srgbClr val="C00000"/>
                </a:solidFill>
              </a:rPr>
              <a:t>Semi-endowment  Policy</a:t>
            </a:r>
            <a:r>
              <a:rPr lang="en-US" sz="2800" u="sng" dirty="0" smtClean="0">
                <a:solidFill>
                  <a:srgbClr val="FF0000"/>
                </a:solidFill>
              </a:rPr>
              <a:t>:</a:t>
            </a:r>
            <a:r>
              <a:rPr lang="en-US" sz="2800" dirty="0" smtClean="0"/>
              <a:t> the amount paid upon survival </a:t>
            </a:r>
            <a:r>
              <a:rPr lang="en-US" sz="3800" b="1" dirty="0" smtClean="0"/>
              <a:t>=</a:t>
            </a:r>
            <a:r>
              <a:rPr lang="en-US" sz="2800" dirty="0" smtClean="0"/>
              <a:t> ½ amount at death.</a:t>
            </a:r>
          </a:p>
          <a:p>
            <a:pPr algn="just"/>
            <a:endParaRPr lang="en-US" sz="2800" b="1" i="1" u="sng" dirty="0" smtClean="0">
              <a:solidFill>
                <a:schemeClr val="accent1"/>
              </a:solidFill>
            </a:endParaRPr>
          </a:p>
          <a:p>
            <a:pPr algn="just">
              <a:buNone/>
            </a:pPr>
            <a:r>
              <a:rPr lang="en-US" sz="2800" b="1" i="1" u="sng" dirty="0" smtClean="0">
                <a:solidFill>
                  <a:schemeClr val="accent1"/>
                </a:solidFill>
              </a:rPr>
              <a:t>3- Modified Endowment Policy</a:t>
            </a:r>
            <a:r>
              <a:rPr lang="en-US" sz="2800" u="sng" dirty="0" smtClean="0"/>
              <a:t>:  </a:t>
            </a:r>
            <a:r>
              <a:rPr lang="en-US" sz="2800" dirty="0" smtClean="0"/>
              <a:t>the  amount paid at death is a % of the amount of insurance </a:t>
            </a:r>
            <a:r>
              <a:rPr lang="en-US" sz="3800" b="1" dirty="0" smtClean="0"/>
              <a:t>+</a:t>
            </a:r>
            <a:r>
              <a:rPr lang="en-US" sz="2800" dirty="0" smtClean="0"/>
              <a:t> the maturity amount.</a:t>
            </a:r>
          </a:p>
          <a:p>
            <a:pPr algn="just"/>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lstStyle/>
          <a:p>
            <a:r>
              <a:rPr lang="en-US" u="sng" dirty="0" smtClean="0">
                <a:solidFill>
                  <a:srgbClr val="C00000"/>
                </a:solidFill>
              </a:rPr>
              <a:t>Second</a:t>
            </a:r>
            <a:r>
              <a:rPr lang="en-US" dirty="0" smtClean="0">
                <a:solidFill>
                  <a:srgbClr val="C00000"/>
                </a:solidFill>
              </a:rPr>
              <a:t>: </a:t>
            </a:r>
            <a:r>
              <a:rPr lang="en-US" dirty="0" smtClean="0"/>
              <a:t>Endowment Insurance</a:t>
            </a:r>
            <a:endParaRPr lang="en-US" dirty="0"/>
          </a:p>
        </p:txBody>
      </p:sp>
      <p:sp>
        <p:nvSpPr>
          <p:cNvPr id="3" name="Content Placeholder 2"/>
          <p:cNvSpPr>
            <a:spLocks noGrp="1"/>
          </p:cNvSpPr>
          <p:nvPr>
            <p:ph idx="1"/>
          </p:nvPr>
        </p:nvSpPr>
        <p:spPr>
          <a:xfrm>
            <a:off x="304800" y="1981200"/>
            <a:ext cx="8458200" cy="4389120"/>
          </a:xfrm>
        </p:spPr>
        <p:txBody>
          <a:bodyPr/>
          <a:lstStyle/>
          <a:p>
            <a:pPr algn="just">
              <a:buNone/>
            </a:pPr>
            <a:r>
              <a:rPr lang="en-US" sz="2800" b="1" i="1" u="sng" dirty="0" smtClean="0">
                <a:solidFill>
                  <a:schemeClr val="accent4">
                    <a:lumMod val="75000"/>
                  </a:schemeClr>
                </a:solidFill>
              </a:rPr>
              <a:t>4- Deposit Endowment Policy: </a:t>
            </a:r>
            <a:r>
              <a:rPr lang="en-US" dirty="0" smtClean="0"/>
              <a:t>the amount paid at maturity </a:t>
            </a:r>
            <a:r>
              <a:rPr lang="en-US" sz="4000" b="1" dirty="0" smtClean="0"/>
              <a:t>=</a:t>
            </a:r>
            <a:r>
              <a:rPr lang="en-US" dirty="0" smtClean="0"/>
              <a:t>  a  multiple of the  renewal premium - 1st premium.</a:t>
            </a:r>
          </a:p>
          <a:p>
            <a:pPr algn="just"/>
            <a:endParaRPr lang="en-US" u="sng" dirty="0" smtClean="0"/>
          </a:p>
          <a:p>
            <a:pPr algn="just">
              <a:buNone/>
            </a:pPr>
            <a:r>
              <a:rPr lang="en-US" sz="2800" b="1" i="1" u="sng" dirty="0" smtClean="0">
                <a:solidFill>
                  <a:schemeClr val="bg1">
                    <a:lumMod val="50000"/>
                  </a:schemeClr>
                </a:solidFill>
              </a:rPr>
              <a:t>5- Juvenile Endowment Policy:</a:t>
            </a:r>
            <a:r>
              <a:rPr lang="en-US" u="sng" dirty="0" smtClean="0"/>
              <a:t> </a:t>
            </a:r>
            <a:r>
              <a:rPr lang="en-US" dirty="0" smtClean="0"/>
              <a:t>pays cost of education, marriage and independence.</a:t>
            </a:r>
          </a:p>
          <a:p>
            <a:endParaRPr lang="en-US" dirty="0" smtClean="0"/>
          </a:p>
          <a:p>
            <a:pPr>
              <a:buNone/>
            </a:pP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fontScale="90000"/>
          </a:bodyPr>
          <a:lstStyle/>
          <a:p>
            <a:r>
              <a:rPr lang="en-US" dirty="0" smtClean="0"/>
              <a:t/>
            </a:r>
            <a:br>
              <a:rPr lang="en-US" dirty="0" smtClean="0"/>
            </a:br>
            <a:r>
              <a:rPr lang="en-US" sz="5300" b="1" dirty="0" smtClean="0"/>
              <a:t>Types of Life Ins. Policies</a:t>
            </a:r>
            <a:endParaRPr lang="en-US" b="1" dirty="0"/>
          </a:p>
        </p:txBody>
      </p:sp>
      <p:sp>
        <p:nvSpPr>
          <p:cNvPr id="3" name="Content Placeholder 2"/>
          <p:cNvSpPr>
            <a:spLocks noGrp="1"/>
          </p:cNvSpPr>
          <p:nvPr>
            <p:ph idx="1"/>
          </p:nvPr>
        </p:nvSpPr>
        <p:spPr>
          <a:xfrm>
            <a:off x="457200" y="1371600"/>
            <a:ext cx="8458200" cy="5257800"/>
          </a:xfrm>
        </p:spPr>
        <p:txBody>
          <a:bodyPr>
            <a:normAutofit fontScale="92500" lnSpcReduction="20000"/>
          </a:bodyPr>
          <a:lstStyle/>
          <a:p>
            <a:r>
              <a:rPr lang="en-US" sz="3100" u="sng" dirty="0" smtClean="0"/>
              <a:t>There are </a:t>
            </a:r>
            <a:r>
              <a:rPr lang="en-US" sz="3100" u="sng" dirty="0" smtClean="0">
                <a:solidFill>
                  <a:srgbClr val="C00000"/>
                </a:solidFill>
              </a:rPr>
              <a:t>3</a:t>
            </a:r>
            <a:r>
              <a:rPr lang="en-US" sz="3100" u="sng" dirty="0" smtClean="0"/>
              <a:t> types of life insurance policies:</a:t>
            </a:r>
          </a:p>
          <a:p>
            <a:pPr>
              <a:buNone/>
            </a:pPr>
            <a:endParaRPr lang="en-US" sz="3100" u="sng" dirty="0" smtClean="0"/>
          </a:p>
          <a:p>
            <a:pPr>
              <a:buNone/>
            </a:pPr>
            <a:r>
              <a:rPr lang="en-US" dirty="0" smtClean="0"/>
              <a:t> </a:t>
            </a:r>
            <a:r>
              <a:rPr lang="en-US" sz="3000" i="1" u="sng" dirty="0" smtClean="0">
                <a:solidFill>
                  <a:srgbClr val="C00000"/>
                </a:solidFill>
              </a:rPr>
              <a:t>First: </a:t>
            </a:r>
            <a:r>
              <a:rPr lang="en-US" b="1" dirty="0" smtClean="0"/>
              <a:t>Death Benefits Policies:</a:t>
            </a:r>
            <a:endParaRPr lang="en-US" sz="3000" b="1" dirty="0" smtClean="0"/>
          </a:p>
          <a:p>
            <a:pPr>
              <a:buNone/>
            </a:pPr>
            <a:r>
              <a:rPr lang="en-US" sz="3000" dirty="0" smtClean="0"/>
              <a:t>1-Term Ins.</a:t>
            </a:r>
          </a:p>
          <a:p>
            <a:pPr>
              <a:buNone/>
            </a:pPr>
            <a:r>
              <a:rPr lang="en-US" sz="3000" dirty="0" smtClean="0"/>
              <a:t>2-Whole Life Ins.</a:t>
            </a:r>
          </a:p>
          <a:p>
            <a:pPr>
              <a:buNone/>
            </a:pPr>
            <a:endParaRPr lang="en-US" sz="3000" dirty="0" smtClean="0"/>
          </a:p>
          <a:p>
            <a:pPr>
              <a:buNone/>
            </a:pPr>
            <a:r>
              <a:rPr lang="en-US" sz="3000" i="1" u="sng" dirty="0" smtClean="0">
                <a:solidFill>
                  <a:srgbClr val="C00000"/>
                </a:solidFill>
              </a:rPr>
              <a:t>Second: </a:t>
            </a:r>
            <a:r>
              <a:rPr lang="en-US" sz="3000" b="1" dirty="0" smtClean="0"/>
              <a:t>Survival Benefits Policies:</a:t>
            </a:r>
          </a:p>
          <a:p>
            <a:pPr>
              <a:buNone/>
            </a:pPr>
            <a:r>
              <a:rPr lang="en-US" sz="3000" dirty="0" smtClean="0"/>
              <a:t>1-Pure Endowment.</a:t>
            </a:r>
          </a:p>
          <a:p>
            <a:pPr>
              <a:buNone/>
            </a:pPr>
            <a:r>
              <a:rPr lang="en-US" sz="3000" dirty="0" smtClean="0"/>
              <a:t>2-Life Annuities.</a:t>
            </a:r>
          </a:p>
          <a:p>
            <a:pPr>
              <a:buNone/>
            </a:pPr>
            <a:endParaRPr lang="en-US" sz="3000" dirty="0" smtClean="0"/>
          </a:p>
          <a:p>
            <a:pPr>
              <a:buNone/>
            </a:pPr>
            <a:r>
              <a:rPr lang="en-US" sz="3000" i="1" u="sng" dirty="0" smtClean="0">
                <a:solidFill>
                  <a:srgbClr val="C00000"/>
                </a:solidFill>
              </a:rPr>
              <a:t>Third:  </a:t>
            </a:r>
            <a:r>
              <a:rPr lang="en-US" sz="3000" b="1" dirty="0" smtClean="0"/>
              <a:t>Death  &amp;  Survival Benefits Policies:</a:t>
            </a:r>
          </a:p>
          <a:p>
            <a:pPr>
              <a:buNone/>
            </a:pPr>
            <a:r>
              <a:rPr lang="en-US" sz="3000" dirty="0" smtClean="0"/>
              <a:t>Endowment Ins.</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linds(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linds(horizont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linds(horizont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blinds(horizontal)">
                                      <p:cBhvr>
                                        <p:cTn id="42" dur="500"/>
                                        <p:tgtEl>
                                          <p:spTgt spid="3">
                                            <p:txEl>
                                              <p:pRg st="10" end="1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animEffect transition="in" filter="blinds(horizontal)">
                                      <p:cBhvr>
                                        <p:cTn id="4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C:\Users\Rewayda\Desktop\KSU\Photos\What-Is-Term-Life-Insurance.jpg"/>
          <p:cNvPicPr>
            <a:picLocks noGrp="1" noChangeAspect="1" noChangeArrowheads="1"/>
          </p:cNvPicPr>
          <p:nvPr>
            <p:ph idx="1"/>
          </p:nvPr>
        </p:nvPicPr>
        <p:blipFill>
          <a:blip r:embed="rId2" cstate="print"/>
          <a:srcRect/>
          <a:stretch>
            <a:fillRect/>
          </a:stretch>
        </p:blipFill>
        <p:spPr bwMode="auto">
          <a:xfrm>
            <a:off x="914400" y="762000"/>
            <a:ext cx="7239000" cy="5867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a:xfrm>
            <a:off x="457200" y="762000"/>
            <a:ext cx="8229600" cy="5562600"/>
          </a:xfrm>
        </p:spPr>
        <p:txBody>
          <a:bodyPr>
            <a:normAutofit lnSpcReduction="10000"/>
          </a:bodyPr>
          <a:lstStyle/>
          <a:p>
            <a:pPr>
              <a:buNone/>
            </a:pPr>
            <a:r>
              <a:rPr lang="en-US" sz="5400" i="1" u="sng" dirty="0" smtClean="0">
                <a:solidFill>
                  <a:srgbClr val="C00000"/>
                </a:solidFill>
              </a:rPr>
              <a:t>First: </a:t>
            </a:r>
            <a:r>
              <a:rPr lang="en-US" sz="5400" dirty="0" smtClean="0"/>
              <a:t>Term Insurance</a:t>
            </a:r>
            <a:r>
              <a:rPr lang="en-US" dirty="0" smtClean="0"/>
              <a:t/>
            </a:r>
            <a:br>
              <a:rPr lang="en-US" dirty="0" smtClean="0"/>
            </a:br>
            <a:endParaRPr lang="en-US" dirty="0" smtClean="0"/>
          </a:p>
          <a:p>
            <a:pPr>
              <a:buFont typeface="Wingdings" pitchFamily="2" charset="2"/>
              <a:buChar char="Ø"/>
            </a:pPr>
            <a:r>
              <a:rPr lang="en-US" sz="2800" b="1" u="sng" dirty="0" smtClean="0"/>
              <a:t> Main Characteristics of Term Insurance:</a:t>
            </a:r>
          </a:p>
          <a:p>
            <a:pPr algn="just">
              <a:buNone/>
            </a:pPr>
            <a:r>
              <a:rPr lang="en-US" dirty="0" smtClean="0"/>
              <a:t>a) </a:t>
            </a:r>
            <a:r>
              <a:rPr lang="en-US" sz="2800" dirty="0" smtClean="0"/>
              <a:t>It pays the face amount to the beneficiary if the insured dies within a specified period (1,5,10 yrs or up to 65 or 70).</a:t>
            </a:r>
          </a:p>
          <a:p>
            <a:pPr algn="just"/>
            <a:r>
              <a:rPr lang="en-US" sz="2800" dirty="0" smtClean="0"/>
              <a:t>If the insured outlives the period, the insurer pays nothing.</a:t>
            </a:r>
          </a:p>
          <a:p>
            <a:pPr algn="just"/>
            <a:r>
              <a:rPr lang="en-US" sz="2800" dirty="0" smtClean="0"/>
              <a:t>Term insurance is similar to property insurance. If there is no loss to a home while a policy is in force, insurer pays nothing. This is also the case with term insurance.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457200" y="1828800"/>
            <a:ext cx="8229600" cy="4800600"/>
          </a:xfrm>
        </p:spPr>
        <p:txBody>
          <a:bodyPr>
            <a:normAutofit fontScale="92500" lnSpcReduction="10000"/>
          </a:bodyPr>
          <a:lstStyle/>
          <a:p>
            <a:pPr algn="just">
              <a:buNone/>
            </a:pPr>
            <a:r>
              <a:rPr lang="en-US" sz="3000" dirty="0" smtClean="0"/>
              <a:t>b) As property, term insurance doesn't build savings - cash value - as do other types of life insurance, it provides “</a:t>
            </a:r>
            <a:r>
              <a:rPr lang="en-US" sz="3000" i="1" dirty="0" smtClean="0">
                <a:solidFill>
                  <a:srgbClr val="FF0000"/>
                </a:solidFill>
              </a:rPr>
              <a:t>pure death protection</a:t>
            </a:r>
            <a:r>
              <a:rPr lang="en-US" sz="3000" dirty="0" smtClean="0"/>
              <a:t>” only.</a:t>
            </a:r>
          </a:p>
          <a:p>
            <a:pPr algn="just"/>
            <a:endParaRPr lang="en-US" sz="3000" dirty="0" smtClean="0"/>
          </a:p>
          <a:p>
            <a:pPr algn="just">
              <a:buNone/>
            </a:pPr>
            <a:r>
              <a:rPr lang="en-US" sz="3000" dirty="0" smtClean="0"/>
              <a:t>c) Premiums' rates  of  term  policy &lt; any  life policies and increase with age.</a:t>
            </a:r>
          </a:p>
          <a:p>
            <a:pPr algn="just"/>
            <a:endParaRPr lang="en-US" sz="3000" dirty="0" smtClean="0"/>
          </a:p>
          <a:p>
            <a:pPr algn="just">
              <a:buNone/>
            </a:pPr>
            <a:r>
              <a:rPr lang="en-US" sz="3000" dirty="0" smtClean="0"/>
              <a:t>d) Early lapse rate is &gt; any life policies because there is no penalty for early termination. High early lapse rate causes losses for insurer  </a:t>
            </a:r>
            <a:r>
              <a:rPr lang="en-US" sz="3000" i="1" u="sng" dirty="0" smtClean="0"/>
              <a:t>because</a:t>
            </a:r>
            <a:r>
              <a:rPr lang="en-US" sz="3000" dirty="0" smtClean="0"/>
              <a:t>:</a:t>
            </a:r>
          </a:p>
          <a:p>
            <a:pPr algn="just">
              <a:buNone/>
            </a:pPr>
            <a:r>
              <a:rPr lang="en-US" sz="3000" dirty="0" smtClean="0"/>
              <a:t>         </a:t>
            </a:r>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p:txBody>
          <a:bodyPr/>
          <a:lstStyle/>
          <a:p>
            <a:pPr algn="just">
              <a:buNone/>
            </a:pPr>
            <a:r>
              <a:rPr lang="en-US" sz="2800" dirty="0" smtClean="0"/>
              <a:t>- It can’t fully recover underwriting and first year commission expenses.</a:t>
            </a:r>
          </a:p>
          <a:p>
            <a:pPr algn="just">
              <a:buNone/>
            </a:pPr>
            <a:r>
              <a:rPr lang="en-US" dirty="0" smtClean="0"/>
              <a:t>      </a:t>
            </a:r>
          </a:p>
          <a:p>
            <a:pPr algn="just">
              <a:buNone/>
            </a:pPr>
            <a:r>
              <a:rPr lang="en-US" sz="2800" dirty="0" smtClean="0"/>
              <a:t> - It  leads to  adverse selection (</a:t>
            </a:r>
            <a:r>
              <a:rPr lang="en-US" sz="2800" dirty="0" err="1" smtClean="0"/>
              <a:t>insureds</a:t>
            </a:r>
            <a:r>
              <a:rPr lang="en-US" sz="2800" dirty="0" smtClean="0"/>
              <a:t> with good  health  only  terminate insurance)  insurer uses discount for  multi-year payments and stringent underwriting to face lapse rates).</a:t>
            </a:r>
          </a:p>
          <a:p>
            <a:pPr algn="just"/>
            <a:endParaRPr lang="en-US" sz="2800" dirty="0" smtClean="0"/>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38200"/>
          </a:xfrm>
        </p:spPr>
        <p:txBody>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457200" y="1676400"/>
            <a:ext cx="8534400" cy="4876800"/>
          </a:xfrm>
        </p:spPr>
        <p:txBody>
          <a:bodyPr>
            <a:normAutofit fontScale="77500" lnSpcReduction="20000"/>
          </a:bodyPr>
          <a:lstStyle/>
          <a:p>
            <a:pPr>
              <a:buFont typeface="Wingdings" pitchFamily="2" charset="2"/>
              <a:buChar char="Ø"/>
            </a:pPr>
            <a:r>
              <a:rPr lang="en-US" sz="4000" b="1" u="sng" dirty="0" smtClean="0"/>
              <a:t>The Main Features of Term Insurance:</a:t>
            </a:r>
          </a:p>
          <a:p>
            <a:endParaRPr lang="en-US" dirty="0" smtClean="0"/>
          </a:p>
          <a:p>
            <a:pPr algn="just">
              <a:buNone/>
            </a:pPr>
            <a:r>
              <a:rPr lang="en-US" sz="3400" dirty="0" smtClean="0"/>
              <a:t>1- </a:t>
            </a:r>
            <a:r>
              <a:rPr lang="en-US" sz="3400" b="1" i="1" u="sng" dirty="0" smtClean="0">
                <a:solidFill>
                  <a:srgbClr val="0070C0"/>
                </a:solidFill>
              </a:rPr>
              <a:t>Renewability: </a:t>
            </a:r>
            <a:r>
              <a:rPr lang="en-US" sz="3400" dirty="0" smtClean="0"/>
              <a:t>allows the insured to continue the coverage up to a specified age (up to 65 or 70) regardless of health status.</a:t>
            </a:r>
          </a:p>
          <a:p>
            <a:pPr algn="just">
              <a:buNone/>
            </a:pPr>
            <a:r>
              <a:rPr lang="en-US" sz="3400" i="1" u="sng" dirty="0" smtClean="0"/>
              <a:t>Ex: </a:t>
            </a:r>
            <a:r>
              <a:rPr lang="en-US" sz="3400" dirty="0" smtClean="0"/>
              <a:t>if a 5 yrs term policy is not renewable, insurer ends insurance after 5 yrs but it can’t end it if it is renewable.</a:t>
            </a:r>
          </a:p>
          <a:p>
            <a:pPr algn="just"/>
            <a:endParaRPr lang="en-US" sz="3400" dirty="0" smtClean="0"/>
          </a:p>
          <a:p>
            <a:pPr algn="just"/>
            <a:r>
              <a:rPr lang="en-US" sz="3400" dirty="0" smtClean="0"/>
              <a:t>Each time the policy is renewed, premium increases as age increases.</a:t>
            </a:r>
          </a:p>
          <a:p>
            <a:pPr algn="just"/>
            <a:endParaRPr lang="en-US" sz="3400" dirty="0" smtClean="0"/>
          </a:p>
          <a:p>
            <a:pPr algn="just"/>
            <a:r>
              <a:rPr lang="en-US" sz="3400" dirty="0" err="1" smtClean="0"/>
              <a:t>Insureds</a:t>
            </a:r>
            <a:r>
              <a:rPr lang="en-US" sz="3400" dirty="0" smtClean="0"/>
              <a:t> view renewable term policy as increasing premium, level benefit.</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r>
              <a:rPr lang="en-US" sz="4800" i="1" u="sng" dirty="0" smtClean="0">
                <a:solidFill>
                  <a:srgbClr val="C00000"/>
                </a:solidFill>
              </a:rPr>
              <a:t>First: </a:t>
            </a:r>
            <a:r>
              <a:rPr lang="en-US" sz="4800" dirty="0" smtClean="0"/>
              <a:t>Term Insurance</a:t>
            </a:r>
            <a:endParaRPr lang="en-US" dirty="0"/>
          </a:p>
        </p:txBody>
      </p:sp>
      <p:sp>
        <p:nvSpPr>
          <p:cNvPr id="3" name="Content Placeholder 2"/>
          <p:cNvSpPr>
            <a:spLocks noGrp="1"/>
          </p:cNvSpPr>
          <p:nvPr>
            <p:ph idx="1"/>
          </p:nvPr>
        </p:nvSpPr>
        <p:spPr>
          <a:xfrm>
            <a:off x="228600" y="1143000"/>
            <a:ext cx="8686800" cy="5562600"/>
          </a:xfrm>
        </p:spPr>
        <p:txBody>
          <a:bodyPr>
            <a:noAutofit/>
          </a:bodyPr>
          <a:lstStyle/>
          <a:p>
            <a:pPr algn="just">
              <a:buNone/>
            </a:pPr>
            <a:r>
              <a:rPr lang="en-US" sz="2400" dirty="0" smtClean="0"/>
              <a:t>2-</a:t>
            </a:r>
            <a:r>
              <a:rPr lang="en-US" sz="2400" b="1" i="1" u="sng" dirty="0" smtClean="0">
                <a:solidFill>
                  <a:schemeClr val="accent1"/>
                </a:solidFill>
              </a:rPr>
              <a:t>Convertibility</a:t>
            </a:r>
            <a:r>
              <a:rPr lang="en-US" sz="2400" dirty="0" smtClean="0"/>
              <a:t>: this option allows the insured to convert term policy to a whole life policy without evidence of insurability.</a:t>
            </a:r>
          </a:p>
          <a:p>
            <a:pPr algn="just"/>
            <a:endParaRPr lang="en-US" sz="2400" dirty="0" smtClean="0"/>
          </a:p>
          <a:p>
            <a:pPr algn="just"/>
            <a:r>
              <a:rPr lang="en-US" sz="2400" dirty="0" smtClean="0"/>
              <a:t>It is a privilege if the term insurance is about to expire and he wishes to continue insurance or to begin a savings program when his income increases.</a:t>
            </a:r>
          </a:p>
          <a:p>
            <a:pPr algn="just"/>
            <a:endParaRPr lang="en-US" sz="2400" dirty="0" smtClean="0"/>
          </a:p>
          <a:p>
            <a:pPr algn="just"/>
            <a:r>
              <a:rPr lang="en-US" sz="2400" dirty="0" smtClean="0"/>
              <a:t>Also, it benefits the insured if he found that he had chosen the wrong policy (term insurance) that doesn't meet his present and future need, so, he can convert it to whole life insurance.</a:t>
            </a:r>
          </a:p>
          <a:p>
            <a:pPr algn="just">
              <a:buNone/>
            </a:pPr>
            <a:endParaRPr lang="en-US" sz="2400" dirty="0" smtClean="0"/>
          </a:p>
          <a:p>
            <a:pPr algn="just"/>
            <a:r>
              <a:rPr lang="en-US" sz="2400" dirty="0" smtClean="0"/>
              <a:t>When  the  insured  convert  it, the  premium increases on standard rate.</a:t>
            </a:r>
          </a:p>
          <a:p>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linds(horizontal)">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1638</TotalTime>
  <Words>1362</Words>
  <Application>Microsoft Office PowerPoint</Application>
  <PresentationFormat>On-screen Show (4:3)</PresentationFormat>
  <Paragraphs>190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Life Insurance</vt:lpstr>
      <vt:lpstr>PowerPoint Presentation</vt:lpstr>
      <vt:lpstr> Types of Life Ins. Policies</vt:lpstr>
      <vt:lpstr>PowerPoint Presentation</vt:lpstr>
      <vt:lpstr>      </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First: Term Insurance</vt:lpstr>
      <vt:lpstr>Second: Endowment Insurance</vt:lpstr>
      <vt:lpstr>Second: Endowment Insurance</vt:lpstr>
      <vt:lpstr>Second: Endowment Insurance</vt:lpstr>
      <vt:lpstr>Second: Endowment Insurance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Insurance</dc:title>
  <dc:creator>Rewayda</dc:creator>
  <cp:lastModifiedBy>HP</cp:lastModifiedBy>
  <cp:revision>36</cp:revision>
  <dcterms:created xsi:type="dcterms:W3CDTF">2006-08-16T00:00:00Z</dcterms:created>
  <dcterms:modified xsi:type="dcterms:W3CDTF">2012-09-08T09:00:57Z</dcterms:modified>
</cp:coreProperties>
</file>