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89" r:id="rId4"/>
    <p:sldId id="259" r:id="rId5"/>
    <p:sldId id="260" r:id="rId6"/>
    <p:sldId id="266" r:id="rId7"/>
    <p:sldId id="261" r:id="rId8"/>
    <p:sldId id="288" r:id="rId9"/>
    <p:sldId id="262" r:id="rId10"/>
    <p:sldId id="290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8/31/2012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38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8800" b="1" smtClean="0">
                <a:solidFill>
                  <a:schemeClr val="tx2"/>
                </a:solidFill>
              </a:rPr>
              <a:t>Chapter </a:t>
            </a:r>
            <a:r>
              <a:rPr lang="en-US" sz="8800" b="1" smtClean="0">
                <a:solidFill>
                  <a:schemeClr val="tx2"/>
                </a:solidFill>
              </a:rPr>
              <a:t>3</a:t>
            </a:r>
            <a:endParaRPr lang="en-US" sz="88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n-US" sz="6000" b="1" dirty="0" smtClean="0"/>
              <a:t> </a:t>
            </a:r>
          </a:p>
          <a:p>
            <a:pPr algn="ctr">
              <a:buNone/>
            </a:pPr>
            <a:r>
              <a:rPr lang="en-US" sz="6000" b="1" i="1" dirty="0" smtClean="0">
                <a:solidFill>
                  <a:schemeClr val="accent1"/>
                </a:solidFill>
              </a:rPr>
              <a:t>Life Insurance Policies</a:t>
            </a:r>
          </a:p>
          <a:p>
            <a:pPr algn="ctr">
              <a:buNone/>
            </a:pPr>
            <a:r>
              <a:rPr lang="en-US" sz="6000" b="1" i="1" dirty="0" smtClean="0">
                <a:solidFill>
                  <a:srgbClr val="FF0000"/>
                </a:solidFill>
              </a:rPr>
              <a:t>“Life Annuities”</a:t>
            </a:r>
            <a:endParaRPr lang="en-US" sz="6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/>
              <a:t> Annuities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3400" b="1" dirty="0" smtClean="0"/>
              <a:t>3- Single Premium Immediate  Annuity:</a:t>
            </a:r>
          </a:p>
          <a:p>
            <a:pPr algn="just">
              <a:buNone/>
            </a:pPr>
            <a:endParaRPr lang="en-US" sz="3400" b="1" dirty="0" smtClean="0"/>
          </a:p>
          <a:p>
            <a:pPr algn="just">
              <a:buNone/>
            </a:pPr>
            <a:r>
              <a:rPr lang="en-US" sz="3600" b="1" dirty="0" smtClean="0"/>
              <a:t>3/1</a:t>
            </a:r>
            <a:r>
              <a:rPr lang="en-US" sz="3200" dirty="0" smtClean="0"/>
              <a:t> - </a:t>
            </a:r>
            <a:r>
              <a:rPr lang="en-US" sz="3200" i="1" u="sng" dirty="0" smtClean="0"/>
              <a:t>Structured Settlement Annuity </a:t>
            </a:r>
            <a:r>
              <a:rPr lang="en-US" sz="3200" dirty="0" smtClean="0"/>
              <a:t>(between plaintiff &amp; defendant) to pay for the injured.</a:t>
            </a:r>
          </a:p>
          <a:p>
            <a:pPr algn="just">
              <a:buNone/>
            </a:pPr>
            <a:endParaRPr lang="en-US" sz="3200" dirty="0" smtClean="0"/>
          </a:p>
          <a:p>
            <a:pPr algn="just">
              <a:buNone/>
            </a:pPr>
            <a:r>
              <a:rPr lang="en-US" sz="3600" b="1" dirty="0" smtClean="0"/>
              <a:t>3/2-</a:t>
            </a:r>
            <a:r>
              <a:rPr lang="en-US" sz="3200" b="1" dirty="0" smtClean="0"/>
              <a:t> </a:t>
            </a:r>
            <a:r>
              <a:rPr lang="en-US" sz="3200" i="1" u="sng" dirty="0" smtClean="0"/>
              <a:t>Reverse Annuity Mortgage </a:t>
            </a:r>
            <a:r>
              <a:rPr lang="en-US" sz="3200" dirty="0" smtClean="0"/>
              <a:t>(between the homeowner &amp; a bank or Insurance Company), insured gets an annuity (or a loan) &amp; insurer get the house when  he  dies.</a:t>
            </a:r>
          </a:p>
          <a:p>
            <a:pPr algn="just">
              <a:buNone/>
            </a:pP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09600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                Annuities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5105400"/>
          </a:xfrm>
        </p:spPr>
        <p:txBody>
          <a:bodyPr>
            <a:normAutofit/>
          </a:bodyPr>
          <a:lstStyle/>
          <a:p>
            <a:pPr algn="just"/>
            <a:endParaRPr lang="en-US" sz="3000" dirty="0" smtClean="0"/>
          </a:p>
          <a:p>
            <a:pPr algn="just"/>
            <a:endParaRPr lang="en-US" sz="3400" dirty="0" smtClean="0"/>
          </a:p>
          <a:p>
            <a:pPr algn="just"/>
            <a:endParaRPr lang="en-US" sz="3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1219200"/>
            <a:ext cx="86106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endParaRPr lang="en-US" sz="2800" b="1" dirty="0" smtClean="0"/>
          </a:p>
          <a:p>
            <a:pPr algn="just">
              <a:buNone/>
            </a:pPr>
            <a:r>
              <a:rPr lang="en-US" sz="3600" b="1" dirty="0" smtClean="0"/>
              <a:t>4- Variable Annuity (like life insurance) depends on investment.</a:t>
            </a:r>
          </a:p>
          <a:p>
            <a:pPr algn="just">
              <a:buNone/>
            </a:pPr>
            <a:endParaRPr lang="en-US" sz="3600" b="1" dirty="0" smtClean="0"/>
          </a:p>
          <a:p>
            <a:pPr algn="just">
              <a:buNone/>
            </a:pPr>
            <a:r>
              <a:rPr lang="en-US" sz="3600" b="1" dirty="0" smtClean="0"/>
              <a:t>5- Equity Indexed Annuity (tied to an index number).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5300" b="1" dirty="0" smtClean="0"/>
              <a:t/>
            </a:r>
            <a:br>
              <a:rPr lang="en-US" sz="5300" b="1" dirty="0" smtClean="0"/>
            </a:br>
            <a:r>
              <a:rPr lang="en-US" sz="6700" b="1" dirty="0" smtClean="0"/>
              <a:t> Annuities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5626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5100" b="1" i="1" u="sng" dirty="0" smtClean="0">
                <a:solidFill>
                  <a:schemeClr val="tx2"/>
                </a:solidFill>
              </a:rPr>
              <a:t>Life Annuities</a:t>
            </a:r>
            <a:r>
              <a:rPr lang="en-US" sz="5100" b="1" dirty="0" smtClean="0"/>
              <a:t>: </a:t>
            </a:r>
            <a:r>
              <a:rPr lang="en-US" sz="3900" b="1" dirty="0" smtClean="0"/>
              <a:t>pays equal payments to the annuitant as long as he still alive or up to a specific age.</a:t>
            </a:r>
          </a:p>
          <a:p>
            <a:pPr algn="just"/>
            <a:r>
              <a:rPr lang="en-US" sz="3600" dirty="0" smtClean="0"/>
              <a:t>Each annuity payment consists of: principal, interest &amp; survivorship element.</a:t>
            </a:r>
          </a:p>
          <a:p>
            <a:pPr>
              <a:buFont typeface="Wingdings" pitchFamily="2" charset="2"/>
              <a:buChar char="Ø"/>
            </a:pPr>
            <a:endParaRPr lang="en-US" sz="3900" b="1" u="sng" dirty="0" smtClean="0">
              <a:solidFill>
                <a:srgbClr val="C00000"/>
              </a:solidFill>
            </a:endParaRPr>
          </a:p>
          <a:p>
            <a:endParaRPr lang="en-US" sz="31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 smtClean="0"/>
              <a:t>Annuities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534400" cy="533400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en-US" sz="3200" b="1" u="sng" dirty="0" smtClean="0">
                <a:solidFill>
                  <a:srgbClr val="C00000"/>
                </a:solidFill>
              </a:rPr>
              <a:t>Classification of Life Annuities</a:t>
            </a:r>
            <a:r>
              <a:rPr lang="en-US" sz="2800" b="1" dirty="0" smtClean="0"/>
              <a:t>: </a:t>
            </a:r>
            <a:r>
              <a:rPr lang="en-US" sz="2800" b="1" i="1" dirty="0" smtClean="0"/>
              <a:t>5 types:</a:t>
            </a:r>
          </a:p>
          <a:p>
            <a:pPr>
              <a:buNone/>
            </a:pPr>
            <a:endParaRPr lang="en-US" sz="2800" b="1" i="1" dirty="0" smtClean="0"/>
          </a:p>
          <a:p>
            <a:pPr>
              <a:buNone/>
            </a:pPr>
            <a:r>
              <a:rPr lang="en-US" sz="2800" b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3600" b="1" u="sng" dirty="0" smtClean="0">
                <a:solidFill>
                  <a:schemeClr val="accent6">
                    <a:lumMod val="50000"/>
                  </a:schemeClr>
                </a:solidFill>
              </a:rPr>
              <a:t>a) Number of Annuitants (lives Covered</a:t>
            </a:r>
            <a:r>
              <a:rPr lang="en-US" sz="3500" b="1" u="sng" dirty="0" smtClean="0">
                <a:solidFill>
                  <a:schemeClr val="accent6">
                    <a:lumMod val="50000"/>
                  </a:schemeClr>
                </a:solidFill>
              </a:rPr>
              <a:t>):</a:t>
            </a:r>
            <a:endParaRPr lang="en-US" sz="2800" b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800" b="1" dirty="0" smtClean="0"/>
              <a:t>1-  </a:t>
            </a:r>
            <a:r>
              <a:rPr lang="en-US" sz="2800" b="1" i="1" u="sng" dirty="0" smtClean="0"/>
              <a:t>A single-life annuity: </a:t>
            </a:r>
            <a:r>
              <a:rPr lang="en-US" sz="2800" dirty="0" smtClean="0"/>
              <a:t>covers one life.</a:t>
            </a:r>
          </a:p>
          <a:p>
            <a:pPr>
              <a:buFont typeface="Wingdings" pitchFamily="2" charset="2"/>
              <a:buChar char="Ø"/>
            </a:pP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2-  </a:t>
            </a:r>
            <a:r>
              <a:rPr lang="en-US" sz="2800" b="1" i="1" u="sng" dirty="0" smtClean="0"/>
              <a:t>A joint-life annuity: </a:t>
            </a:r>
            <a:r>
              <a:rPr lang="en-US" sz="2800" dirty="0" smtClean="0"/>
              <a:t>covers 2 lives &amp; end at the death of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death( either  annuitant).</a:t>
            </a:r>
          </a:p>
          <a:p>
            <a:pPr>
              <a:buNone/>
            </a:pPr>
            <a:endParaRPr lang="en-US" sz="2800" b="1" dirty="0" smtClean="0"/>
          </a:p>
          <a:p>
            <a:pPr algn="just">
              <a:buNone/>
            </a:pPr>
            <a:r>
              <a:rPr lang="en-US" sz="2800" b="1" dirty="0" smtClean="0"/>
              <a:t>3- </a:t>
            </a:r>
            <a:r>
              <a:rPr lang="en-US" sz="2800" b="1" i="1" u="sng" dirty="0" smtClean="0"/>
              <a:t>A joint &amp; last survivor annuity:</a:t>
            </a:r>
            <a:r>
              <a:rPr lang="en-US" sz="2800" b="1" dirty="0" smtClean="0"/>
              <a:t> </a:t>
            </a:r>
            <a:r>
              <a:rPr lang="en-US" sz="2800" dirty="0" smtClean="0"/>
              <a:t>provides payment to 2 annuitants as long as either annuitant  is  alive  &amp;  stop  if both died.</a:t>
            </a:r>
          </a:p>
          <a:p>
            <a:pPr>
              <a:buNone/>
            </a:pP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096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5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</a:rPr>
              <a:t>Annuities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en-US" sz="3600" b="1" u="sng" dirty="0" smtClean="0">
                <a:solidFill>
                  <a:schemeClr val="accent1">
                    <a:lumMod val="75000"/>
                  </a:schemeClr>
                </a:solidFill>
              </a:rPr>
              <a:t>b)Method of Premiums Payment:</a:t>
            </a:r>
          </a:p>
          <a:p>
            <a:pPr algn="just">
              <a:buNone/>
            </a:pPr>
            <a:r>
              <a:rPr lang="en-US" sz="3200" dirty="0" smtClean="0"/>
              <a:t>1</a:t>
            </a:r>
            <a:r>
              <a:rPr lang="en-US" sz="3200" b="1" dirty="0" smtClean="0"/>
              <a:t>) Single premium.</a:t>
            </a:r>
          </a:p>
          <a:p>
            <a:pPr algn="just">
              <a:buNone/>
            </a:pPr>
            <a:endParaRPr lang="en-US" sz="3200" b="1" dirty="0" smtClean="0"/>
          </a:p>
          <a:p>
            <a:pPr algn="just">
              <a:buNone/>
            </a:pPr>
            <a:r>
              <a:rPr lang="en-US" sz="3200" b="1" dirty="0" smtClean="0"/>
              <a:t>2) Annual premium (</a:t>
            </a:r>
            <a:r>
              <a:rPr lang="en-US" sz="3200" i="1" dirty="0" smtClean="0"/>
              <a:t>2 types</a:t>
            </a:r>
            <a:r>
              <a:rPr lang="en-US" sz="3200" b="1" i="1" dirty="0" smtClean="0"/>
              <a:t>: </a:t>
            </a:r>
            <a:r>
              <a:rPr lang="en-US" sz="3200" b="1" dirty="0" smtClean="0"/>
              <a:t>fixed &amp; flexible) but premium payment ends before  annuity starts.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z="4800" b="1" dirty="0" smtClean="0"/>
              <a:t>                    Annuities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25780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en-US" sz="5200" b="1" u="sng" dirty="0" smtClean="0">
                <a:solidFill>
                  <a:srgbClr val="7030A0"/>
                </a:solidFill>
              </a:rPr>
              <a:t>c)Beginning of Benefits:</a:t>
            </a:r>
          </a:p>
          <a:p>
            <a:pPr algn="just">
              <a:buFont typeface="Wingdings" pitchFamily="2" charset="2"/>
              <a:buChar char="Ø"/>
            </a:pPr>
            <a:endParaRPr lang="en-US" sz="4200" b="1" u="sng" dirty="0" smtClean="0"/>
          </a:p>
          <a:p>
            <a:pPr algn="just">
              <a:buNone/>
            </a:pPr>
            <a:r>
              <a:rPr lang="en-US" sz="4200" b="1" u="sng" dirty="0" smtClean="0"/>
              <a:t>1)Immediate Annuity:</a:t>
            </a:r>
            <a:r>
              <a:rPr lang="en-US" sz="4200" b="1" dirty="0" smtClean="0"/>
              <a:t> </a:t>
            </a:r>
            <a:r>
              <a:rPr lang="en-US" sz="4200" dirty="0" smtClean="0"/>
              <a:t>benefits begin in the 1</a:t>
            </a:r>
            <a:r>
              <a:rPr lang="en-US" sz="4200" baseline="30000" dirty="0" smtClean="0"/>
              <a:t>st</a:t>
            </a:r>
            <a:r>
              <a:rPr lang="en-US" sz="4200" dirty="0" smtClean="0"/>
              <a:t> period at the beginning of each period (due) or at the end of each period (ordinary).</a:t>
            </a:r>
          </a:p>
          <a:p>
            <a:pPr algn="just">
              <a:buFont typeface="Wingdings" pitchFamily="2" charset="2"/>
              <a:buChar char="Ø"/>
            </a:pPr>
            <a:endParaRPr lang="en-US" sz="4200" b="1" dirty="0" smtClean="0"/>
          </a:p>
          <a:p>
            <a:pPr algn="just">
              <a:buNone/>
            </a:pPr>
            <a:r>
              <a:rPr lang="en-US" sz="4200" b="1" u="sng" dirty="0" smtClean="0"/>
              <a:t>2)Deferred annuity:</a:t>
            </a:r>
            <a:r>
              <a:rPr lang="en-US" sz="4200" b="1" dirty="0" smtClean="0"/>
              <a:t> </a:t>
            </a:r>
            <a:r>
              <a:rPr lang="en-US" sz="4200" dirty="0" smtClean="0"/>
              <a:t>benefits begin (liquidation period) after more than 1 period (accumulation period) at the beginning (due) or at the end (ordinary).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                   Annuities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563880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en-US" sz="4100" b="1" u="sng" dirty="0" smtClean="0">
                <a:solidFill>
                  <a:srgbClr val="FF0000"/>
                </a:solidFill>
              </a:rPr>
              <a:t>d) Disposition of Proceeds (Promises Purchased):</a:t>
            </a:r>
          </a:p>
          <a:p>
            <a:pPr algn="just">
              <a:buFont typeface="Wingdings" pitchFamily="2" charset="2"/>
              <a:buChar char="Ø"/>
            </a:pPr>
            <a:endParaRPr lang="en-US" sz="3800" b="1" u="sng" dirty="0" smtClean="0"/>
          </a:p>
          <a:p>
            <a:pPr algn="just">
              <a:buNone/>
            </a:pPr>
            <a:r>
              <a:rPr lang="en-US" sz="4600" b="1" i="1" u="sng" dirty="0" smtClean="0"/>
              <a:t>1)Pure Annuity:</a:t>
            </a:r>
            <a:r>
              <a:rPr lang="en-US" sz="4600" b="1" i="1" dirty="0" smtClean="0"/>
              <a:t> </a:t>
            </a:r>
            <a:r>
              <a:rPr lang="en-US" sz="3800" dirty="0" smtClean="0"/>
              <a:t>paid only as long as the annuitant  alive or up to a specific age.</a:t>
            </a:r>
          </a:p>
          <a:p>
            <a:pPr algn="just">
              <a:buFont typeface="Wingdings" pitchFamily="2" charset="2"/>
              <a:buChar char="Ø"/>
            </a:pPr>
            <a:endParaRPr lang="en-US" sz="3800" b="1" dirty="0" smtClean="0"/>
          </a:p>
          <a:p>
            <a:pPr algn="just">
              <a:buNone/>
            </a:pPr>
            <a:r>
              <a:rPr lang="en-US" sz="4600" b="1" i="1" u="sng" dirty="0" smtClean="0"/>
              <a:t>2)Guaranteed Annuity:</a:t>
            </a:r>
          </a:p>
          <a:p>
            <a:pPr algn="just">
              <a:buFont typeface="Wingdings" pitchFamily="2" charset="2"/>
              <a:buChar char="Ø"/>
            </a:pPr>
            <a:endParaRPr lang="en-US" sz="3800" b="1" dirty="0" smtClean="0"/>
          </a:p>
          <a:p>
            <a:pPr algn="just">
              <a:buNone/>
            </a:pPr>
            <a:r>
              <a:rPr lang="en-US" sz="4600" b="1" i="1" dirty="0" smtClean="0"/>
              <a:t>2/1- Period-Certain Annuities: </a:t>
            </a:r>
            <a:r>
              <a:rPr lang="en-US" sz="3800" dirty="0" smtClean="0"/>
              <a:t>paid for minimum yrs or until the annuitant dies, which ever occurs last (2</a:t>
            </a:r>
            <a:r>
              <a:rPr lang="en-US" sz="3800" baseline="30000" dirty="0" smtClean="0"/>
              <a:t>nd</a:t>
            </a:r>
            <a:r>
              <a:rPr lang="en-US" sz="3800" dirty="0" smtClean="0"/>
              <a:t> beneficiary receives payments for the rest of the certain period).</a:t>
            </a:r>
          </a:p>
          <a:p>
            <a:endParaRPr lang="en-US" sz="3100" dirty="0" smtClean="0"/>
          </a:p>
          <a:p>
            <a:endParaRPr lang="en-US" sz="3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838200"/>
          </a:xfrm>
        </p:spPr>
        <p:txBody>
          <a:bodyPr/>
          <a:lstStyle/>
          <a:p>
            <a:r>
              <a:rPr lang="en-US" sz="4800" b="1" dirty="0" smtClean="0"/>
              <a:t>                     Annuities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10600" cy="48768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sz="8400" b="1" i="1" dirty="0" smtClean="0"/>
              <a:t>2/2-Cash Refund Annuity</a:t>
            </a:r>
            <a:r>
              <a:rPr lang="en-US" sz="6400" b="1" dirty="0" smtClean="0"/>
              <a:t>: </a:t>
            </a:r>
            <a:r>
              <a:rPr lang="en-US" sz="6400" dirty="0" smtClean="0"/>
              <a:t>if annuitant dies before:  annuities received </a:t>
            </a:r>
            <a:r>
              <a:rPr lang="en-US" sz="7600" b="1" dirty="0" smtClean="0"/>
              <a:t>=</a:t>
            </a:r>
            <a:r>
              <a:rPr lang="en-US" sz="6400" dirty="0" smtClean="0"/>
              <a:t> premiums paid, a 2</a:t>
            </a:r>
            <a:r>
              <a:rPr lang="en-US" sz="6400" baseline="30000" dirty="0" smtClean="0"/>
              <a:t>nd</a:t>
            </a:r>
            <a:r>
              <a:rPr lang="en-US" sz="6400" dirty="0" smtClean="0"/>
              <a:t> beneficiary receives a lamp sum</a:t>
            </a:r>
            <a:r>
              <a:rPr lang="en-US" sz="7600" b="1" dirty="0" smtClean="0"/>
              <a:t> = </a:t>
            </a:r>
            <a:r>
              <a:rPr lang="en-US" sz="6400" dirty="0" smtClean="0"/>
              <a:t>premiums paid </a:t>
            </a:r>
            <a:r>
              <a:rPr lang="en-US" sz="7600" b="1" dirty="0" smtClean="0"/>
              <a:t>–</a:t>
            </a:r>
            <a:r>
              <a:rPr lang="en-US" sz="6400" dirty="0" smtClean="0"/>
              <a:t> annuities received </a:t>
            </a:r>
          </a:p>
          <a:p>
            <a:pPr>
              <a:buFont typeface="Wingdings" pitchFamily="2" charset="2"/>
              <a:buChar char="Ø"/>
            </a:pPr>
            <a:endParaRPr lang="en-US" sz="6400" b="1" dirty="0" smtClean="0"/>
          </a:p>
          <a:p>
            <a:pPr>
              <a:buNone/>
            </a:pPr>
            <a:r>
              <a:rPr lang="en-US" sz="8400" b="1" i="1" dirty="0" smtClean="0"/>
              <a:t>2/3-Installment Refund Annuity</a:t>
            </a:r>
            <a:r>
              <a:rPr lang="en-US" sz="6400" b="1" dirty="0" smtClean="0"/>
              <a:t>: </a:t>
            </a:r>
            <a:r>
              <a:rPr lang="en-US" sz="6400" dirty="0" smtClean="0"/>
              <a:t>if annuitant dies before:  annuities received </a:t>
            </a:r>
            <a:r>
              <a:rPr lang="en-US" sz="7600" b="1" dirty="0" smtClean="0"/>
              <a:t>=</a:t>
            </a:r>
            <a:r>
              <a:rPr lang="en-US" sz="6400" dirty="0" smtClean="0"/>
              <a:t> premiums paid, a 2</a:t>
            </a:r>
            <a:r>
              <a:rPr lang="en-US" sz="6400" baseline="30000" dirty="0" smtClean="0"/>
              <a:t>nd</a:t>
            </a:r>
            <a:r>
              <a:rPr lang="en-US" sz="6400" dirty="0" smtClean="0"/>
              <a:t> beneficiary receives the annuities until: premiums paid </a:t>
            </a:r>
            <a:r>
              <a:rPr lang="en-US" sz="7600" b="1" dirty="0" smtClean="0"/>
              <a:t>=</a:t>
            </a:r>
            <a:r>
              <a:rPr lang="en-US" sz="6400" dirty="0" smtClean="0"/>
              <a:t> annuities received.</a:t>
            </a:r>
          </a:p>
          <a:p>
            <a:pPr algn="just">
              <a:buFont typeface="Wingdings" pitchFamily="2" charset="2"/>
              <a:buChar char="Ø"/>
            </a:pPr>
            <a:endParaRPr lang="en-US" sz="5100" dirty="0" smtClean="0"/>
          </a:p>
          <a:p>
            <a:pPr algn="just">
              <a:buFont typeface="Wingdings" pitchFamily="2" charset="2"/>
              <a:buChar char="Ø"/>
            </a:pPr>
            <a:endParaRPr lang="en-US" sz="5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                 Annuities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3600" b="1" u="sng" dirty="0" smtClean="0">
                <a:solidFill>
                  <a:schemeClr val="accent3">
                    <a:lumMod val="75000"/>
                  </a:schemeClr>
                </a:solidFill>
              </a:rPr>
              <a:t>e) Denomination of Values (How Benefits are Measured):</a:t>
            </a:r>
          </a:p>
          <a:p>
            <a:pPr algn="just">
              <a:buNone/>
            </a:pPr>
            <a:r>
              <a:rPr lang="en-US" sz="3200" b="1" i="1" u="sng" dirty="0" smtClean="0"/>
              <a:t>1-Fixed Currency Annuity:</a:t>
            </a:r>
            <a:r>
              <a:rPr lang="en-US" sz="3200" b="1" i="1" dirty="0" smtClean="0"/>
              <a:t> </a:t>
            </a:r>
            <a:r>
              <a:rPr lang="en-US" sz="3200" dirty="0" smtClean="0"/>
              <a:t>linked to a national or foreign currency.</a:t>
            </a:r>
          </a:p>
          <a:p>
            <a:pPr algn="just">
              <a:buFont typeface="Wingdings" pitchFamily="2" charset="2"/>
              <a:buChar char="Ø"/>
            </a:pPr>
            <a:endParaRPr lang="en-US" sz="3200" b="1" dirty="0" smtClean="0"/>
          </a:p>
          <a:p>
            <a:pPr algn="just">
              <a:buNone/>
            </a:pPr>
            <a:r>
              <a:rPr lang="en-US" sz="3200" b="1" i="1" u="sng" dirty="0" smtClean="0"/>
              <a:t>2-Units Annuity (Variable):</a:t>
            </a:r>
            <a:r>
              <a:rPr lang="en-US" sz="3200" b="1" i="1" dirty="0" smtClean="0"/>
              <a:t> </a:t>
            </a:r>
            <a:r>
              <a:rPr lang="en-US" sz="3200" dirty="0" smtClean="0"/>
              <a:t>benefits linked to an investment fund.</a:t>
            </a:r>
          </a:p>
          <a:p>
            <a:pPr>
              <a:buFont typeface="Wingdings" pitchFamily="2" charset="2"/>
              <a:buChar char="Ø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                      Annuities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7912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3600" b="1" u="sng" dirty="0" smtClean="0">
                <a:solidFill>
                  <a:srgbClr val="C00000"/>
                </a:solidFill>
              </a:rPr>
              <a:t>Types of Annuities Contracts:</a:t>
            </a:r>
            <a:r>
              <a:rPr lang="en-US" sz="3600" b="1" dirty="0" smtClean="0">
                <a:solidFill>
                  <a:srgbClr val="C00000"/>
                </a:solidFill>
              </a:rPr>
              <a:t> </a:t>
            </a:r>
            <a:r>
              <a:rPr lang="en-US" sz="3600" b="1" i="1" dirty="0" smtClean="0"/>
              <a:t>5 types:</a:t>
            </a:r>
            <a:endParaRPr lang="en-US" sz="3600" b="1" u="sng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endParaRPr lang="en-US" sz="2800" b="1" dirty="0" smtClean="0"/>
          </a:p>
          <a:p>
            <a:pPr algn="just">
              <a:buNone/>
            </a:pPr>
            <a:r>
              <a:rPr lang="en-US" sz="3600" b="1" dirty="0" smtClean="0"/>
              <a:t>1- Flexible Premium (with minimum) Deferred Annuity.</a:t>
            </a:r>
          </a:p>
          <a:p>
            <a:pPr algn="just">
              <a:buNone/>
            </a:pPr>
            <a:endParaRPr lang="en-US" sz="3600" b="1" dirty="0" smtClean="0"/>
          </a:p>
          <a:p>
            <a:pPr algn="just">
              <a:buNone/>
            </a:pPr>
            <a:r>
              <a:rPr lang="en-US" sz="3600" b="1" dirty="0" smtClean="0"/>
              <a:t>2- Single Premium Deferred Annuity.</a:t>
            </a:r>
          </a:p>
          <a:p>
            <a:pPr algn="just">
              <a:buNone/>
            </a:pPr>
            <a:endParaRPr lang="en-US" sz="2800" b="1" dirty="0" smtClean="0"/>
          </a:p>
          <a:p>
            <a:pPr algn="just">
              <a:buNone/>
            </a:pPr>
            <a:endParaRPr lang="en-US" sz="1400" u="sng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1673</TotalTime>
  <Words>452</Words>
  <Application>Microsoft Office PowerPoint</Application>
  <PresentationFormat>On-screen Show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Slide 1</vt:lpstr>
      <vt:lpstr>   Annuities</vt:lpstr>
      <vt:lpstr>Annuities</vt:lpstr>
      <vt:lpstr>      </vt:lpstr>
      <vt:lpstr>                    Annuities</vt:lpstr>
      <vt:lpstr>                   Annuities</vt:lpstr>
      <vt:lpstr>                     Annuities</vt:lpstr>
      <vt:lpstr>                 Annuities</vt:lpstr>
      <vt:lpstr>                      Annuities</vt:lpstr>
      <vt:lpstr> Annuities</vt:lpstr>
      <vt:lpstr>                Annuities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Insurance</dc:title>
  <dc:creator>Rewayda</dc:creator>
  <cp:lastModifiedBy>Rewayda</cp:lastModifiedBy>
  <cp:revision>87</cp:revision>
  <dcterms:created xsi:type="dcterms:W3CDTF">2006-08-16T00:00:00Z</dcterms:created>
  <dcterms:modified xsi:type="dcterms:W3CDTF">2012-08-31T18:56:17Z</dcterms:modified>
</cp:coreProperties>
</file>