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0" r:id="rId3"/>
    <p:sldId id="258" r:id="rId4"/>
    <p:sldId id="259" r:id="rId5"/>
    <p:sldId id="260" r:id="rId6"/>
    <p:sldId id="266" r:id="rId7"/>
    <p:sldId id="261" r:id="rId8"/>
    <p:sldId id="288" r:id="rId9"/>
    <p:sldId id="262" r:id="rId10"/>
    <p:sldId id="263" r:id="rId11"/>
    <p:sldId id="267" r:id="rId12"/>
    <p:sldId id="268" r:id="rId13"/>
    <p:sldId id="289" r:id="rId14"/>
    <p:sldId id="269" r:id="rId15"/>
    <p:sldId id="270" r:id="rId16"/>
    <p:sldId id="264" r:id="rId17"/>
    <p:sldId id="265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smtClean="0">
                <a:solidFill>
                  <a:schemeClr val="tx2"/>
                </a:solidFill>
              </a:rPr>
              <a:t>Chapter 2</a:t>
            </a:r>
            <a:endParaRPr lang="en-US" sz="88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6000" b="1" dirty="0" smtClean="0"/>
              <a:t> </a:t>
            </a:r>
          </a:p>
          <a:p>
            <a:pPr algn="ctr">
              <a:buNone/>
            </a:pPr>
            <a:r>
              <a:rPr lang="en-US" sz="6000" b="1" i="1" dirty="0" smtClean="0">
                <a:solidFill>
                  <a:schemeClr val="accent1"/>
                </a:solidFill>
              </a:rPr>
              <a:t>Life Insurance Policies</a:t>
            </a:r>
          </a:p>
          <a:p>
            <a:pPr algn="ctr">
              <a:buNone/>
            </a:pPr>
            <a:r>
              <a:rPr lang="en-US" sz="5400" b="1" i="1" dirty="0" smtClean="0">
                <a:solidFill>
                  <a:srgbClr val="FF0000"/>
                </a:solidFill>
              </a:rPr>
              <a:t>“Whole Life Insurance”</a:t>
            </a:r>
            <a:endParaRPr lang="en-US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05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000" b="1" u="sng" dirty="0" smtClean="0">
                <a:solidFill>
                  <a:schemeClr val="accent6">
                    <a:lumMod val="50000"/>
                  </a:schemeClr>
                </a:solidFill>
              </a:rPr>
              <a:t>3-Current Assumption Whole Life Insurance:</a:t>
            </a:r>
            <a:r>
              <a:rPr lang="en-US" sz="3000" b="1" dirty="0" smtClean="0"/>
              <a:t> </a:t>
            </a:r>
            <a:r>
              <a:rPr lang="en-US" b="1" dirty="0" smtClean="0"/>
              <a:t>[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CAWLI]</a:t>
            </a:r>
            <a:endParaRPr lang="en-US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en-US" sz="3000" dirty="0" smtClean="0"/>
              <a:t>Called </a:t>
            </a:r>
            <a:r>
              <a:rPr lang="en-US" sz="3000" i="1" dirty="0" smtClean="0"/>
              <a:t>interest sensitive policy</a:t>
            </a:r>
            <a:r>
              <a:rPr lang="en-US" sz="3000" dirty="0" smtClean="0"/>
              <a:t>, a non-par or unbundled policy i.e. it explicit actual premium paid, interest earned,  mortality,  expenses  &amp; CV.</a:t>
            </a:r>
          </a:p>
          <a:p>
            <a:pPr algn="just"/>
            <a:r>
              <a:rPr lang="en-US" sz="3000" b="1" i="1" u="sng" dirty="0" smtClean="0">
                <a:solidFill>
                  <a:schemeClr val="accent6">
                    <a:lumMod val="75000"/>
                  </a:schemeClr>
                </a:solidFill>
              </a:rPr>
              <a:t>Re-determination provision states: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dirty="0" smtClean="0"/>
              <a:t>insurance company re-determine the premium under the new assumption of future interest (min. guaranteed) &amp; mortality (max. guaranteed)</a:t>
            </a:r>
          </a:p>
          <a:p>
            <a:pPr algn="just"/>
            <a:r>
              <a:rPr lang="en-US" sz="3000" dirty="0" smtClean="0"/>
              <a:t>Based on their new values to maintain the stated amount of insurance.</a:t>
            </a:r>
            <a:endParaRPr lang="en-US" sz="3000" b="1" dirty="0" smtClean="0"/>
          </a:p>
          <a:p>
            <a:pPr algn="just"/>
            <a:endParaRPr lang="en-US" sz="3000" dirty="0" smtClean="0"/>
          </a:p>
          <a:p>
            <a:pPr algn="just"/>
            <a:endParaRPr lang="en-US" sz="3400" dirty="0" smtClean="0"/>
          </a:p>
          <a:p>
            <a:pPr algn="just"/>
            <a:endParaRPr lang="en-US" sz="3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4102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sz="3000" dirty="0" smtClean="0"/>
              <a:t>- If new premium is lower, insured elect to pay it, pay the old &amp; get high CV or increase the benefits.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4300" b="1" u="sng" dirty="0" smtClean="0">
                <a:solidFill>
                  <a:schemeClr val="accent6">
                    <a:lumMod val="50000"/>
                  </a:schemeClr>
                </a:solidFill>
              </a:rPr>
              <a:t>Types of CAWLI: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3000" dirty="0" smtClean="0"/>
              <a:t>a) Low premium product at initial period (5yrs) then recalculate it &amp; insured pays new premium (if higher) &amp; get the same amount or pay old premium &amp; get lower  amount.</a:t>
            </a:r>
          </a:p>
          <a:p>
            <a:pPr algn="just">
              <a:buNone/>
            </a:pPr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b)Higher premium products at initial period (10 yrs) &amp; premiums stop if actual interest &amp; mortality rate are better than expected.</a:t>
            </a:r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876800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en-US" sz="11200" b="1" u="sng" dirty="0" smtClean="0">
                <a:solidFill>
                  <a:srgbClr val="FF0000"/>
                </a:solidFill>
              </a:rPr>
              <a:t>4-Variable Life Insurance:</a:t>
            </a:r>
          </a:p>
          <a:p>
            <a:pPr algn="just"/>
            <a:r>
              <a:rPr lang="en-US" sz="9800" dirty="0" smtClean="0">
                <a:solidFill>
                  <a:srgbClr val="FF0000"/>
                </a:solidFill>
              </a:rPr>
              <a:t>  </a:t>
            </a:r>
            <a:r>
              <a:rPr lang="en-US" sz="11100" i="1" dirty="0" smtClean="0"/>
              <a:t>It is called unit-linked life insurance.</a:t>
            </a:r>
          </a:p>
          <a:p>
            <a:pPr algn="just">
              <a:buNone/>
            </a:pPr>
            <a:endParaRPr lang="en-US" sz="4300" i="1" dirty="0" smtClean="0"/>
          </a:p>
          <a:p>
            <a:pPr algn="just"/>
            <a:r>
              <a:rPr lang="en-US" sz="9800" dirty="0" smtClean="0"/>
              <a:t>That depends on the actual interest on a specific investment (mutual fund or a trust), with guaranteed minimum amount.</a:t>
            </a:r>
          </a:p>
          <a:p>
            <a:pPr algn="just"/>
            <a:endParaRPr lang="en-US" sz="9800" dirty="0" smtClean="0"/>
          </a:p>
          <a:p>
            <a:pPr algn="just"/>
            <a:r>
              <a:rPr lang="en-US" sz="9800" dirty="0" smtClean="0"/>
              <a:t>It offset the adverse effects of inflation on insurance.</a:t>
            </a:r>
          </a:p>
          <a:p>
            <a:pPr algn="just"/>
            <a:endParaRPr lang="en-US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4300" b="1" u="sng" dirty="0" smtClean="0">
                <a:solidFill>
                  <a:srgbClr val="FF0000"/>
                </a:solidFill>
              </a:rPr>
              <a:t>Characteristics:</a:t>
            </a:r>
            <a:endParaRPr lang="en-US" sz="400" b="1" u="sng" dirty="0" smtClean="0">
              <a:solidFill>
                <a:srgbClr val="FF0000"/>
              </a:solidFill>
            </a:endParaRPr>
          </a:p>
          <a:p>
            <a:pPr algn="just"/>
            <a:endParaRPr lang="en-US" sz="1400" dirty="0" smtClean="0"/>
          </a:p>
          <a:p>
            <a:pPr algn="just"/>
            <a:endParaRPr lang="en-US" sz="1400" dirty="0" smtClean="0"/>
          </a:p>
          <a:p>
            <a:pPr algn="just">
              <a:buNone/>
            </a:pPr>
            <a:r>
              <a:rPr lang="en-US" sz="2800" dirty="0" smtClean="0"/>
              <a:t>a) Whole life with fixed premium &amp; variable benefits &amp; cash value.</a:t>
            </a:r>
          </a:p>
          <a:p>
            <a:pPr algn="just"/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b) Reserve is invested in separate account in any type of investment at insured's option.</a:t>
            </a:r>
          </a:p>
          <a:p>
            <a:pPr algn="just"/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c) Actual CV is not guaranteed, insurer bears mortality &amp; insured bear  interest.</a:t>
            </a:r>
          </a:p>
          <a:p>
            <a:endParaRPr lang="en-US" sz="1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5867400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5800" b="1" u="sng" dirty="0" smtClean="0"/>
              <a:t> </a:t>
            </a:r>
            <a:r>
              <a:rPr lang="en-US" sz="9600" b="1" i="1" u="sng" dirty="0" smtClean="0"/>
              <a:t>Other Forms of  Whole Life Insurance</a:t>
            </a:r>
            <a:endParaRPr lang="en-US" sz="6000" b="1" i="1" u="sng" dirty="0" smtClean="0"/>
          </a:p>
          <a:p>
            <a:pPr>
              <a:buNone/>
            </a:pPr>
            <a:endParaRPr lang="en-US" sz="5800" b="1" i="1" u="sng" dirty="0" smtClean="0"/>
          </a:p>
          <a:p>
            <a:pPr>
              <a:buNone/>
            </a:pPr>
            <a:r>
              <a:rPr lang="en-US" sz="14400" b="1" u="sng" dirty="0" smtClean="0">
                <a:solidFill>
                  <a:srgbClr val="00B0F0"/>
                </a:solidFill>
              </a:rPr>
              <a:t>5- Modified Life Insurance:</a:t>
            </a:r>
            <a:endParaRPr lang="en-US" sz="14400" dirty="0" smtClean="0">
              <a:solidFill>
                <a:srgbClr val="00B0F0"/>
              </a:solidFill>
            </a:endParaRPr>
          </a:p>
          <a:p>
            <a:pPr algn="just">
              <a:buNone/>
            </a:pPr>
            <a:r>
              <a:rPr lang="en-US" sz="11200" dirty="0" smtClean="0"/>
              <a:t>Low premium at 3-5 yrs &amp; higher thereafter &amp; has </a:t>
            </a:r>
            <a:r>
              <a:rPr lang="en-US" sz="11200" i="1" u="sng" dirty="0" smtClean="0"/>
              <a:t>many versions</a:t>
            </a:r>
            <a:r>
              <a:rPr lang="en-US" sz="11200" dirty="0" smtClean="0"/>
              <a:t>:</a:t>
            </a:r>
          </a:p>
          <a:p>
            <a:pPr algn="just">
              <a:buFont typeface="Wingdings" pitchFamily="2" charset="2"/>
              <a:buChar char="Ø"/>
            </a:pPr>
            <a:endParaRPr lang="en-US" sz="9600" b="1" u="sng" dirty="0" smtClean="0"/>
          </a:p>
          <a:p>
            <a:pPr algn="just">
              <a:buNone/>
            </a:pPr>
            <a:r>
              <a:rPr lang="en-US" sz="9600" dirty="0" smtClean="0"/>
              <a:t>a) Increased one time at end of 3-5 yrs.</a:t>
            </a:r>
          </a:p>
          <a:p>
            <a:pPr algn="just">
              <a:buFont typeface="Wingdings" pitchFamily="2" charset="2"/>
              <a:buChar char="Ø"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b) Increased each yr for 5 yrs then, level.</a:t>
            </a:r>
          </a:p>
          <a:p>
            <a:pPr algn="just">
              <a:buFont typeface="Wingdings" pitchFamily="2" charset="2"/>
              <a:buChar char="Ø"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c) Term insurance for 3-5 yrs &amp; converted to whole life with level premium.</a:t>
            </a:r>
          </a:p>
          <a:p>
            <a:pPr algn="just">
              <a:buFont typeface="Wingdings" pitchFamily="2" charset="2"/>
              <a:buChar char="Ø"/>
            </a:pPr>
            <a:endParaRPr lang="en-US" sz="9600" dirty="0" smtClean="0"/>
          </a:p>
          <a:p>
            <a:pPr algn="just">
              <a:buNone/>
            </a:pPr>
            <a:r>
              <a:rPr lang="en-US" sz="11200" b="1" i="1" u="sng" dirty="0" smtClean="0"/>
              <a:t>Advantage:</a:t>
            </a:r>
            <a:r>
              <a:rPr lang="en-US" sz="11200" b="1" i="1" dirty="0" smtClean="0"/>
              <a:t> </a:t>
            </a:r>
            <a:r>
              <a:rPr lang="en-US" sz="9600" dirty="0" smtClean="0"/>
              <a:t>Insured with low income can buy whole life insurance now even though he can't afford its premium &amp; increase it when his income increases.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9144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257800"/>
          </a:xfrm>
        </p:spPr>
        <p:txBody>
          <a:bodyPr>
            <a:normAutofit fontScale="77500" lnSpcReduction="20000"/>
          </a:bodyPr>
          <a:lstStyle/>
          <a:p>
            <a:pPr marL="273050" indent="-273050" algn="just">
              <a:buNone/>
            </a:pPr>
            <a:r>
              <a:rPr lang="en-US" sz="3400" b="1" i="1" u="sng" dirty="0" smtClean="0">
                <a:solidFill>
                  <a:srgbClr val="00B050"/>
                </a:solidFill>
              </a:rPr>
              <a:t>6- Enhanced Ordinary Life Insurance:</a:t>
            </a:r>
            <a:r>
              <a:rPr lang="en-US" sz="3400" b="1" i="1" dirty="0" smtClean="0">
                <a:solidFill>
                  <a:srgbClr val="00B050"/>
                </a:solidFill>
              </a:rPr>
              <a:t> </a:t>
            </a:r>
          </a:p>
          <a:p>
            <a:pPr marL="273050" indent="-273050" algn="just">
              <a:buNone/>
            </a:pPr>
            <a:r>
              <a:rPr lang="en-US" sz="3400" dirty="0" smtClean="0"/>
              <a:t>   The amount of insurance is reduced after few yrs &amp; use dividends to buy paid up amount for the difference.</a:t>
            </a:r>
          </a:p>
          <a:p>
            <a:pPr algn="just">
              <a:buNone/>
            </a:pPr>
            <a:endParaRPr lang="en-US" sz="3400" dirty="0" smtClean="0"/>
          </a:p>
          <a:p>
            <a:pPr algn="just">
              <a:buNone/>
            </a:pPr>
            <a:r>
              <a:rPr lang="en-US" sz="3400" b="1" i="1" u="sng" dirty="0" smtClean="0">
                <a:solidFill>
                  <a:srgbClr val="7030A0"/>
                </a:solidFill>
              </a:rPr>
              <a:t>7- Graded Premium Life Insurance: </a:t>
            </a:r>
          </a:p>
          <a:p>
            <a:pPr algn="just">
              <a:buNone/>
            </a:pPr>
            <a:r>
              <a:rPr lang="en-US" sz="3400" dirty="0" smtClean="0"/>
              <a:t>   low premium (50%) at 1</a:t>
            </a:r>
            <a:r>
              <a:rPr lang="en-US" sz="3400" baseline="30000" dirty="0" smtClean="0"/>
              <a:t>st</a:t>
            </a:r>
            <a:r>
              <a:rPr lang="en-US" sz="3400" dirty="0" smtClean="0"/>
              <a:t> yr &amp; increase each yr for 5-20 yr &amp; level thereafter.</a:t>
            </a:r>
          </a:p>
          <a:p>
            <a:pPr algn="just">
              <a:buNone/>
            </a:pPr>
            <a:endParaRPr lang="en-US" sz="3400" dirty="0" smtClean="0"/>
          </a:p>
          <a:p>
            <a:pPr algn="just">
              <a:buNone/>
            </a:pPr>
            <a:r>
              <a:rPr lang="en-US" sz="3400" b="1" i="1" u="sng" dirty="0" smtClean="0">
                <a:solidFill>
                  <a:srgbClr val="C00000"/>
                </a:solidFill>
              </a:rPr>
              <a:t>8- Single Premium Whole Life Insurance</a:t>
            </a:r>
            <a:endParaRPr lang="en-US" sz="3400" dirty="0" smtClean="0"/>
          </a:p>
          <a:p>
            <a:pPr algn="just">
              <a:buNone/>
            </a:pPr>
            <a:endParaRPr lang="en-US" sz="3400" dirty="0" smtClean="0"/>
          </a:p>
          <a:p>
            <a:pPr algn="just">
              <a:buNone/>
            </a:pPr>
            <a:r>
              <a:rPr lang="en-US" sz="3400" b="1" i="1" u="sng" dirty="0" smtClean="0">
                <a:solidFill>
                  <a:schemeClr val="tx2"/>
                </a:solidFill>
              </a:rPr>
              <a:t>9- Indexed Whole Life Insurance:</a:t>
            </a:r>
            <a:r>
              <a:rPr lang="en-US" sz="3400" b="1" i="1" dirty="0" smtClean="0">
                <a:solidFill>
                  <a:schemeClr val="tx2"/>
                </a:solidFill>
              </a:rPr>
              <a:t> </a:t>
            </a:r>
          </a:p>
          <a:p>
            <a:pPr algn="just">
              <a:buNone/>
            </a:pPr>
            <a:r>
              <a:rPr lang="en-US" sz="3400" dirty="0" smtClean="0"/>
              <a:t>  Insurance amount is tied to inflation (any price index).</a:t>
            </a:r>
            <a:endParaRPr lang="en-US" sz="2000" dirty="0" smtClean="0"/>
          </a:p>
          <a:p>
            <a:pPr algn="just"/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5334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6700" b="1" i="1" u="sng" dirty="0" smtClean="0">
                <a:solidFill>
                  <a:srgbClr val="002060"/>
                </a:solidFill>
              </a:rPr>
              <a:t>10- Special purpose Life Insurance</a:t>
            </a:r>
            <a:r>
              <a:rPr lang="en-US" sz="4000" b="1" i="1" dirty="0" smtClean="0"/>
              <a:t>:</a:t>
            </a:r>
          </a:p>
          <a:p>
            <a:pPr>
              <a:buNone/>
            </a:pPr>
            <a:endParaRPr lang="en-US" sz="4000" b="1" i="1" dirty="0" smtClean="0"/>
          </a:p>
          <a:p>
            <a:pPr algn="just">
              <a:buNone/>
            </a:pPr>
            <a:r>
              <a:rPr lang="en-US" sz="5900" b="1" i="1" u="sng" dirty="0" smtClean="0">
                <a:solidFill>
                  <a:srgbClr val="002060"/>
                </a:solidFill>
              </a:rPr>
              <a:t>1/10- Industrial (or Debit) Life Insurance </a:t>
            </a:r>
            <a:r>
              <a:rPr lang="en-US" sz="5900" b="1" i="1" dirty="0" smtClean="0">
                <a:solidFill>
                  <a:srgbClr val="002060"/>
                </a:solidFill>
              </a:rPr>
              <a:t>: </a:t>
            </a:r>
            <a:r>
              <a:rPr lang="en-US" sz="5100" dirty="0" smtClean="0"/>
              <a:t>sold in small amount with weekly or monthly premium  collected at home.</a:t>
            </a:r>
          </a:p>
          <a:p>
            <a:pPr algn="just">
              <a:buNone/>
            </a:pPr>
            <a:endParaRPr lang="en-US" sz="5100" b="1" i="1" dirty="0" smtClean="0"/>
          </a:p>
          <a:p>
            <a:pPr algn="just">
              <a:buNone/>
            </a:pPr>
            <a:r>
              <a:rPr lang="en-US" sz="5900" b="1" i="1" u="sng" dirty="0" smtClean="0">
                <a:solidFill>
                  <a:srgbClr val="002060"/>
                </a:solidFill>
              </a:rPr>
              <a:t>2/10- Juvenile Insurance:</a:t>
            </a:r>
            <a:r>
              <a:rPr lang="en-US" sz="5900" b="1" i="1" dirty="0" smtClean="0">
                <a:solidFill>
                  <a:srgbClr val="002060"/>
                </a:solidFill>
              </a:rPr>
              <a:t> </a:t>
            </a:r>
            <a:r>
              <a:rPr lang="en-US" sz="5100" dirty="0" smtClean="0"/>
              <a:t>insured is a child from 1 day to 14 or 15 yrs &amp; parents pay premium.</a:t>
            </a:r>
          </a:p>
          <a:p>
            <a:pPr algn="just">
              <a:buNone/>
            </a:pPr>
            <a:endParaRPr lang="en-US" sz="5900" b="1" i="1" dirty="0" smtClean="0"/>
          </a:p>
          <a:p>
            <a:pPr algn="just">
              <a:buNone/>
            </a:pPr>
            <a:r>
              <a:rPr lang="en-US" sz="5100" b="1" i="1" dirty="0" smtClean="0"/>
              <a:t>Advantage: </a:t>
            </a:r>
            <a:r>
              <a:rPr lang="en-US" sz="5100" dirty="0" smtClean="0"/>
              <a:t>small premium (but for long period) &amp; guaranteed insurability to child in old age.</a:t>
            </a:r>
          </a:p>
          <a:p>
            <a:pPr algn="just">
              <a:buNone/>
            </a:pPr>
            <a:r>
              <a:rPr lang="en-US" sz="5100" b="1" dirty="0" smtClean="0"/>
              <a:t>Disadvantage: </a:t>
            </a:r>
            <a:r>
              <a:rPr lang="en-US" sz="5100" dirty="0" smtClean="0"/>
              <a:t>premium paid for long period, no need for money in case of child death.</a:t>
            </a:r>
          </a:p>
          <a:p>
            <a:pPr algn="just">
              <a:buNone/>
            </a:pPr>
            <a:endParaRPr lang="en-US" sz="5100" b="1" i="1" dirty="0" smtClean="0"/>
          </a:p>
          <a:p>
            <a:pPr algn="just">
              <a:buNone/>
            </a:pPr>
            <a:r>
              <a:rPr lang="en-US" sz="5900" b="1" i="1" u="sng" dirty="0" smtClean="0">
                <a:solidFill>
                  <a:srgbClr val="002060"/>
                </a:solidFill>
              </a:rPr>
              <a:t>3/10- Funeral Insurance:</a:t>
            </a:r>
            <a:r>
              <a:rPr lang="en-US" sz="5900" b="1" i="1" dirty="0" smtClean="0"/>
              <a:t> </a:t>
            </a:r>
            <a:r>
              <a:rPr lang="en-US" sz="5100" dirty="0" smtClean="0"/>
              <a:t>to cover  funeral expenses.</a:t>
            </a:r>
            <a:endParaRPr lang="en-US" sz="3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100" b="1" u="sng" dirty="0" smtClean="0">
                <a:solidFill>
                  <a:schemeClr val="accent6">
                    <a:lumMod val="75000"/>
                  </a:schemeClr>
                </a:solidFill>
              </a:rPr>
              <a:t>11- Insurance covering Multiple Lives:</a:t>
            </a:r>
          </a:p>
          <a:p>
            <a:pPr>
              <a:buFont typeface="Wingdings" pitchFamily="2" charset="2"/>
              <a:buChar char="Ø"/>
            </a:pPr>
            <a:endParaRPr lang="en-US" sz="35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3500" b="1" u="sng" dirty="0" smtClean="0">
                <a:solidFill>
                  <a:schemeClr val="accent6">
                    <a:lumMod val="75000"/>
                  </a:schemeClr>
                </a:solidFill>
              </a:rPr>
              <a:t> 1/11- Second -to- Die(or Survivorship)Life Insurance:</a:t>
            </a:r>
          </a:p>
          <a:p>
            <a:pPr algn="just">
              <a:buNone/>
            </a:pPr>
            <a:r>
              <a:rPr lang="en-US" sz="3400" dirty="0" smtClean="0"/>
              <a:t>- More than 1 insured &amp; pay benefits at last one death (term &amp; whole) &amp; prem. Lower than 2 separate policy.</a:t>
            </a:r>
          </a:p>
          <a:p>
            <a:pPr algn="just">
              <a:buNone/>
            </a:pPr>
            <a:r>
              <a:rPr lang="en-US" sz="3400" dirty="0" smtClean="0"/>
              <a:t>- M</a:t>
            </a:r>
            <a:r>
              <a:rPr lang="en-US" sz="3500" dirty="0" smtClean="0"/>
              <a:t>ay include </a:t>
            </a:r>
            <a:r>
              <a:rPr lang="en-US" sz="3500" b="1" i="1" u="sng" dirty="0" smtClean="0"/>
              <a:t>split option </a:t>
            </a:r>
            <a:r>
              <a:rPr lang="en-US" sz="3500" dirty="0" smtClean="0"/>
              <a:t>to split the policy into two half in case of divorce.</a:t>
            </a:r>
          </a:p>
          <a:p>
            <a:pPr algn="just">
              <a:buFont typeface="Wingdings" pitchFamily="2" charset="2"/>
              <a:buChar char="Ø"/>
            </a:pPr>
            <a:endParaRPr lang="en-US" sz="3500" b="1" u="sng" dirty="0" smtClean="0"/>
          </a:p>
          <a:p>
            <a:pPr algn="just">
              <a:buNone/>
            </a:pPr>
            <a:r>
              <a:rPr lang="en-US" sz="3500" b="1" u="sng" dirty="0" smtClean="0">
                <a:solidFill>
                  <a:schemeClr val="accent6">
                    <a:lumMod val="75000"/>
                  </a:schemeClr>
                </a:solidFill>
              </a:rPr>
              <a:t> 2/11- First -t0- Die (or joint) Life Insurance: </a:t>
            </a:r>
          </a:p>
          <a:p>
            <a:pPr algn="just">
              <a:buNone/>
            </a:pPr>
            <a:r>
              <a:rPr lang="en-US" sz="3500" dirty="0" smtClean="0"/>
              <a:t>- More than 1 insured &amp; pay benefits at first death, premium lower than 2 separate policy.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sz="5100" b="1" u="sng" dirty="0" smtClean="0">
                <a:solidFill>
                  <a:srgbClr val="7030A0"/>
                </a:solidFill>
              </a:rPr>
              <a:t>12-Universal Life Insurance (ULI):</a:t>
            </a:r>
          </a:p>
          <a:p>
            <a:pPr algn="just">
              <a:buNone/>
            </a:pPr>
            <a:r>
              <a:rPr lang="en-US" sz="2800" dirty="0" smtClean="0"/>
              <a:t>- </a:t>
            </a:r>
            <a:r>
              <a:rPr lang="en-US" sz="3100" dirty="0" smtClean="0"/>
              <a:t>Whole life Insurance with variable (unbundled) premium</a:t>
            </a:r>
          </a:p>
          <a:p>
            <a:pPr algn="just">
              <a:buNone/>
            </a:pPr>
            <a:endParaRPr lang="en-US" sz="3100" dirty="0" smtClean="0"/>
          </a:p>
          <a:p>
            <a:pPr algn="just">
              <a:buNone/>
            </a:pPr>
            <a:r>
              <a:rPr lang="en-US" sz="3100" dirty="0" smtClean="0"/>
              <a:t>- Insured determine number &amp; values of premium.</a:t>
            </a:r>
          </a:p>
          <a:p>
            <a:pPr algn="just">
              <a:buNone/>
            </a:pPr>
            <a:r>
              <a:rPr lang="en-US" sz="3100" dirty="0" smtClean="0"/>
              <a:t>(monthly, quarterly,……., single).</a:t>
            </a:r>
          </a:p>
          <a:p>
            <a:pPr algn="just">
              <a:buNone/>
            </a:pPr>
            <a:endParaRPr lang="en-US" sz="3100" dirty="0" smtClean="0"/>
          </a:p>
          <a:p>
            <a:pPr algn="just">
              <a:buNone/>
            </a:pPr>
            <a:r>
              <a:rPr lang="en-US" sz="3100" dirty="0" smtClean="0"/>
              <a:t>-Premium added to an account &amp; deduct:</a:t>
            </a:r>
          </a:p>
          <a:p>
            <a:pPr algn="just">
              <a:buNone/>
            </a:pPr>
            <a:r>
              <a:rPr lang="en-US" sz="3100" dirty="0" smtClean="0"/>
              <a:t>Mortality &amp; charge expenses &amp; add a variable interest.</a:t>
            </a:r>
          </a:p>
          <a:p>
            <a:pPr algn="just">
              <a:buNone/>
            </a:pPr>
            <a:endParaRPr lang="en-US" sz="4000" b="1" dirty="0" smtClean="0"/>
          </a:p>
          <a:p>
            <a:pPr algn="just">
              <a:buFont typeface="Wingdings" pitchFamily="2" charset="2"/>
              <a:buChar char="Ø"/>
            </a:pPr>
            <a:r>
              <a:rPr lang="en-US" sz="4000" b="1" u="sng" dirty="0" smtClean="0"/>
              <a:t>Characteristics of ULI:</a:t>
            </a:r>
          </a:p>
          <a:p>
            <a:pPr algn="just">
              <a:buNone/>
            </a:pPr>
            <a:r>
              <a:rPr lang="en-US" sz="2800" dirty="0" smtClean="0"/>
              <a:t>-</a:t>
            </a:r>
            <a:r>
              <a:rPr lang="en-US" sz="3100" dirty="0" smtClean="0"/>
              <a:t>Unbundling of component part: separate premium to 3 parts: protection, saving &amp; expenses.</a:t>
            </a:r>
          </a:p>
          <a:p>
            <a:pPr algn="just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8382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/>
              <a:t>Each year insured informed about: premium paid, mortality charge, cash surrender value &amp; interest credited to CV where:</a:t>
            </a:r>
          </a:p>
          <a:p>
            <a:pPr algn="just">
              <a:buNone/>
            </a:pPr>
            <a:r>
              <a:rPr lang="en-US" dirty="0" smtClean="0"/>
              <a:t>     1) Mortality charge = Amount at R x monthly rate.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/>
          </a:p>
          <a:p>
            <a:pPr algn="just"/>
            <a:r>
              <a:rPr lang="en-US" dirty="0" smtClean="0"/>
              <a:t>2) Expenses charge = loading to meet commission, administration front-end load, back-end load or both.</a:t>
            </a:r>
          </a:p>
          <a:p>
            <a:pPr algn="just">
              <a:buFont typeface="Wingdings" pitchFamily="2" charset="2"/>
              <a:buChar char="Ø"/>
            </a:pPr>
            <a:endParaRPr lang="en-US" dirty="0" smtClean="0"/>
          </a:p>
          <a:p>
            <a:pPr algn="just"/>
            <a:r>
              <a:rPr lang="en-US" dirty="0" smtClean="0"/>
              <a:t> 3) Interest rate: minimum rate guaranteed or actual if higher.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Rewayda\Desktop\KSU\Photos\whole-life-insurance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1"/>
            <a:ext cx="7620000" cy="556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600" b="1" u="sng" dirty="0" smtClean="0"/>
              <a:t> Two Form of ULI:</a:t>
            </a:r>
          </a:p>
          <a:p>
            <a:pPr algn="just">
              <a:buNone/>
            </a:pPr>
            <a:r>
              <a:rPr lang="en-US" sz="2800" dirty="0" smtClean="0"/>
              <a:t>a) </a:t>
            </a:r>
            <a:r>
              <a:rPr lang="en-US" sz="2800" b="1" i="1" u="sng" dirty="0" smtClean="0"/>
              <a:t>Level Death Benefits at Early Yrs</a:t>
            </a:r>
            <a:r>
              <a:rPr lang="en-US" sz="2800" dirty="0" smtClean="0"/>
              <a:t>: CV increase &amp; protection decrease (amount at R).</a:t>
            </a:r>
          </a:p>
          <a:p>
            <a:pPr algn="just"/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b) </a:t>
            </a:r>
            <a:r>
              <a:rPr lang="en-US" sz="2800" b="1" i="1" u="sng" dirty="0" smtClean="0"/>
              <a:t>Increasing Death Benefits:</a:t>
            </a:r>
            <a:r>
              <a:rPr lang="en-US" sz="2800" b="1" i="1" dirty="0" smtClean="0"/>
              <a:t> </a:t>
            </a:r>
            <a:r>
              <a:rPr lang="en-US" sz="2800" dirty="0" smtClean="0"/>
              <a:t>death benefits equal to a specific amount of insurance +  accumulated CV.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 fontScale="40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4000" dirty="0" smtClean="0"/>
              <a:t>  </a:t>
            </a:r>
            <a:r>
              <a:rPr lang="en-US" sz="9000" b="1" u="sng" dirty="0" smtClean="0"/>
              <a:t>Considerable Flexibility of ULI:</a:t>
            </a:r>
            <a:endParaRPr lang="en-US" sz="4000" b="1" u="sng" dirty="0" smtClean="0"/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6300" dirty="0" smtClean="0"/>
              <a:t>a-  Premium values &amp; number are flexible.</a:t>
            </a:r>
          </a:p>
          <a:p>
            <a:pPr algn="just">
              <a:buNone/>
            </a:pPr>
            <a:endParaRPr lang="en-US" sz="6300" dirty="0" smtClean="0"/>
          </a:p>
          <a:p>
            <a:pPr algn="just">
              <a:buNone/>
            </a:pPr>
            <a:r>
              <a:rPr lang="en-US" sz="6300" dirty="0" smtClean="0"/>
              <a:t>b- Insurance amount can be increased or decreased with insurability.</a:t>
            </a:r>
          </a:p>
          <a:p>
            <a:pPr algn="just">
              <a:buFont typeface="Wingdings" pitchFamily="2" charset="2"/>
              <a:buChar char="Ø"/>
            </a:pPr>
            <a:endParaRPr lang="en-US" sz="6300" dirty="0" smtClean="0"/>
          </a:p>
          <a:p>
            <a:pPr algn="just">
              <a:buNone/>
            </a:pPr>
            <a:r>
              <a:rPr lang="en-US" sz="6300" dirty="0" smtClean="0"/>
              <a:t>c- Policy can be changed from level death benefits to increasing.</a:t>
            </a:r>
          </a:p>
          <a:p>
            <a:pPr algn="just">
              <a:buFont typeface="Wingdings" pitchFamily="2" charset="2"/>
              <a:buChar char="Ø"/>
            </a:pPr>
            <a:endParaRPr lang="en-US" sz="6300" dirty="0" smtClean="0"/>
          </a:p>
          <a:p>
            <a:pPr algn="just">
              <a:buNone/>
            </a:pPr>
            <a:r>
              <a:rPr lang="en-US" sz="6300" dirty="0" smtClean="0"/>
              <a:t>d-  Partial cash withdrawal (not loan) available.</a:t>
            </a:r>
          </a:p>
          <a:p>
            <a:pPr algn="just">
              <a:buFont typeface="Wingdings" pitchFamily="2" charset="2"/>
              <a:buChar char="Ø"/>
            </a:pPr>
            <a:endParaRPr lang="en-US" sz="6300" dirty="0" smtClean="0"/>
          </a:p>
          <a:p>
            <a:pPr algn="just">
              <a:buNone/>
            </a:pPr>
            <a:r>
              <a:rPr lang="en-US" sz="6300" dirty="0" smtClean="0"/>
              <a:t>e-  Loan is available.</a:t>
            </a:r>
          </a:p>
          <a:p>
            <a:pPr algn="just">
              <a:buFont typeface="Wingdings" pitchFamily="2" charset="2"/>
              <a:buChar char="Ø"/>
            </a:pPr>
            <a:endParaRPr lang="en-US" sz="6300" dirty="0" smtClean="0"/>
          </a:p>
          <a:p>
            <a:pPr algn="just">
              <a:buNone/>
            </a:pPr>
            <a:r>
              <a:rPr lang="en-US" sz="6300" dirty="0" smtClean="0"/>
              <a:t>f-  Additional insured is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82000" cy="5181600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en-US" sz="4600" b="1" i="1" u="sng" dirty="0" smtClean="0">
                <a:solidFill>
                  <a:schemeClr val="bg1">
                    <a:lumMod val="50000"/>
                  </a:schemeClr>
                </a:solidFill>
              </a:rPr>
              <a:t>13- Group Life Insurance:</a:t>
            </a:r>
          </a:p>
          <a:p>
            <a:pPr algn="just"/>
            <a:r>
              <a:rPr lang="en-US" sz="3800" dirty="0" smtClean="0"/>
              <a:t>Many </a:t>
            </a:r>
            <a:r>
              <a:rPr lang="en-US" sz="3800" dirty="0" err="1" smtClean="0"/>
              <a:t>insureds</a:t>
            </a:r>
            <a:r>
              <a:rPr lang="en-US" sz="3800" dirty="0" smtClean="0"/>
              <a:t> in 1 contract (master policy) w/out physical examination &amp; each insured gets certificate (not policy).</a:t>
            </a:r>
          </a:p>
          <a:p>
            <a:pPr algn="just"/>
            <a:endParaRPr lang="en-US" sz="5100" dirty="0" smtClean="0"/>
          </a:p>
          <a:p>
            <a:pPr algn="just">
              <a:buNone/>
            </a:pPr>
            <a:r>
              <a:rPr lang="en-US" sz="4600" b="1" i="1" u="sng" dirty="0" smtClean="0">
                <a:solidFill>
                  <a:srgbClr val="C00000"/>
                </a:solidFill>
              </a:rPr>
              <a:t>14- Savings Bank Life Insurance (SBLI):</a:t>
            </a:r>
          </a:p>
          <a:p>
            <a:pPr algn="just"/>
            <a:r>
              <a:rPr lang="en-US" sz="3800" dirty="0" smtClean="0"/>
              <a:t>Bank over the phone &amp; internet.</a:t>
            </a:r>
          </a:p>
          <a:p>
            <a:pPr algn="just">
              <a:buNone/>
            </a:pPr>
            <a:r>
              <a:rPr lang="en-US" sz="3800" b="1" i="1" u="sng" dirty="0" smtClean="0"/>
              <a:t>Advantage</a:t>
            </a:r>
            <a:r>
              <a:rPr lang="en-US" sz="3800" b="1" dirty="0" smtClean="0"/>
              <a:t>: </a:t>
            </a:r>
            <a:r>
              <a:rPr lang="en-US" sz="3800" dirty="0" smtClean="0"/>
              <a:t>cheap because of low operating cost &amp; commission.</a:t>
            </a:r>
          </a:p>
          <a:p>
            <a:pPr algn="just"/>
            <a:endParaRPr lang="en-US" sz="2800" dirty="0" smtClean="0"/>
          </a:p>
          <a:p>
            <a:pPr algn="just"/>
            <a:endParaRPr lang="en-US" sz="2800" dirty="0" smtClean="0"/>
          </a:p>
          <a:p>
            <a:pPr algn="just">
              <a:buNone/>
            </a:pPr>
            <a:r>
              <a:rPr lang="en-US" sz="4600" b="1" i="1" u="sng" dirty="0" smtClean="0">
                <a:solidFill>
                  <a:srgbClr val="0070C0"/>
                </a:solidFill>
              </a:rPr>
              <a:t>15- Preferred Risks:</a:t>
            </a:r>
          </a:p>
          <a:p>
            <a:pPr algn="just"/>
            <a:r>
              <a:rPr lang="en-US" sz="3800" dirty="0" smtClean="0"/>
              <a:t>Whole life with low premium &amp; large amount for insured with better health, weight, occupation &amp; habits (non smokers).</a:t>
            </a:r>
            <a:endParaRPr lang="en-US" sz="3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b="1" dirty="0" smtClean="0"/>
              <a:t> Whole Life Insurance Policies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sz="3900" b="1" u="sng" dirty="0" smtClean="0"/>
              <a:t>The Nature of Whole Life Insurance:</a:t>
            </a:r>
          </a:p>
          <a:p>
            <a:pPr algn="just"/>
            <a:r>
              <a:rPr lang="en-US" sz="3100" dirty="0" smtClean="0"/>
              <a:t>Often, called </a:t>
            </a:r>
            <a:r>
              <a:rPr lang="en-US" sz="3100" b="1" i="1" dirty="0" smtClean="0"/>
              <a:t>straight</a:t>
            </a:r>
            <a:r>
              <a:rPr lang="en-US" sz="3100" dirty="0" smtClean="0"/>
              <a:t> or </a:t>
            </a:r>
            <a:r>
              <a:rPr lang="en-US" sz="3100" b="1" i="1" dirty="0" smtClean="0"/>
              <a:t>ordinary Life insurance</a:t>
            </a:r>
            <a:r>
              <a:rPr lang="en-US" sz="3100" dirty="0" smtClean="0"/>
              <a:t>, it provides life time protection &amp; pays the face amount if insured dies or reaches specific age(100).</a:t>
            </a:r>
          </a:p>
          <a:p>
            <a:pPr algn="just"/>
            <a:endParaRPr lang="en-US" sz="3100" dirty="0" smtClean="0"/>
          </a:p>
          <a:p>
            <a:pPr algn="just"/>
            <a:r>
              <a:rPr lang="en-US" sz="3100" dirty="0" smtClean="0"/>
              <a:t>It is viewed as endowment insurance (it pays if he dies before age 100 or if he reaches it).</a:t>
            </a:r>
          </a:p>
          <a:p>
            <a:pPr algn="just"/>
            <a:endParaRPr lang="en-US" sz="3100" dirty="0" smtClean="0"/>
          </a:p>
          <a:p>
            <a:pPr algn="just"/>
            <a:r>
              <a:rPr lang="en-US" sz="3100" dirty="0" smtClean="0"/>
              <a:t>Also, whole life insurance is viewed as a term insurance up to age 100 &amp; pays the amount as if he had  died.</a:t>
            </a:r>
          </a:p>
          <a:p>
            <a:endParaRPr lang="en-US" sz="3100" u="sng" dirty="0" smtClean="0"/>
          </a:p>
          <a:p>
            <a:endParaRPr lang="en-US" sz="3100" u="sng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/>
              <a:t>Whole Life Insurance Policies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sz="3200" dirty="0" smtClean="0"/>
              <a:t>Because of level premium, he has the right of cash value.</a:t>
            </a:r>
          </a:p>
          <a:p>
            <a:pPr algn="just">
              <a:buFont typeface="Wingdings" pitchFamily="2" charset="2"/>
              <a:buChar char="Ø"/>
            </a:pPr>
            <a:endParaRPr lang="en-US" sz="3200" dirty="0" smtClean="0"/>
          </a:p>
          <a:p>
            <a:pPr algn="just"/>
            <a:r>
              <a:rPr lang="en-US" sz="3200" dirty="0" smtClean="0"/>
              <a:t>Also, he can borrow this cash value under loan  provision.</a:t>
            </a:r>
          </a:p>
          <a:p>
            <a:pPr algn="just">
              <a:buFont typeface="Wingdings" pitchFamily="2" charset="2"/>
              <a:buChar char="Ø"/>
            </a:pPr>
            <a:endParaRPr lang="en-US" sz="3200" dirty="0" smtClean="0"/>
          </a:p>
          <a:p>
            <a:pPr algn="just"/>
            <a:r>
              <a:rPr lang="en-US" sz="3200" dirty="0" smtClean="0"/>
              <a:t>Finally, he can surrender it at 100 &amp; gets the cash value that equals the face amount.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4200" b="1" u="sng" dirty="0" smtClean="0"/>
              <a:t>Par &amp; Non-Par Whole Life Ins.:</a:t>
            </a:r>
          </a:p>
          <a:p>
            <a:pPr algn="just"/>
            <a:r>
              <a:rPr lang="en-US" sz="3000" dirty="0" smtClean="0"/>
              <a:t>In participating (par) policy insured receives dividends in good years (if actual interest </a:t>
            </a:r>
            <a:r>
              <a:rPr lang="en-US" sz="3900" b="1" dirty="0" smtClean="0"/>
              <a:t>&gt;</a:t>
            </a:r>
            <a:r>
              <a:rPr lang="en-US" sz="3000" dirty="0" smtClean="0"/>
              <a:t> expected) &amp; can use it to buy a paid-up extra amount &amp; surrender this amount only &amp; Keep the original policy.</a:t>
            </a:r>
          </a:p>
          <a:p>
            <a:pPr algn="just">
              <a:buNone/>
            </a:pPr>
            <a:endParaRPr lang="en-US" sz="3000" dirty="0" smtClean="0"/>
          </a:p>
          <a:p>
            <a:pPr algn="just"/>
            <a:r>
              <a:rPr lang="en-US" sz="3000" dirty="0" smtClean="0"/>
              <a:t>Dividends are not guaranteed, i.e., depend on experience &amp; vary) but insurer pay it in some policies as a frozen value, i.e., it is treated as a series of non-guaranteed pure endowments (annuities).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6388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3800" b="1" u="sng" dirty="0" smtClean="0"/>
              <a:t>Types of whole life insurance policies:</a:t>
            </a:r>
          </a:p>
          <a:p>
            <a:pPr algn="just">
              <a:buNone/>
            </a:pPr>
            <a:r>
              <a:rPr lang="en-US" sz="4600" b="1" u="sng" dirty="0" smtClean="0">
                <a:solidFill>
                  <a:srgbClr val="C00000"/>
                </a:solidFill>
              </a:rPr>
              <a:t>1-Ordinary Life Insurance Premium:</a:t>
            </a:r>
          </a:p>
          <a:p>
            <a:pPr algn="just">
              <a:buNone/>
            </a:pPr>
            <a:r>
              <a:rPr lang="en-US" sz="3800" dirty="0" smtClean="0"/>
              <a:t>It is called straight &amp; Continuous premium whole life insurance  or regular policy with level premium &amp; cash value.</a:t>
            </a:r>
          </a:p>
          <a:p>
            <a:pPr algn="just">
              <a:buNone/>
            </a:pPr>
            <a:endParaRPr lang="en-US" sz="3800" dirty="0" smtClean="0"/>
          </a:p>
          <a:p>
            <a:pPr algn="just"/>
            <a:r>
              <a:rPr lang="en-US" sz="3800" dirty="0" smtClean="0"/>
              <a:t>Future expected dividends &amp; cash value of any extra amount you can surrender can be used to pay the future premiums  &amp; the original policy became paid up.</a:t>
            </a:r>
          </a:p>
          <a:p>
            <a:pPr algn="just">
              <a:buNone/>
            </a:pPr>
            <a:endParaRPr lang="en-US" sz="3800" dirty="0" smtClean="0"/>
          </a:p>
          <a:p>
            <a:pPr algn="just"/>
            <a:r>
              <a:rPr lang="en-US" sz="3800" dirty="0" smtClean="0"/>
              <a:t>Under </a:t>
            </a:r>
            <a:r>
              <a:rPr lang="en-US" sz="3800" b="1" i="1" u="sng" dirty="0" smtClean="0"/>
              <a:t>premium deposit rider</a:t>
            </a:r>
            <a:r>
              <a:rPr lang="en-US" sz="3800" dirty="0" smtClean="0"/>
              <a:t>, insured can deposit an amount with insurer to pay part or all future premiums automatically.</a:t>
            </a:r>
          </a:p>
          <a:p>
            <a:pPr algn="just"/>
            <a:endParaRPr lang="en-US" sz="3100" dirty="0" smtClean="0"/>
          </a:p>
          <a:p>
            <a:endParaRPr lang="en-US" sz="3100" dirty="0" smtClean="0"/>
          </a:p>
          <a:p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876800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sz="6400" b="1" u="sng" dirty="0" smtClean="0">
                <a:solidFill>
                  <a:srgbClr val="C00000"/>
                </a:solidFill>
              </a:rPr>
              <a:t>Uses of Ordinary Life Insurance:</a:t>
            </a:r>
          </a:p>
          <a:p>
            <a:pPr>
              <a:buFont typeface="Wingdings" pitchFamily="2" charset="2"/>
              <a:buChar char="Ø"/>
            </a:pPr>
            <a:endParaRPr lang="en-US" sz="3200" b="1" u="sng" dirty="0" smtClean="0"/>
          </a:p>
          <a:p>
            <a:pPr algn="just">
              <a:buNone/>
            </a:pPr>
            <a:r>
              <a:rPr lang="en-US" sz="5100" dirty="0" smtClean="0"/>
              <a:t>a) If life protection is needed at least 10 yrs &amp; you need </a:t>
            </a:r>
            <a:r>
              <a:rPr lang="en-US" sz="5100" b="1" i="1" dirty="0" smtClean="0"/>
              <a:t>saving</a:t>
            </a:r>
            <a:r>
              <a:rPr lang="en-US" sz="5100" dirty="0" smtClean="0"/>
              <a:t>, so buy whole life policy &amp; surrender it or borrow the cash value at later age.</a:t>
            </a:r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  <a:p>
            <a:pPr algn="just">
              <a:buNone/>
            </a:pPr>
            <a:r>
              <a:rPr lang="en-US" sz="5100" dirty="0" smtClean="0"/>
              <a:t>b) In case of huge estate so, you need large amount if you dies to clear your estate.</a:t>
            </a:r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en-US" sz="3200" b="1" u="sng" dirty="0" smtClean="0">
                <a:solidFill>
                  <a:srgbClr val="C00000"/>
                </a:solidFill>
              </a:rPr>
              <a:t>Limitation of Ordinary Life Insurance:</a:t>
            </a:r>
          </a:p>
          <a:p>
            <a:pPr algn="just">
              <a:buNone/>
            </a:pPr>
            <a:endParaRPr lang="en-US" sz="2400" b="1" u="sng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- </a:t>
            </a:r>
            <a:r>
              <a:rPr lang="en-US" sz="3200" dirty="0" smtClean="0"/>
              <a:t>If you need large amount in early age &amp; small amount at later age, buy a yearly renewable term not whole life insurance &amp; you get 10 times the amount.</a:t>
            </a: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Whole Life Insurance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91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7030A0"/>
                </a:solidFill>
              </a:rPr>
              <a:t>2-Limited Payment life (paid up)Ins.:</a:t>
            </a:r>
          </a:p>
          <a:p>
            <a:pPr algn="just"/>
            <a:r>
              <a:rPr lang="en-US" dirty="0" smtClean="0"/>
              <a:t>As ordinary life insurance but with premium for specific period.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b="1" i="1" u="sng" dirty="0" smtClean="0"/>
              <a:t>Ex.</a:t>
            </a:r>
            <a:r>
              <a:rPr lang="en-US" u="sng" dirty="0" smtClean="0"/>
              <a:t>: </a:t>
            </a:r>
            <a:r>
              <a:rPr lang="en-US" dirty="0" smtClean="0"/>
              <a:t>Ali 30 yr bought 20 yr payment policy paid at 50. So, policy matures when he dies but premium paid for 20 yr.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Rarely, whole life insurance sold with single premium.   </a:t>
            </a:r>
          </a:p>
          <a:p>
            <a:pPr algn="just">
              <a:buNone/>
            </a:pPr>
            <a:r>
              <a:rPr lang="en-US" dirty="0" smtClean="0"/>
              <a:t>       (Single prem. &gt; limited &gt; Level).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The smaller the period of limited payment, the larger the premium &amp; the CV &amp; vise versa.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2177</TotalTime>
  <Words>1456</Words>
  <Application>Microsoft Office PowerPoint</Application>
  <PresentationFormat>On-screen Show (4:3)</PresentationFormat>
  <Paragraphs>200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Slide 1</vt:lpstr>
      <vt:lpstr>Slide 2</vt:lpstr>
      <vt:lpstr>   Whole Life Insurance Policies</vt:lpstr>
      <vt:lpstr>      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  <vt:lpstr>Whole Life Insurance Policies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Insurance</dc:title>
  <dc:creator>Rewayda</dc:creator>
  <cp:lastModifiedBy>Rewayda</cp:lastModifiedBy>
  <cp:revision>89</cp:revision>
  <dcterms:created xsi:type="dcterms:W3CDTF">2006-08-16T00:00:00Z</dcterms:created>
  <dcterms:modified xsi:type="dcterms:W3CDTF">2012-09-04T17:12:51Z</dcterms:modified>
</cp:coreProperties>
</file>