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6" r:id="rId16"/>
    <p:sldId id="277" r:id="rId17"/>
    <p:sldId id="266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78FB2-C0AD-47AC-880C-4AA7BB65A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69F17-4B3E-48A1-888B-CE03D981A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url?sa=i&amp;rct=j&amp;q=&amp;esrc=s&amp;frm=1&amp;source=images&amp;cd=&amp;cad=rja&amp;docid=UoqXFxQTK3L7_M&amp;tbnid=7alUFlCYbE2EaM:&amp;ved=0CAUQjRw&amp;url=http://www.123rf.com/photo_11823442_heart-shape-design-for-love-symbols.html&amp;ei=fK1RUurwIuiJ0AXZp4CQCw&amp;psig=AFQjCNESDphXdp5cKgOF8VxvBrtLU8vukQ&amp;ust=138117092839839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.sa/url?sa=i&amp;rct=j&amp;q=&amp;esrc=s&amp;frm=1&amp;source=images&amp;cd=&amp;cad=rja&amp;docid=01gCyddyXadaRM&amp;tbnid=40rHHBp9e5JEuM:&amp;ved=0CAUQjRw&amp;url=http://jobspapa.com/love-symbol.html&amp;ei=ra1RUujTOcmt0QWVhYF4&amp;psig=AFQjCNESDphXdp5cKgOF8VxvBrtLU8vukQ&amp;ust=138117092839839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sa/url?sa=i&amp;rct=j&amp;q=&amp;esrc=s&amp;frm=1&amp;source=images&amp;cd=&amp;cad=rja&amp;docid=CyTG6mbut2UdRM&amp;tbnid=UK-tDTJC8fE_EM:&amp;ved=0CAUQjRw&amp;url=http://depositphotos.com/4165042/stock-photo-Peace-symbol.html&amp;ei=9a1RUvPyJKi80QWBm4GgCA&amp;psig=AFQjCNGIgPlVUD1yrYY9Qni1gyXfG8iKow&amp;ust=138117058151916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google.com.sa/url?sa=i&amp;rct=j&amp;q=&amp;esrc=s&amp;frm=1&amp;source=images&amp;cd=&amp;cad=rja&amp;docid=5nc_GemKjzW-0M&amp;tbnid=ijxF6trGYCF0MM:&amp;ved=0CAUQjRw&amp;url=http://commons.wikimedia.org/wiki/File:Peace_dove.svg&amp;ei=UK9RUvDpEufI0wW974GADg&amp;psig=AFQjCNGIgPlVUD1yrYY9Qni1gyXfG8iKow&amp;ust=138117058151916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sa/url?sa=i&amp;source=images&amp;cd=&amp;cad=rja&amp;docid=ajRJLJJs6vRagM&amp;tbnid=cOc43j5_ODZPcM:&amp;ved=0CAgQjRwwAA&amp;url=http://gwynniebdesigns.blogspot.com/2013/09/company-logos.html&amp;ei=R65RUth5h4WFB56XgOgL&amp;psig=AFQjCNEYSFq9VlSP-hojYLb9zabFEFpaOw&amp;ust=138117114312200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sa/url?sa=i&amp;rct=j&amp;q=&amp;esrc=s&amp;frm=1&amp;source=images&amp;cd=&amp;cad=rja&amp;docid=E8Hb0DfvPNjCJM&amp;tbnid=vRvGb_fV6YZkJM:&amp;ved=0CAUQjRw&amp;url=http://depositphotos.com/7959544/stock-illustration-Set-icons-Prohibited-symbols-Shop-signs.html&amp;ei=0a5RUpHULOm10QXch4HoDg&amp;psig=AFQjCNGIgPlVUD1yrYY9Qni1gyXfG8iKow&amp;ust=138117058151916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sa/url?sa=i&amp;rct=j&amp;q=&amp;esrc=s&amp;frm=1&amp;source=images&amp;cd=&amp;cad=rja&amp;docid=Ej2RUDZLLgSaIM&amp;tbnid=jH-zNqw_jKEe1M:&amp;ved=0CAUQjRw&amp;url=http://www.publicdomainpictures.net/view-image.php?image%3D28515&amp;ei=Dq9RUvfEFurJ0QX2uYHQDA&amp;psig=AFQjCNGIgPlVUD1yrYY9Qni1gyXfG8iKow&amp;ust=138117058151916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sa/url?sa=i&amp;rct=j&amp;q=&amp;esrc=s&amp;frm=1&amp;source=images&amp;cd=&amp;cad=rja&amp;docid=tMFHGTn-TE6HaM&amp;tbnid=zNG4s_h6cUf8XM:&amp;ved=0CAUQjRw&amp;url=http://movieretrospect.blogspot.com/2011/12/movie-stereotypes.html&amp;ei=qLBRUtuXB4Gr0QX7sYGYBg&amp;psig=AFQjCNH3ut5Ke0ZE_f5qvqNiVGHOg546_Q&amp;ust=138117172451550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a/url?sa=i&amp;rct=j&amp;q=&amp;esrc=s&amp;frm=1&amp;source=images&amp;cd=&amp;cad=rja&amp;docid=FCKeyemICghoaM&amp;tbnid=PLQ44Q0mXH1UDM:&amp;ved=0CAUQjRw&amp;url=http://takeittothestreets.wikispaces.com/Gender%2Bdifferences&amp;ei=KrFRUonePIWk0QWloIG4Cg&amp;psig=AFQjCNEkZ4bv-tN07unUKS8SqNbHFmZCJQ&amp;ust=138117185462025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://www.google.com.sa/url?sa=i&amp;rct=j&amp;q=&amp;esrc=s&amp;frm=1&amp;source=images&amp;cd=&amp;cad=rja&amp;docid=vvsjw4fA5xz85M&amp;tbnid=d_K_eCZX_voRJM:&amp;ved=0CAUQjRw&amp;url=http://thearchosaurking.deviantart.com/art/Traditional-Gender-Stereotypes-326095393&amp;ei=07NRUsCsL6bC0QXzj4HIBw&amp;psig=AFQjCNEYlgw-9mZ2N_lVChebZr6HeIVwfg&amp;ust=138117253285813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com.sa/url?sa=i&amp;rct=j&amp;q=&amp;esrc=s&amp;frm=1&amp;source=images&amp;cd=&amp;cad=rja&amp;docid=CO5I0EvMzfrHCM&amp;tbnid=Sj3UtWGsGCzmCM:&amp;ved=0CAUQjRw&amp;url=http://thedailybanter.com/2012/05/syria-the-new-bad-guy-on-the-block/&amp;ei=B7JRUojqOqa10wWMp4DYBQ&amp;psig=AFQjCNH3ut5Ke0ZE_f5qvqNiVGHOg546_Q&amp;ust=13811717245155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.sa/url?sa=i&amp;rct=j&amp;q=&amp;esrc=s&amp;frm=1&amp;source=images&amp;cd=&amp;cad=rja&amp;docid=vxinuxMexkDM_M&amp;tbnid=blPKwuB8I_5mEM:&amp;ved=0CAUQjRw&amp;url=http://slowly-by-slowly.com/2011/09/21/on-managing-stereotypes-about-middle-eastern-men/&amp;ei=NbJRUr6IDsfZ0QXLhoH4Cw&amp;psig=AFQjCNH3ut5Ke0ZE_f5qvqNiVGHOg546_Q&amp;ust=138117172451550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sa/url?sa=i&amp;rct=j&amp;q=&amp;esrc=s&amp;frm=1&amp;source=images&amp;cd=&amp;cad=rja&amp;docid=j5v-d6M_ZsK1EM&amp;tbnid=sLR_QlqRhvASlM:&amp;ved=0CAUQjRw&amp;url=http://www.maujmela.net/forum/viewtopic.php?t%3D5390%26sid%3Deb10c2b7b049c7127aa8ab05b40e7f7f&amp;ei=PLNRUrq6Eqr40gXn9oHoCQ&amp;psig=AFQjCNH3ut5Ke0ZE_f5qvqNiVGHOg546_Q&amp;ust=138117172451550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google.com.sa/url?sa=i&amp;rct=j&amp;q=&amp;esrc=s&amp;frm=1&amp;source=images&amp;cd=&amp;cad=rja&amp;docid=Lmd6WnTAPO4dEM&amp;tbnid=eE0GqN1h5xZFkM:&amp;ved=0CAUQjRw&amp;url=http://ookami-schiffer.deviantart.com/art/Don-t-Stereotype-Me-321935197&amp;ei=ibJRUqWwBquX0QX_w4HICg&amp;psig=AFQjCNH3ut5Ke0ZE_f5qvqNiVGHOg546_Q&amp;ust=138117172451550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34290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Chapter 2</a:t>
            </a:r>
            <a:br>
              <a:rPr lang="en-US" sz="7200" dirty="0" smtClean="0"/>
            </a:br>
            <a:r>
              <a:rPr lang="en-US" sz="7200" dirty="0" smtClean="0"/>
              <a:t>Meaning as Sign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us.123rf.com/400wm/400/400/mtkang/mtkang1201/mtkang120100603/11823444-heart-shape-design-for-love-symbol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3505200" cy="3962400"/>
          </a:xfrm>
          <a:prstGeom prst="rect">
            <a:avLst/>
          </a:prstGeom>
          <a:noFill/>
        </p:spPr>
      </p:pic>
      <p:pic>
        <p:nvPicPr>
          <p:cNvPr id="2052" name="Picture 4" descr="https://encrypted-tbn3.gstatic.com/images?q=tbn:ANd9GcTgV7TPxFOgBNr7X86gGrEg3c3pYptHlOfrHlsml7bHfNc0SRJ1a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2164" y="1905000"/>
            <a:ext cx="4951836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578" name="Picture 2" descr="http://static4.depositphotos.com/1000507/416/i/950/depositphotos_4165042-Peace-symb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6" y="1600200"/>
            <a:ext cx="4191000" cy="4191000"/>
          </a:xfrm>
          <a:prstGeom prst="rect">
            <a:avLst/>
          </a:prstGeom>
          <a:noFill/>
        </p:spPr>
      </p:pic>
      <p:pic>
        <p:nvPicPr>
          <p:cNvPr id="24580" name="Picture 4" descr="http://upload.wikimedia.org/wikipedia/commons/thumb/4/43/Peace_dove.svg/615px-Peace_dove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524000"/>
            <a:ext cx="3838575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 descr="http://2.bp.blogspot.com/-Mv10FJ4fNzw/UBvPPxU-2MI/AAAAAAAABog/k26hb1Bkk28/s1600/color_company_logos_on_dv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8362384" cy="6134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6" name="Picture 2" descr="https://encrypted-tbn2.gstatic.com/images?q=tbn:ANd9GcQH8uGAN7mwZVLd6ty466D-ELm-JrY-FLMhOfaJwtDTvnlRugSH7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990600"/>
            <a:ext cx="54864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http://www.publicdomainpictures.net/pictures/30000/nahled/family-symbol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1000"/>
            <a:ext cx="7678511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Overtime, ‘signs’ become:</a:t>
            </a:r>
          </a:p>
          <a:p>
            <a:pPr lvl="1"/>
            <a:r>
              <a:rPr lang="en-US" sz="3200" dirty="0" smtClean="0"/>
              <a:t>1- naturalized</a:t>
            </a:r>
          </a:p>
          <a:p>
            <a:pPr lvl="1"/>
            <a:r>
              <a:rPr lang="en-US" sz="3200" dirty="0" smtClean="0"/>
              <a:t>2- conventionalized (following an accepted standard/ general agreement)</a:t>
            </a:r>
          </a:p>
          <a:p>
            <a:pPr lvl="1"/>
            <a:r>
              <a:rPr lang="en-US" sz="3200" u="sng" dirty="0" smtClean="0"/>
              <a:t>Symbols</a:t>
            </a:r>
            <a:r>
              <a:rPr lang="en-US" sz="3200" dirty="0" smtClean="0"/>
              <a:t>: Signs are Taken out of their original context (lose their denotative and/or connotative meaning) and used as a symbolic </a:t>
            </a:r>
            <a:r>
              <a:rPr lang="en-US" sz="3200" dirty="0" smtClean="0"/>
              <a:t>shorthand/ example of conventionalized signs.</a:t>
            </a:r>
            <a:endParaRPr lang="en-US" sz="3200" dirty="0" smtClean="0"/>
          </a:p>
          <a:p>
            <a:pPr lvl="1"/>
            <a:r>
              <a:rPr lang="en-US" sz="3200" dirty="0" smtClean="0"/>
              <a:t>The recurrence of ;symbols’ shapes the memory of their users.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dirty="0"/>
              <a:t>Symbol: a thing that represents something else, usually </a:t>
            </a:r>
            <a:r>
              <a:rPr lang="en-US" dirty="0" err="1"/>
              <a:t>sth</a:t>
            </a:r>
            <a:r>
              <a:rPr lang="en-US" dirty="0"/>
              <a:t> physical that represents </a:t>
            </a:r>
            <a:r>
              <a:rPr lang="en-US" dirty="0" err="1"/>
              <a:t>sth</a:t>
            </a:r>
            <a:r>
              <a:rPr lang="en-US" dirty="0"/>
              <a:t> more abstract.</a:t>
            </a:r>
          </a:p>
          <a:p>
            <a:r>
              <a:rPr lang="en-US" dirty="0"/>
              <a:t>They help us communicate thoughts &amp; feelings</a:t>
            </a:r>
          </a:p>
          <a:p>
            <a:r>
              <a:rPr lang="en-US" dirty="0"/>
              <a:t>Types: visual (heart) / written (an image, </a:t>
            </a:r>
            <a:r>
              <a:rPr lang="en-US" dirty="0" err="1"/>
              <a:t>setting..in</a:t>
            </a:r>
            <a:r>
              <a:rPr lang="en-US" dirty="0"/>
              <a:t> book)</a:t>
            </a:r>
          </a:p>
          <a:p>
            <a:r>
              <a:rPr lang="en-US" dirty="0"/>
              <a:t>What it represents depends on </a:t>
            </a:r>
            <a:r>
              <a:rPr lang="en-US" u="sng" dirty="0"/>
              <a:t>context</a:t>
            </a:r>
            <a:r>
              <a:rPr lang="en-US" dirty="0"/>
              <a:t> surrounding it.</a:t>
            </a:r>
          </a:p>
          <a:p>
            <a:r>
              <a:rPr lang="en-US" dirty="0"/>
              <a:t>Clip (symbols &amp; symbolism)/ symbols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3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Stereotypes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Is a belief that all members of a specific group share similar traits and tend to behave in a same way.</a:t>
            </a:r>
          </a:p>
          <a:p>
            <a:r>
              <a:rPr lang="en-US" dirty="0" smtClean="0"/>
              <a:t>A type of ‘symbolic language’</a:t>
            </a:r>
          </a:p>
          <a:p>
            <a:r>
              <a:rPr lang="en-US" dirty="0" smtClean="0"/>
              <a:t>Frozen signs in a culture</a:t>
            </a:r>
          </a:p>
          <a:p>
            <a:r>
              <a:rPr lang="en-US" dirty="0" smtClean="0"/>
              <a:t>Usually promotes negative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themes in a culture</a:t>
            </a:r>
          </a:p>
          <a:p>
            <a:r>
              <a:rPr lang="en-US" smtClean="0"/>
              <a:t>Clip (mute) </a:t>
            </a:r>
            <a:endParaRPr lang="en-US" dirty="0" smtClean="0"/>
          </a:p>
        </p:txBody>
      </p:sp>
      <p:pic>
        <p:nvPicPr>
          <p:cNvPr id="1026" name="Picture 2" descr="http://4.bp.blogspot.com/-V-zR6NvOWN4/TuYdas5u19I/AAAAAAAAApQ/yLIJP_movtw/s1600/stereotyp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836" y="3351747"/>
            <a:ext cx="3733800" cy="3485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 descr="http://takeittothestreets.wikispaces.com/file/view/sexismo.jpg/317678580/369x270/sexism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-533400"/>
            <a:ext cx="2425122" cy="2917243"/>
          </a:xfrm>
          <a:prstGeom prst="rect">
            <a:avLst/>
          </a:prstGeom>
          <a:noFill/>
        </p:spPr>
      </p:pic>
      <p:pic>
        <p:nvPicPr>
          <p:cNvPr id="29700" name="Picture 4" descr="http://fc02.deviantart.net/fs70/i/2012/252/6/9/traditional_gender_stereotypes__by_thearchosaurking-d5e5ctd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1" y="1600200"/>
            <a:ext cx="8534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banter.wpengine.netdna-cdn.com/wp-content/uploads/2012/05/Arab-stereotyp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873" y="838200"/>
            <a:ext cx="4274401" cy="4800600"/>
          </a:xfrm>
          <a:prstGeom prst="rect">
            <a:avLst/>
          </a:prstGeom>
          <a:noFill/>
        </p:spPr>
      </p:pic>
      <p:pic>
        <p:nvPicPr>
          <p:cNvPr id="30724" name="Picture 4" descr="http://slowlybyslowlydotcom.files.wordpress.com/2011/09/terrorist-stereotype-middle-eastern-airport-fligh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774593"/>
            <a:ext cx="3581400" cy="4895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Semiology</a:t>
            </a:r>
            <a:r>
              <a:rPr lang="en-US" dirty="0" smtClean="0"/>
              <a:t> = the study of signs &amp; symbols</a:t>
            </a:r>
          </a:p>
          <a:p>
            <a:r>
              <a:rPr lang="en-US" dirty="0" smtClean="0"/>
              <a:t>(also known as: the study of meaning)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Language can have meaning in two ways:</a:t>
            </a:r>
          </a:p>
          <a:p>
            <a:pPr lvl="1">
              <a:buNone/>
            </a:pPr>
            <a:r>
              <a:rPr lang="en-US" dirty="0" smtClean="0"/>
              <a:t>	1-what it says – encoded sign – (Semantics)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2- what it does in context – action – (Pragmatics)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i37.tinypic.com/k1dil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1939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1746" name="Picture 2" descr="http://fc09.deviantart.net/fs71/i/2012/231/4/d/don__t_stereotype_me__by_ookami_schiffer-d5bo6s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38200"/>
            <a:ext cx="6504436" cy="5862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linguistic 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Human’s unique capacity to create ‘signs’ to communicate.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Sign = signifier + signified</a:t>
            </a:r>
          </a:p>
          <a:p>
            <a:pPr lvl="1">
              <a:buNone/>
            </a:pPr>
            <a:r>
              <a:rPr lang="en-US" dirty="0" smtClean="0"/>
              <a:t>	1- Signifier: sound or word (e.g. rose)</a:t>
            </a:r>
          </a:p>
          <a:p>
            <a:pPr lvl="1">
              <a:buNone/>
            </a:pPr>
            <a:r>
              <a:rPr lang="en-US" dirty="0" smtClean="0"/>
              <a:t>	2- Signified: concept or object or idea</a:t>
            </a:r>
          </a:p>
          <a:p>
            <a:pPr lvl="1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Sign ‘refers to the relationship between the two’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Clip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linguistic sign is ‘arbitrary’</a:t>
            </a:r>
          </a:p>
          <a:p>
            <a:pPr lvl="1"/>
            <a:r>
              <a:rPr lang="en-US" dirty="0" smtClean="0"/>
              <a:t>Arbitrary: subject to individual will, preference, or judgment - not to laws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i.e. there is no direct relation bet the signifier and signified.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.g. ‘table’ for both English and German speakers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meaning of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1- </a:t>
            </a:r>
            <a:r>
              <a:rPr lang="en-US" b="1" dirty="0" smtClean="0"/>
              <a:t>Denotative</a:t>
            </a:r>
            <a:r>
              <a:rPr lang="en-US" dirty="0" smtClean="0"/>
              <a:t>: the meaning that </a:t>
            </a:r>
            <a:r>
              <a:rPr lang="en-US" u="sng" dirty="0" smtClean="0"/>
              <a:t>refers</a:t>
            </a:r>
            <a:r>
              <a:rPr lang="en-US" dirty="0" smtClean="0"/>
              <a:t> to a definable reality and can be looked up in a dictionary.</a:t>
            </a:r>
          </a:p>
          <a:p>
            <a:pPr lvl="2">
              <a:buNone/>
            </a:pPr>
            <a:r>
              <a:rPr lang="en-US" sz="3200" dirty="0" smtClean="0"/>
              <a:t>- e.g. ‘rose’ in poem refers to </a:t>
            </a:r>
            <a:r>
              <a:rPr lang="en-US" sz="3200" u="sng" dirty="0" smtClean="0"/>
              <a:t>real</a:t>
            </a:r>
            <a:r>
              <a:rPr lang="en-US" sz="3200" dirty="0" smtClean="0"/>
              <a:t> object found in gardens.</a:t>
            </a:r>
          </a:p>
          <a:p>
            <a:r>
              <a:rPr lang="en-US" dirty="0" smtClean="0"/>
              <a:t>2- </a:t>
            </a:r>
            <a:r>
              <a:rPr lang="en-US" b="1" dirty="0" smtClean="0"/>
              <a:t>Connotative</a:t>
            </a:r>
            <a:r>
              <a:rPr lang="en-US" dirty="0" smtClean="0"/>
              <a:t>: </a:t>
            </a:r>
            <a:r>
              <a:rPr lang="en-US" u="sng" dirty="0" smtClean="0"/>
              <a:t>associations</a:t>
            </a:r>
            <a:r>
              <a:rPr lang="en-US" dirty="0" smtClean="0"/>
              <a:t> -of the word –that are evoked in the mind of the reader- usually ‘abstract’ concepts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e.g. (‘rose’ connotes beauty- innocence-    	     		love..) </a:t>
            </a:r>
          </a:p>
          <a:p>
            <a:r>
              <a:rPr lang="en-US" dirty="0" smtClean="0"/>
              <a:t>3- </a:t>
            </a:r>
            <a:r>
              <a:rPr lang="en-US" b="1" dirty="0" smtClean="0"/>
              <a:t>Iconic</a:t>
            </a:r>
            <a:r>
              <a:rPr lang="en-US" dirty="0" smtClean="0"/>
              <a:t>: the </a:t>
            </a:r>
            <a:r>
              <a:rPr lang="en-US" u="sng" dirty="0" smtClean="0"/>
              <a:t>image</a:t>
            </a:r>
            <a:r>
              <a:rPr lang="en-US" dirty="0" smtClean="0"/>
              <a:t> created by the sign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e.g. ‘onomatopoeia’ (whack - smack)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the recurrent ‘s’ sound in poem ‘crushing  	    		image</a:t>
            </a:r>
            <a:r>
              <a:rPr lang="en-US" dirty="0" smtClean="0"/>
              <a:t>’</a:t>
            </a:r>
          </a:p>
          <a:p>
            <a:pPr>
              <a:buNone/>
            </a:pPr>
            <a:r>
              <a:rPr lang="en-US" dirty="0" smtClean="0"/>
              <a:t>      Thus type of meaning depends on the </a:t>
            </a:r>
            <a:r>
              <a:rPr lang="en-US" u="sng" dirty="0" smtClean="0"/>
              <a:t>context</a:t>
            </a:r>
            <a:endParaRPr lang="en-US" u="sng" dirty="0"/>
          </a:p>
        </p:txBody>
      </p:sp>
      <p:sp>
        <p:nvSpPr>
          <p:cNvPr id="4" name="5-Point Star 3"/>
          <p:cNvSpPr/>
          <p:nvPr/>
        </p:nvSpPr>
        <p:spPr>
          <a:xfrm>
            <a:off x="559750" y="5410200"/>
            <a:ext cx="3048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Encodings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 smtClean="0"/>
              <a:t>Code</a:t>
            </a:r>
            <a:r>
              <a:rPr lang="en-US" dirty="0" smtClean="0"/>
              <a:t>: Language (either written, spoken, sign language...)- ( can also refer to part of language ‘word’)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Code</a:t>
            </a:r>
            <a:r>
              <a:rPr lang="en-US" dirty="0" smtClean="0"/>
              <a:t> cannot be separated from its </a:t>
            </a:r>
            <a:r>
              <a:rPr lang="en-US" u="sng" dirty="0" smtClean="0"/>
              <a:t>meaning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How does a ‘code’ get a ‘meaning’? </a:t>
            </a:r>
          </a:p>
          <a:p>
            <a:r>
              <a:rPr lang="en-US" dirty="0" smtClean="0"/>
              <a:t>Every culture associates specific ‘meanings’ to their code</a:t>
            </a:r>
          </a:p>
          <a:p>
            <a:pPr lvl="2">
              <a:buNone/>
            </a:pPr>
            <a:r>
              <a:rPr lang="en-US" sz="2800" dirty="0" smtClean="0"/>
              <a:t>- e.g. differences in the sign ‘table’ in English and Polish</a:t>
            </a:r>
            <a:endParaRPr lang="en-US" sz="2800" dirty="0"/>
          </a:p>
          <a:p>
            <a:r>
              <a:rPr lang="en-US" dirty="0" smtClean="0"/>
              <a:t>Cultural encodings can also change over time in the same language.</a:t>
            </a:r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	- e.g. German sign for ‘happiness’</a:t>
            </a:r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	- ‘soul’ ‘mind’ in Russian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Speech community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Discourse community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Cultural literacy: the body of </a:t>
            </a:r>
            <a:r>
              <a:rPr lang="en-US" u="sng" dirty="0" smtClean="0"/>
              <a:t>knowledge</a:t>
            </a:r>
            <a:r>
              <a:rPr lang="en-US" dirty="0" smtClean="0"/>
              <a:t> that is shared by all members of a given culture. / subject to change over time ‘poem’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Example of culturally informed </a:t>
            </a:r>
            <a:r>
              <a:rPr lang="en-US" u="sng" dirty="0" smtClean="0"/>
              <a:t>icons</a:t>
            </a:r>
            <a:r>
              <a:rPr lang="en-US" dirty="0" smtClean="0"/>
              <a:t>: </a:t>
            </a:r>
            <a:r>
              <a:rPr lang="en-US" u="sng" dirty="0" smtClean="0"/>
              <a:t>Onomatopoeia</a:t>
            </a:r>
            <a:r>
              <a:rPr lang="en-US" dirty="0" smtClean="0"/>
              <a:t> : words that link objects to sounds / i.e. words that imitate sound/ e.g. ‘bash-mash-smash-crash’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Cohesion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any language, </a:t>
            </a:r>
            <a:r>
              <a:rPr lang="en-US" b="1" u="sng" dirty="0" smtClean="0"/>
              <a:t>Semantic cohesion </a:t>
            </a:r>
            <a:r>
              <a:rPr lang="en-US" dirty="0" smtClean="0"/>
              <a:t>is established by:</a:t>
            </a:r>
          </a:p>
          <a:p>
            <a:pPr lvl="1">
              <a:buNone/>
            </a:pPr>
            <a:r>
              <a:rPr lang="en-US" dirty="0" smtClean="0"/>
              <a:t>1- </a:t>
            </a:r>
            <a:r>
              <a:rPr lang="en-US" u="sng" dirty="0" smtClean="0"/>
              <a:t>cohesive devices </a:t>
            </a:r>
            <a:r>
              <a:rPr lang="en-US" dirty="0" smtClean="0"/>
              <a:t>(co-text)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2- </a:t>
            </a:r>
            <a:r>
              <a:rPr lang="en-US" u="sng" dirty="0" smtClean="0"/>
              <a:t>prior text</a:t>
            </a:r>
            <a:r>
              <a:rPr lang="en-US" dirty="0" smtClean="0"/>
              <a:t> (community’s memory/ connections)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3- </a:t>
            </a:r>
            <a:r>
              <a:rPr lang="en-US" u="sng" dirty="0" smtClean="0"/>
              <a:t>metaphors</a:t>
            </a:r>
            <a:r>
              <a:rPr lang="en-US" dirty="0" smtClean="0"/>
              <a:t> (e.g. shooting down someone’s argument)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non-arbitrary nature of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Signs have no natural connection with the outside world          arbitrary</a:t>
            </a:r>
          </a:p>
          <a:p>
            <a:r>
              <a:rPr lang="en-US" dirty="0" smtClean="0"/>
              <a:t>Native speakers do not feel that words are arbitrary signs         natural (</a:t>
            </a:r>
            <a:r>
              <a:rPr lang="en-US" u="sng" dirty="0" smtClean="0"/>
              <a:t>feel</a:t>
            </a:r>
            <a:r>
              <a:rPr lang="en-US" dirty="0" smtClean="0"/>
              <a:t> </a:t>
            </a:r>
            <a:r>
              <a:rPr lang="en-US" dirty="0" smtClean="0"/>
              <a:t>its non-arbitrary) 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u="sng" dirty="0" smtClean="0"/>
              <a:t>Reason of the Naturalization</a:t>
            </a:r>
            <a:r>
              <a:rPr lang="en-US" dirty="0" smtClean="0"/>
              <a:t> of culturally created </a:t>
            </a:r>
          </a:p>
          <a:p>
            <a:pPr lvl="1">
              <a:buNone/>
            </a:pPr>
            <a:r>
              <a:rPr lang="en-US" dirty="0" smtClean="0"/>
              <a:t>	signs           their </a:t>
            </a:r>
            <a:r>
              <a:rPr lang="en-US" u="sng" dirty="0" smtClean="0"/>
              <a:t>motivated</a:t>
            </a:r>
            <a:r>
              <a:rPr lang="en-US" dirty="0" smtClean="0"/>
              <a:t> nature.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Motivated by the desire of language users to communicate and influence others.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linguistic sign is therefore a ‘motivated’ sign.</a:t>
            </a:r>
          </a:p>
          <a:p>
            <a:pPr>
              <a:buNone/>
            </a:pPr>
            <a:r>
              <a:rPr lang="en-US" dirty="0" smtClean="0"/>
              <a:t>	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752600" y="20574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1600200" y="28956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981200" y="4191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540</Words>
  <Application>Microsoft Office PowerPoint</Application>
  <PresentationFormat>On-screen Show (4:3)</PresentationFormat>
  <Paragraphs>84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Chapter 2 Meaning as Sign</vt:lpstr>
      <vt:lpstr>PowerPoint Presentation</vt:lpstr>
      <vt:lpstr>The linguistic sign</vt:lpstr>
      <vt:lpstr>PowerPoint Presentation</vt:lpstr>
      <vt:lpstr>The meaning of signs</vt:lpstr>
      <vt:lpstr>Cultural Encodings</vt:lpstr>
      <vt:lpstr>PowerPoint Presentation</vt:lpstr>
      <vt:lpstr>Semantic Cohesion</vt:lpstr>
      <vt:lpstr>The non-arbitrary nature of signs</vt:lpstr>
      <vt:lpstr>SYMBOLS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Stereotypes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Meaning as Sign</dc:title>
  <dc:creator>user</dc:creator>
  <cp:lastModifiedBy>Nasiba Alyami</cp:lastModifiedBy>
  <cp:revision>33</cp:revision>
  <dcterms:created xsi:type="dcterms:W3CDTF">2013-09-30T17:55:36Z</dcterms:created>
  <dcterms:modified xsi:type="dcterms:W3CDTF">2013-10-08T08:22:11Z</dcterms:modified>
</cp:coreProperties>
</file>