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652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C05549A-2D80-4980-955B-8060DE5F70DF}" type="datetimeFigureOut">
              <a:rPr lang="ar-SA" smtClean="0"/>
              <a:t>17/04/33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87A489-2E7F-4D36-8A79-B185A3CE9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469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Investment activity: change in net fixed assets + depreciation (have to add back depreciation because it was deducted from the fixed asset account to get the net fixed asset figure). </a:t>
            </a:r>
            <a:r>
              <a:rPr lang="en-US" smtClean="0"/>
              <a:t>If the number is positive, then we acquired fixed assets; if it’s negative, then we sold fixed assets.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A489-2E7F-4D36-8A79-B185A3CE938A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400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KW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A8DAE6-D87C-4233-A424-6E54E2D43F10}" type="datetimeFigureOut">
              <a:rPr lang="ar-KW" smtClean="0"/>
              <a:t>17/04/1433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KW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AE1F-DC88-4095-84AE-CB77679587CC}" type="slidenum">
              <a:rPr lang="ar-KW" smtClean="0"/>
              <a:t>‹#›</a:t>
            </a:fld>
            <a:endParaRPr lang="ar-KW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4624"/>
            <a:ext cx="8424936" cy="40386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  <a:latin typeface="Batang" pitchFamily="18" charset="-127"/>
            </a:endParaRPr>
          </a:p>
          <a:p>
            <a:r>
              <a:rPr lang="en-US" sz="4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Working With Financial </a:t>
            </a: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Statements</a:t>
            </a:r>
            <a:endParaRPr lang="ar-KW" sz="42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ar-KW" sz="3600" dirty="0" smtClean="0">
              <a:solidFill>
                <a:schemeClr val="tx1"/>
              </a:solidFill>
              <a:latin typeface="Batang" pitchFamily="18" charset="-127"/>
            </a:endParaRPr>
          </a:p>
          <a:p>
            <a:endParaRPr lang="en-US" sz="3600" dirty="0" smtClean="0">
              <a:solidFill>
                <a:schemeClr val="accent1"/>
              </a:solidFill>
              <a:latin typeface="Batang" pitchFamily="18" charset="-127"/>
            </a:endParaRP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Chapter 3</a:t>
            </a:r>
          </a:p>
          <a:p>
            <a:endParaRPr lang="en-US" sz="3600" b="1" dirty="0">
              <a:solidFill>
                <a:schemeClr val="tx1"/>
              </a:solidFill>
              <a:latin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256463" cy="868958"/>
          </a:xfrm>
        </p:spPr>
        <p:txBody>
          <a:bodyPr/>
          <a:lstStyle/>
          <a:p>
            <a:r>
              <a:rPr lang="en-US" dirty="0"/>
              <a:t>Ratio Analysis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40929"/>
            <a:ext cx="8280920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Ratios allow for better comparison through time or between companies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we look at each ratio, ask yourself what the ratio is trying to measure and why that information is important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Ratios are used both internally and externally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71202"/>
            <a:ext cx="7256463" cy="681534"/>
          </a:xfrm>
        </p:spPr>
        <p:txBody>
          <a:bodyPr/>
          <a:lstStyle/>
          <a:p>
            <a:pPr rtl="0"/>
            <a:r>
              <a:rPr lang="en-US" dirty="0"/>
              <a:t>Categories of Financial Ratios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712937"/>
            <a:ext cx="7270750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Short-term solvency or liquidity ratios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Long-term solvency or financial leverage ratios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Asset management or turnover ratios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Profitability ratios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value ratios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256463" cy="868958"/>
          </a:xfrm>
        </p:spPr>
        <p:txBody>
          <a:bodyPr/>
          <a:lstStyle/>
          <a:p>
            <a:pPr rtl="0"/>
            <a:r>
              <a:rPr lang="en-US" dirty="0"/>
              <a:t>Computing Liquidity Ratios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76400"/>
            <a:ext cx="8368481" cy="4530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Ratio = CA / CL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2,256 / 1,995 = 1.13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Ratio = (CA – Inventory) / CL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(2,256 – 301) / 1,995 = .98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 Ratio = Cash / CL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696 / 1,995 = .35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NWC to Total Assets = NWC / TA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(2,256 – 1,995) / 5,394 = .05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Interval Measure = CA / average daily operating costs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2,256 / ((2,006 + 1,740)/365) = 219.8 days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348985" cy="796950"/>
          </a:xfrm>
        </p:spPr>
        <p:txBody>
          <a:bodyPr/>
          <a:lstStyle/>
          <a:p>
            <a:r>
              <a:rPr lang="en-US" dirty="0"/>
              <a:t>Computing Long-term Solvency Ratios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1700808"/>
            <a:ext cx="7388225" cy="4530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Debt Ratio = (TA – TE) / TA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(5,394 – 2,556) / 5,394 = 52.61%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Debt/Equity = TD / TE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(5,394 – 2,556) / 2,556 = 1.11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Equity Multiplier = TA / TE = 1 + D/E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+ 1.11 = 2.11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Long-term debt ratio = LTD / (LTD + TE)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843 / (843 + 2,556) = 24.80%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27794"/>
            <a:ext cx="7256463" cy="724942"/>
          </a:xfrm>
        </p:spPr>
        <p:txBody>
          <a:bodyPr/>
          <a:lstStyle/>
          <a:p>
            <a:r>
              <a:rPr lang="en-US" dirty="0"/>
              <a:t>Computing Coverage Ratios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5586" y="1628800"/>
            <a:ext cx="7270750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Times Interest Earned = EBIT / Interest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1,138 / 7 = 162.57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 Coverage = (EBIT + Depreciation) / Interest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(1,138 + 116) / 7 = 179.14 times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27794"/>
            <a:ext cx="7256463" cy="724942"/>
          </a:xfrm>
        </p:spPr>
        <p:txBody>
          <a:bodyPr/>
          <a:lstStyle/>
          <a:p>
            <a:pPr rtl="0"/>
            <a:r>
              <a:rPr lang="en-US" dirty="0"/>
              <a:t>Computing Inventory Ratios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556792"/>
            <a:ext cx="8134846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Inventory Turnover = Cost of Goods Sold / Inventory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2,006 / 301 = 6.66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Days’ Sales in Inventory = 365 / Inventory Turnover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365 / 6.66 = 55 days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256463" cy="652934"/>
          </a:xfrm>
        </p:spPr>
        <p:txBody>
          <a:bodyPr/>
          <a:lstStyle/>
          <a:p>
            <a:pPr rtl="0"/>
            <a:r>
              <a:rPr lang="en-US" dirty="0"/>
              <a:t>Computing Receivables Ratios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600200"/>
            <a:ext cx="8291264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Receivables Turnover = Sales / Accounts Receivable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5,000 / 956 = 5.23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Days’ Sales in Receivables = 365 / Receivables Turnover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365 / 5.23 = 70 days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256463" cy="724942"/>
          </a:xfrm>
        </p:spPr>
        <p:txBody>
          <a:bodyPr/>
          <a:lstStyle/>
          <a:p>
            <a:r>
              <a:rPr lang="en-US" dirty="0"/>
              <a:t>Computing Total Asset Turnover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00200"/>
            <a:ext cx="8219256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Asset Turnover = Sales / Total Assets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5,000 / 5,394 = .93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not unusual for TAT &lt; 1, especially if a firm has a large amount of fixed assets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NWC Turnover = Sales / NWC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5,000 / (2,256 – 1,995) = 19.16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Fixed Asset Turnover = Sales / NFA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5,000 / 3,138 = 1.59 times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969" y="188640"/>
            <a:ext cx="7256463" cy="868958"/>
          </a:xfrm>
        </p:spPr>
        <p:txBody>
          <a:bodyPr/>
          <a:lstStyle/>
          <a:p>
            <a:pPr rtl="0"/>
            <a:r>
              <a:rPr lang="en-US" dirty="0"/>
              <a:t>Computing Profitability Measures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600200"/>
            <a:ext cx="8147248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Profit Margin = Net Income / Sales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689 / 5,000 = 13.78%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on Assets (ROA) = Net Income / Total Assets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689 / 5,394 = 12.77%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on Equity (ROE) = Net Income / Total Equity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689 / 2,556 = 26.96%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2" action="ppaction://hlinksldjump"/>
              </a:rPr>
              <a:t>B/S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 action="ppaction://hlinksldjump"/>
              </a:rPr>
              <a:t>I/S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256463" cy="724942"/>
          </a:xfrm>
        </p:spPr>
        <p:txBody>
          <a:bodyPr/>
          <a:lstStyle/>
          <a:p>
            <a:pPr rtl="0"/>
            <a:r>
              <a:rPr lang="en-US" dirty="0"/>
              <a:t>Computing Market Value Measures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00200"/>
            <a:ext cx="8219256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Price = $87.65 per share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Shares outstanding = 190.9 million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 Ratio = Price per share / Earnings per share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87.65 / 3.61 = 24.28 times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Market-to-book ratio = market value per share / book value per share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87.65 / (2,556 / 190.9) = 6.55 times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782960"/>
          </a:xfrm>
        </p:spPr>
        <p:txBody>
          <a:bodyPr/>
          <a:lstStyle/>
          <a:p>
            <a:pPr rtl="0"/>
            <a:r>
              <a:rPr lang="en-US" dirty="0"/>
              <a:t>Key Concepts and Skills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39341"/>
            <a:ext cx="8229600" cy="4525963"/>
          </a:xfrm>
        </p:spPr>
        <p:txBody>
          <a:bodyPr/>
          <a:lstStyle/>
          <a:p>
            <a:pPr algn="l" rtl="0"/>
            <a:r>
              <a:rPr lang="en-US" sz="2400" dirty="0"/>
              <a:t>Understand sources and uses of cash and the Statement of Cash Flows</a:t>
            </a:r>
          </a:p>
          <a:p>
            <a:pPr algn="l" rtl="0"/>
            <a:r>
              <a:rPr lang="en-US" sz="2400" dirty="0"/>
              <a:t>Know how to standardize financial statements for comparison purposes</a:t>
            </a:r>
          </a:p>
          <a:p>
            <a:pPr algn="l" rtl="0"/>
            <a:r>
              <a:rPr lang="en-US" sz="2400" dirty="0"/>
              <a:t>Know how to compute and interpret important financial ratios</a:t>
            </a:r>
          </a:p>
          <a:p>
            <a:pPr algn="l" rtl="0"/>
            <a:r>
              <a:rPr lang="en-US" sz="2400" dirty="0"/>
              <a:t>Be able to compute and interpret the Du Pont Identity</a:t>
            </a:r>
          </a:p>
          <a:p>
            <a:pPr algn="l" rtl="0"/>
            <a:r>
              <a:rPr lang="en-US" sz="2400" dirty="0"/>
              <a:t>Understand the problems and pitfalls in financial statement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99802"/>
            <a:ext cx="7256463" cy="652934"/>
          </a:xfrm>
        </p:spPr>
        <p:txBody>
          <a:bodyPr/>
          <a:lstStyle/>
          <a:p>
            <a:pPr rtl="0"/>
            <a:r>
              <a:rPr lang="en-US" dirty="0"/>
              <a:t>Deriving the Du Pont Identity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00200"/>
            <a:ext cx="8219256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NI / TE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Multiply by 1 (TA/TA) and then rearrange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(NI / TE) (TA / TA)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(NI / TA) (TA / TE) = ROA * EM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Multiply by 1 (Sales/Sales) again and then rearrange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(NI / TA) (TA / TE) (Sales / Sales)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(NI / Sales) (Sales / TA) (TA / TE)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PM * TAT * 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256463" cy="724942"/>
          </a:xfrm>
        </p:spPr>
        <p:txBody>
          <a:bodyPr/>
          <a:lstStyle/>
          <a:p>
            <a:pPr rtl="0"/>
            <a:r>
              <a:rPr lang="en-US" dirty="0"/>
              <a:t>Using the Du Pont Identity</a:t>
            </a:r>
          </a:p>
        </p:txBody>
      </p:sp>
      <p:sp>
        <p:nvSpPr>
          <p:cNvPr id="5" name="Rectangle 2051"/>
          <p:cNvSpPr txBox="1">
            <a:spLocks noChangeArrowheads="1"/>
          </p:cNvSpPr>
          <p:nvPr/>
        </p:nvSpPr>
        <p:spPr>
          <a:xfrm>
            <a:off x="395536" y="1672208"/>
            <a:ext cx="8291264" cy="34849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ROE = PM * TAT * EM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Profit margin is a measure of the firm’s operating efficiency – how well it controls costs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asset turnover is a measure of the firm’s asset use efficiency – how well does it manage its assets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Equity multiplier is a measure of the firm’s financial leverage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892480" cy="782960"/>
          </a:xfrm>
        </p:spPr>
        <p:txBody>
          <a:bodyPr>
            <a:noAutofit/>
          </a:bodyPr>
          <a:lstStyle/>
          <a:p>
            <a:pPr rtl="0"/>
            <a:r>
              <a:rPr lang="en-US" dirty="0"/>
              <a:t>Expanded Du Pont Analysis – </a:t>
            </a:r>
            <a:r>
              <a:rPr lang="en-US" dirty="0" smtClean="0"/>
              <a:t>Du </a:t>
            </a:r>
            <a:r>
              <a:rPr lang="en-US" dirty="0"/>
              <a:t>Pont Data</a:t>
            </a:r>
          </a:p>
        </p:txBody>
      </p:sp>
      <p:pic>
        <p:nvPicPr>
          <p:cNvPr id="5" name="Picture 10" descr="ros46129_tb0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57400"/>
            <a:ext cx="777240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5178" y="233448"/>
            <a:ext cx="7256463" cy="675272"/>
          </a:xfrm>
        </p:spPr>
        <p:txBody>
          <a:bodyPr/>
          <a:lstStyle/>
          <a:p>
            <a:r>
              <a:rPr lang="en-US" dirty="0"/>
              <a:t>Extended Du Pont Chart</a:t>
            </a:r>
          </a:p>
        </p:txBody>
      </p:sp>
      <p:pic>
        <p:nvPicPr>
          <p:cNvPr id="5" name="Picture 58" descr="ros46129_0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55626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953" y="404664"/>
            <a:ext cx="7256463" cy="638944"/>
          </a:xfrm>
        </p:spPr>
        <p:txBody>
          <a:bodyPr/>
          <a:lstStyle/>
          <a:p>
            <a:pPr rtl="0"/>
            <a:r>
              <a:rPr lang="en-US" dirty="0"/>
              <a:t>Why Evaluate Financial Statements?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717675"/>
            <a:ext cx="8296473" cy="4530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 uses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 evaluation – compensation and comparison between divisions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Planning for the future – guide in estimating future cash flows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 uses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Creditors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Suppliers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Stockholders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256463" cy="724942"/>
          </a:xfrm>
        </p:spPr>
        <p:txBody>
          <a:bodyPr/>
          <a:lstStyle/>
          <a:p>
            <a:pPr rtl="0"/>
            <a:r>
              <a:rPr lang="en-US" dirty="0"/>
              <a:t>Benchmarking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00200"/>
            <a:ext cx="8219256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Ratios are not very helpful by themselves; they need to be compared to something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Time-Trend Analysis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see how the firm’s performance is changing through time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 and external uses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 Group Analysis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Compare to similar companies or within industries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SIC and NAICS codes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256463" cy="724942"/>
          </a:xfrm>
        </p:spPr>
        <p:txBody>
          <a:bodyPr/>
          <a:lstStyle/>
          <a:p>
            <a:pPr rtl="0"/>
            <a:r>
              <a:rPr lang="en-US" dirty="0"/>
              <a:t>Potential Problems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600200"/>
            <a:ext cx="8291264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no underlying theory, so there is no way to know which ratios are most relevant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Benchmarking is difficult for diversified firms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Globalization and international competition makes comparison more difficult because of differences in accounting regulations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Varying accounting procedures, i.e. FIFO vs. LIFO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fiscal years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Extraordinary events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 Issues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593304"/>
            <a:ext cx="8503920" cy="45720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Should financial analysts be held liable for their opinions regarding the financial health of firms?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How closely should ratings agencies work with the firms they are reviewing? I.e., what level of independence is appropriate?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8610600" y="6445250"/>
            <a:ext cx="385763" cy="260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100"/>
              <a:t>3-</a:t>
            </a:r>
            <a:fld id="{268A30D1-10FD-4BA8-BD88-88949DDAE771}" type="slidenum">
              <a:rPr lang="en-US" sz="1100"/>
              <a:pPr algn="ctr" eaLnBrk="1" hangingPunct="1"/>
              <a:t>27</a:t>
            </a:fld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What is the Statement of Cash Flows and how do you determine sources and uses of cash?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How do you standardize balance sheets and income statements and why is standardization useful?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are the major categories of ratios and how do you compute specific ratios within each category?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are some of the problems associated with financial statement analysis?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8610600" y="6445250"/>
            <a:ext cx="385763" cy="260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100"/>
              <a:t>3-</a:t>
            </a:r>
            <a:fld id="{05317FB6-86EC-4354-9406-FC2F2C1355FA}" type="slidenum">
              <a:rPr lang="en-US" sz="1100"/>
              <a:pPr algn="ctr" eaLnBrk="1" hangingPunct="1"/>
              <a:t>28</a:t>
            </a:fld>
            <a:endParaRPr lang="en-US" sz="11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Review</a:t>
            </a:r>
            <a:endParaRPr kumimoji="0" lang="ar-SA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188640"/>
            <a:ext cx="8229600" cy="7829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Outline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algn="l" rtl="0"/>
            <a:r>
              <a:rPr lang="en-US" dirty="0"/>
              <a:t>Cash Flow and Financial Statements: A Closer Look</a:t>
            </a:r>
          </a:p>
          <a:p>
            <a:pPr algn="l" rtl="0"/>
            <a:r>
              <a:rPr lang="en-US" dirty="0"/>
              <a:t>Standardized Financial Statements</a:t>
            </a:r>
          </a:p>
          <a:p>
            <a:pPr algn="l" rtl="0"/>
            <a:r>
              <a:rPr lang="en-US" dirty="0"/>
              <a:t>Ratio Analysis</a:t>
            </a:r>
          </a:p>
          <a:p>
            <a:pPr algn="l" rtl="0"/>
            <a:r>
              <a:rPr lang="en-US" dirty="0"/>
              <a:t>The Du Pont Identity</a:t>
            </a:r>
          </a:p>
          <a:p>
            <a:pPr algn="l" rtl="0"/>
            <a:r>
              <a:rPr lang="en-US" dirty="0"/>
              <a:t>Using Financial Statement Information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256463" cy="782960"/>
          </a:xfrm>
        </p:spPr>
        <p:txBody>
          <a:bodyPr/>
          <a:lstStyle/>
          <a:p>
            <a:r>
              <a:rPr lang="en-US" dirty="0"/>
              <a:t>Sample Balance Sheet</a:t>
            </a:r>
          </a:p>
        </p:txBody>
      </p:sp>
      <p:graphicFrame>
        <p:nvGraphicFramePr>
          <p:cNvPr id="5" name="Group 231"/>
          <p:cNvGraphicFramePr>
            <a:graphicFrameLocks/>
          </p:cNvGraphicFramePr>
          <p:nvPr/>
        </p:nvGraphicFramePr>
        <p:xfrm>
          <a:off x="1115616" y="1628800"/>
          <a:ext cx="7172325" cy="38818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47763"/>
                <a:gridCol w="1138237"/>
                <a:gridCol w="1222375"/>
                <a:gridCol w="1220788"/>
                <a:gridCol w="1220787"/>
                <a:gridCol w="1222375"/>
              </a:tblGrid>
              <a:tr h="42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Cash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A/P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A/R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992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N/P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Inventory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361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Other CL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1,662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1,353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Other CA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 CL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1,995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1,775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 CA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2,256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1,675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LT Debt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1,091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Net FA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3,138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3,358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C/S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2,556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2,167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 Assets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5,394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5,033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 Liab. &amp; Equity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5,394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5,033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</a:tbl>
          </a:graphicData>
        </a:graphic>
      </p:graphicFrame>
      <p:sp>
        <p:nvSpPr>
          <p:cNvPr id="6" name="Text Box 160"/>
          <p:cNvSpPr txBox="1">
            <a:spLocks noChangeArrowheads="1"/>
          </p:cNvSpPr>
          <p:nvPr/>
        </p:nvSpPr>
        <p:spPr bwMode="auto">
          <a:xfrm>
            <a:off x="1371600" y="57150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Numbers in millions of dollars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256463" cy="724942"/>
          </a:xfrm>
        </p:spPr>
        <p:txBody>
          <a:bodyPr/>
          <a:lstStyle/>
          <a:p>
            <a:r>
              <a:rPr lang="en-US" dirty="0"/>
              <a:t>Sample Income Statement</a:t>
            </a:r>
          </a:p>
        </p:txBody>
      </p:sp>
      <p:graphicFrame>
        <p:nvGraphicFramePr>
          <p:cNvPr id="5" name="Group 136"/>
          <p:cNvGraphicFramePr>
            <a:graphicFrameLocks/>
          </p:cNvGraphicFramePr>
          <p:nvPr/>
        </p:nvGraphicFramePr>
        <p:xfrm>
          <a:off x="1619672" y="1700808"/>
          <a:ext cx="5767388" cy="418465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43300"/>
                <a:gridCol w="2224088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Revenues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Cost of Goods Sold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(2,006)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Expenses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(1,740)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Depreciation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(116)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EBIT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Interest Expense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(7)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Taxable Income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Taxes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(442)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Net Income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EPS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Dividends per share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</a:tbl>
          </a:graphicData>
        </a:graphic>
      </p:graphicFrame>
      <p:sp>
        <p:nvSpPr>
          <p:cNvPr id="6" name="Text Box 121"/>
          <p:cNvSpPr txBox="1">
            <a:spLocks noChangeArrowheads="1"/>
          </p:cNvSpPr>
          <p:nvPr/>
        </p:nvSpPr>
        <p:spPr bwMode="auto">
          <a:xfrm>
            <a:off x="1475656" y="5877272"/>
            <a:ext cx="6629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Numbers in millions of dollars, except EPS &amp; DPS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99913" y="332656"/>
            <a:ext cx="7256463" cy="652934"/>
          </a:xfrm>
        </p:spPr>
        <p:txBody>
          <a:bodyPr/>
          <a:lstStyle/>
          <a:p>
            <a:pPr rtl="0"/>
            <a:r>
              <a:rPr lang="en-US" dirty="0"/>
              <a:t>Sources and Uses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600200"/>
            <a:ext cx="7253288" cy="441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 inflow – occurs when we “sell” something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 in asset account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Sample B/S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2296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Accounts receivable, inventory, and net fixed assets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in liability or equity account</a:t>
            </a:r>
          </a:p>
          <a:p>
            <a:pPr marL="82296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Accounts payable, other current liabilities, and common stock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 outflow – occurs when we “buy” something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in asset account</a:t>
            </a:r>
          </a:p>
          <a:p>
            <a:pPr marL="82296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 and other current assets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 in liability or equity account</a:t>
            </a:r>
          </a:p>
          <a:p>
            <a:pPr marL="82296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Notes payable and long-term debt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256463" cy="782960"/>
          </a:xfrm>
        </p:spPr>
        <p:txBody>
          <a:bodyPr/>
          <a:lstStyle/>
          <a:p>
            <a:r>
              <a:rPr lang="en-US" dirty="0"/>
              <a:t>Statement of Cash Flows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3568" y="1640929"/>
            <a:ext cx="7270750" cy="4524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Statement that summarizes the sources and uses of cash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Changes divided into three major categories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Operating Activity – includes net income and changes in most current accounts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Investment Activity – includes changes in fixed assets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Financing Activity – includes changes in notes payable, long-term debt, and equity accounts, as well as dividends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256463" cy="652934"/>
          </a:xfrm>
        </p:spPr>
        <p:txBody>
          <a:bodyPr/>
          <a:lstStyle/>
          <a:p>
            <a:r>
              <a:rPr lang="en-US" dirty="0"/>
              <a:t>Sample Statement of Cash Flows</a:t>
            </a:r>
          </a:p>
        </p:txBody>
      </p:sp>
      <p:graphicFrame>
        <p:nvGraphicFramePr>
          <p:cNvPr id="5" name="Group 158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6842125" cy="433345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11413"/>
                <a:gridCol w="774700"/>
                <a:gridCol w="2547937"/>
                <a:gridCol w="1108075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Cash, beginning of year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Financing Activity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Operating Activity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Decrease in Notes Payable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-93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Net Income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Decrease in LT Debt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-248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Plus: Depreciation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Decrease in C/S (minus RE)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-94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        Decrease in A/R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Dividends Paid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-206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         Decrease in Inventory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  Net Cash from Financing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-641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         Increase in A/P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         Increase in Other CL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Net Increase in Cash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Less: Increase in other CA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-39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Net Cash from Operations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1,175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Cash End of Year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696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Investment Activity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Sale of Fixed Assets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  Net Cash from Investments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KW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5" marB="45715"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1187624" y="6053237"/>
            <a:ext cx="5181600" cy="40009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1431" tIns="45715" rIns="91431" bIns="45715">
            <a:spAutoFit/>
            <a:flatTx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Numbers in millions of dollars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256463" cy="724942"/>
          </a:xfrm>
        </p:spPr>
        <p:txBody>
          <a:bodyPr/>
          <a:lstStyle/>
          <a:p>
            <a:r>
              <a:rPr lang="en-US" dirty="0"/>
              <a:t>Standardized Financial Statements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52600"/>
            <a:ext cx="8064896" cy="4530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Common-Size Balance Sheets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 all accounts as a percent of total assets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Common-Size Income Statements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 all line items as a percent of sales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Standardized statements make it easier to compare financial information, particularly as the company grows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also useful for comparing companies of different sizes, particularly within the same industry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E6A074BCF28F46A4273E0B144D7690" ma:contentTypeVersion="1" ma:contentTypeDescription="Create a new document." ma:contentTypeScope="" ma:versionID="26ba8f997dc839c6470dc90abd33e92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1B4182-D53B-42C1-8D11-EDCC3FA6E2E9}"/>
</file>

<file path=customXml/itemProps2.xml><?xml version="1.0" encoding="utf-8"?>
<ds:datastoreItem xmlns:ds="http://schemas.openxmlformats.org/officeDocument/2006/customXml" ds:itemID="{C07173A3-6959-48EA-AF46-D1FBEFF53533}"/>
</file>

<file path=customXml/itemProps3.xml><?xml version="1.0" encoding="utf-8"?>
<ds:datastoreItem xmlns:ds="http://schemas.openxmlformats.org/officeDocument/2006/customXml" ds:itemID="{E20A72EB-F05F-4E92-82F9-55E42C49C652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1507</Words>
  <Application>Microsoft Office PowerPoint</Application>
  <PresentationFormat>On-screen Show (4:3)</PresentationFormat>
  <Paragraphs>289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PowerPoint Presentation</vt:lpstr>
      <vt:lpstr>Key Concepts and Skills</vt:lpstr>
      <vt:lpstr>PowerPoint Presentation</vt:lpstr>
      <vt:lpstr>Sample Balance Sheet</vt:lpstr>
      <vt:lpstr>Sample Income Statement</vt:lpstr>
      <vt:lpstr>Sources and Uses</vt:lpstr>
      <vt:lpstr>Statement of Cash Flows</vt:lpstr>
      <vt:lpstr>Sample Statement of Cash Flows</vt:lpstr>
      <vt:lpstr>Standardized Financial Statements</vt:lpstr>
      <vt:lpstr>Ratio Analysis</vt:lpstr>
      <vt:lpstr>Categories of Financial Ratios</vt:lpstr>
      <vt:lpstr>Computing Liquidity Ratios</vt:lpstr>
      <vt:lpstr>Computing Long-term Solvency Ratios</vt:lpstr>
      <vt:lpstr>Computing Coverage Ratios</vt:lpstr>
      <vt:lpstr>Computing Inventory Ratios</vt:lpstr>
      <vt:lpstr>Computing Receivables Ratios</vt:lpstr>
      <vt:lpstr>Computing Total Asset Turnover</vt:lpstr>
      <vt:lpstr>Computing Profitability Measures</vt:lpstr>
      <vt:lpstr>Computing Market Value Measures</vt:lpstr>
      <vt:lpstr>Deriving the Du Pont Identity</vt:lpstr>
      <vt:lpstr>Using the Du Pont Identity</vt:lpstr>
      <vt:lpstr>Expanded Du Pont Analysis – Du Pont Data</vt:lpstr>
      <vt:lpstr>Extended Du Pont Chart</vt:lpstr>
      <vt:lpstr>Why Evaluate Financial Statements?</vt:lpstr>
      <vt:lpstr>Benchmarking</vt:lpstr>
      <vt:lpstr>Potential Problems</vt:lpstr>
      <vt:lpstr>Ethics Issues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Rima</dc:creator>
  <cp:lastModifiedBy>mofawsadmin</cp:lastModifiedBy>
  <cp:revision>23</cp:revision>
  <dcterms:created xsi:type="dcterms:W3CDTF">2012-02-29T20:17:40Z</dcterms:created>
  <dcterms:modified xsi:type="dcterms:W3CDTF">2012-03-10T00:17:55Z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0x0101005DE6A074BCF28F46A4273E0B144D7690</vt:lpwstr>
  </property>
</Properties>
</file>