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71" r:id="rId10"/>
    <p:sldId id="261" r:id="rId11"/>
    <p:sldId id="272" r:id="rId12"/>
    <p:sldId id="273" r:id="rId13"/>
    <p:sldId id="274" r:id="rId14"/>
    <p:sldId id="263" r:id="rId15"/>
    <p:sldId id="275" r:id="rId16"/>
    <p:sldId id="264" r:id="rId17"/>
    <p:sldId id="276" r:id="rId18"/>
    <p:sldId id="265" r:id="rId19"/>
    <p:sldId id="277" r:id="rId20"/>
    <p:sldId id="266" r:id="rId21"/>
    <p:sldId id="278" r:id="rId22"/>
    <p:sldId id="279" r:id="rId23"/>
    <p:sldId id="267" r:id="rId24"/>
    <p:sldId id="280" r:id="rId25"/>
    <p:sldId id="268" r:id="rId26"/>
    <p:sldId id="281" r:id="rId27"/>
    <p:sldId id="282" r:id="rId28"/>
    <p:sldId id="269" r:id="rId29"/>
    <p:sldId id="283" r:id="rId30"/>
    <p:sldId id="285" r:id="rId31"/>
    <p:sldId id="270" r:id="rId32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75" d="100"/>
          <a:sy n="75" d="100"/>
        </p:scale>
        <p:origin x="-123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ar-SA"/>
  <c:roundedCorners val="0"/>
  <mc:AlternateContent xmlns:mc="http://schemas.openxmlformats.org/markup-compatibility/2006">
    <mc:Choice xmlns:c14="http://schemas.microsoft.com/office/drawing/2007/8/2/chart" Requires="c14">
      <c14:style val="142"/>
    </mc:Choice>
    <mc:Fallback>
      <c:style val="42"/>
    </mc:Fallback>
  </mc:AlternateContent>
  <c:chart>
    <c:title>
      <c:layout/>
      <c:overlay val="0"/>
      <c:txPr>
        <a:bodyPr/>
        <a:lstStyle/>
        <a:p>
          <a:pPr>
            <a:defRPr sz="1500"/>
          </a:pPr>
          <a:endParaRPr lang="ar-SA"/>
        </a:p>
      </c:tx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Capital Structure</c:v>
                </c:pt>
              </c:strCache>
            </c:strRef>
          </c:tx>
          <c:cat>
            <c:strRef>
              <c:f>Sheet1!$A$2:$A$5</c:f>
              <c:strCache>
                <c:ptCount val="2"/>
                <c:pt idx="0">
                  <c:v>Equity</c:v>
                </c:pt>
                <c:pt idx="1">
                  <c:v>Debt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0"/>
        <c:txPr>
          <a:bodyPr/>
          <a:lstStyle/>
          <a:p>
            <a:pPr>
              <a:defRPr sz="1300"/>
            </a:pPr>
            <a:endParaRPr lang="ar-SA"/>
          </a:p>
        </c:txPr>
      </c:legendEntry>
      <c:legendEntry>
        <c:idx val="1"/>
        <c:txPr>
          <a:bodyPr/>
          <a:lstStyle/>
          <a:p>
            <a:pPr>
              <a:defRPr sz="1300"/>
            </a:pPr>
            <a:endParaRPr lang="ar-SA"/>
          </a:p>
        </c:txPr>
      </c:legendEntry>
      <c:legendEntry>
        <c:idx val="2"/>
        <c:delete val="1"/>
      </c:legendEntry>
      <c:legendEntry>
        <c:idx val="3"/>
        <c:delete val="1"/>
      </c:legendEntry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ar-SA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809D6A7-2AC2-4088-B5AE-CB28883988CD}" type="datetimeFigureOut">
              <a:rPr lang="ar-SA" smtClean="0"/>
              <a:pPr/>
              <a:t>21/03/1434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F7BA93D-F832-430E-AA2D-B48B6F67DA1E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sdaq.com/" TargetMode="External"/><Relationship Id="rId2" Type="http://schemas.openxmlformats.org/officeDocument/2006/relationships/hyperlink" Target="http://www.nyse.com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9144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Chapter one</a:t>
            </a:r>
            <a:endParaRPr lang="ar-SA" sz="3600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Introduction To Corporate Finance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Forms of Business Organization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fontScale="92500" lnSpcReduction="100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u="sng" dirty="0" smtClean="0"/>
              <a:t>Three major forms: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b="1" i="1" dirty="0" smtClean="0">
                <a:solidFill>
                  <a:srgbClr val="990033"/>
                </a:solidFill>
              </a:rPr>
              <a:t>1- Sole proprietorship: 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	A </a:t>
            </a:r>
            <a:r>
              <a:rPr lang="en-US" sz="1900" dirty="0">
                <a:solidFill>
                  <a:schemeClr val="tx1"/>
                </a:solidFill>
              </a:rPr>
              <a:t>business owned by a single individual. </a:t>
            </a:r>
            <a:endParaRPr lang="en-US" sz="1900" b="1" i="1" dirty="0"/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b="1" i="1" dirty="0">
                <a:solidFill>
                  <a:srgbClr val="990033"/>
                </a:solidFill>
              </a:rPr>
              <a:t>2- Partnership: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	A </a:t>
            </a:r>
            <a:r>
              <a:rPr lang="en-US" sz="1900" dirty="0">
                <a:solidFill>
                  <a:schemeClr val="tx1"/>
                </a:solidFill>
              </a:rPr>
              <a:t>business formed by two or more individuals or entities</a:t>
            </a:r>
          </a:p>
          <a:p>
            <a:pPr marL="594360" lvl="2" indent="0" algn="l" rtl="0">
              <a:lnSpc>
                <a:spcPct val="150000"/>
              </a:lnSpc>
              <a:buNone/>
            </a:pPr>
            <a:r>
              <a:rPr lang="en-US" dirty="0" smtClean="0"/>
              <a:t>	1- General 	2- Limited</a:t>
            </a:r>
            <a:endParaRPr lang="en-US" dirty="0" smtClean="0"/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b="1" i="1" dirty="0">
                <a:solidFill>
                  <a:srgbClr val="990033"/>
                </a:solidFill>
              </a:rPr>
              <a:t>3- Corporation: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sz="1900" dirty="0" smtClean="0">
                <a:solidFill>
                  <a:schemeClr val="tx1"/>
                </a:solidFill>
              </a:rPr>
              <a:t>	A </a:t>
            </a:r>
            <a:r>
              <a:rPr lang="en-US" sz="1900" dirty="0">
                <a:solidFill>
                  <a:schemeClr val="tx1"/>
                </a:solidFill>
              </a:rPr>
              <a:t>business created as a distinct legal entity composed of </a:t>
            </a:r>
            <a:endParaRPr lang="en-US" sz="1900" dirty="0" smtClean="0">
              <a:solidFill>
                <a:schemeClr val="tx1"/>
              </a:solidFill>
            </a:endParaRP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sz="1900" dirty="0">
                <a:solidFill>
                  <a:schemeClr val="tx1"/>
                </a:solidFill>
              </a:rPr>
              <a:t>	</a:t>
            </a:r>
            <a:r>
              <a:rPr lang="en-US" sz="1900" dirty="0" smtClean="0">
                <a:solidFill>
                  <a:schemeClr val="tx1"/>
                </a:solidFill>
              </a:rPr>
              <a:t>one </a:t>
            </a:r>
            <a:r>
              <a:rPr lang="en-US" sz="1900" dirty="0">
                <a:solidFill>
                  <a:schemeClr val="tx1"/>
                </a:solidFill>
              </a:rPr>
              <a:t>or more </a:t>
            </a:r>
            <a:r>
              <a:rPr lang="en-US" sz="1900" dirty="0" smtClean="0">
                <a:solidFill>
                  <a:schemeClr val="tx1"/>
                </a:solidFill>
              </a:rPr>
              <a:t>individuals  or </a:t>
            </a:r>
            <a:r>
              <a:rPr lang="en-US" sz="1900" dirty="0">
                <a:solidFill>
                  <a:schemeClr val="tx1"/>
                </a:solidFill>
              </a:rPr>
              <a:t>entities</a:t>
            </a:r>
          </a:p>
          <a:p>
            <a:pPr marL="594360" lvl="2" indent="0" algn="l" rtl="0">
              <a:lnSpc>
                <a:spcPct val="150000"/>
              </a:lnSpc>
              <a:buNone/>
            </a:pPr>
            <a:r>
              <a:rPr lang="en-US" dirty="0" smtClean="0"/>
              <a:t>	1- S-Corp 	2- Limited </a:t>
            </a:r>
            <a:r>
              <a:rPr lang="en-US" dirty="0" smtClean="0"/>
              <a:t>liability company</a:t>
            </a:r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175" y="1905000"/>
            <a:ext cx="1009564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347" y="3581400"/>
            <a:ext cx="1031427" cy="990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2347" y="5074183"/>
            <a:ext cx="1050392" cy="1050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076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pPr lvl="1" algn="l" rtl="0">
              <a:buNone/>
            </a:pPr>
            <a:endParaRPr lang="en-US" sz="2100" dirty="0" smtClean="0"/>
          </a:p>
          <a:p>
            <a:pPr lvl="1" algn="l" rtl="0">
              <a:buNone/>
            </a:pPr>
            <a:endParaRPr lang="en-US" sz="2100" dirty="0" smtClean="0"/>
          </a:p>
          <a:p>
            <a:pPr lvl="1" algn="l" rtl="0">
              <a:buNone/>
            </a:pPr>
            <a:endParaRPr lang="en-US" sz="2100" dirty="0" smtClean="0"/>
          </a:p>
          <a:p>
            <a:pPr lvl="1" algn="l" rtl="0">
              <a:buNone/>
            </a:pPr>
            <a:endParaRPr lang="en-US" sz="2100" dirty="0" smtClean="0"/>
          </a:p>
          <a:p>
            <a:pPr lvl="1" algn="l" rtl="0">
              <a:buNone/>
            </a:pPr>
            <a:endParaRPr lang="en-US" sz="2100" dirty="0" smtClean="0"/>
          </a:p>
          <a:p>
            <a:pPr lvl="1" algn="l" rtl="0"/>
            <a:endParaRPr lang="en-US" sz="2100" dirty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80972" tIns="40486" rIns="80972" bIns="40486" anchor="t" anchorCtr="0"/>
          <a:lstStyle/>
          <a:p>
            <a:r>
              <a:rPr lang="en-US" dirty="0"/>
              <a:t>Sole Proprietorship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447800"/>
            <a:ext cx="4267200" cy="4708525"/>
          </a:xfrm>
          <a:prstGeom prst="rect">
            <a:avLst/>
          </a:prstGeom>
        </p:spPr>
        <p:txBody>
          <a:bodyPr vert="horz" lIns="80972" tIns="40486" rIns="80972" bIns="40486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Easiest to start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Least regulated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Single owner keeps all the profits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Taxed once as personal income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495800" y="1371600"/>
            <a:ext cx="4025900" cy="4708525"/>
          </a:xfrm>
          <a:prstGeom prst="rect">
            <a:avLst/>
          </a:prstGeom>
        </p:spPr>
        <p:txBody>
          <a:bodyPr lIns="80972" tIns="40486" rIns="80972" bIns="40486"/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to life of owner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Equity capital limited to owner’s personal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wealth (unable to exploit new opportunities</a:t>
            </a:r>
            <a:r>
              <a:rPr lang="en-US" sz="2100" dirty="0">
                <a:solidFill>
                  <a:schemeClr val="tx2"/>
                </a:solidFill>
              </a:rPr>
              <a:t>)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Unlimited liability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Difficult to sell ownership interest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utoUpdateAnimBg="0"/>
      <p:bldP spid="6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lnSpcReduction="10000"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 smtClean="0">
                <a:solidFill>
                  <a:srgbClr val="990033"/>
                </a:solidFill>
              </a:rPr>
              <a:t>1- General Partnership: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All </a:t>
            </a:r>
            <a:r>
              <a:rPr lang="en-US" sz="1800" dirty="0"/>
              <a:t>partners share in gains or </a:t>
            </a:r>
            <a:r>
              <a:rPr lang="en-US" sz="1800" dirty="0" smtClean="0"/>
              <a:t>losses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All </a:t>
            </a:r>
            <a:r>
              <a:rPr lang="en-US" sz="1800" dirty="0"/>
              <a:t>have unlimited liabilities for all partnership debt, not just particular </a:t>
            </a:r>
            <a:r>
              <a:rPr lang="en-US" sz="1800" dirty="0" smtClean="0"/>
              <a:t>shares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Partnership agreement: the way partnership gains and losses are divided (formal or informal)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>
                <a:solidFill>
                  <a:srgbClr val="990033"/>
                </a:solidFill>
              </a:rPr>
              <a:t>2- Limited </a:t>
            </a:r>
            <a:r>
              <a:rPr lang="en-US" sz="2400" b="1" i="1" dirty="0" smtClean="0">
                <a:solidFill>
                  <a:srgbClr val="990033"/>
                </a:solidFill>
              </a:rPr>
              <a:t>Partnership: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/>
              <a:t>One or more general partners will run the business and have unlimited </a:t>
            </a:r>
            <a:r>
              <a:rPr lang="en-US" sz="1800" dirty="0" smtClean="0"/>
              <a:t>liability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One or more limited partners who will not actively participate in the business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A limited partner’s liability for business debt is limited to the amount that partner contributes to the partnership </a:t>
            </a:r>
            <a:endParaRPr lang="en-US" sz="1800" dirty="0"/>
          </a:p>
          <a:p>
            <a:endParaRPr lang="ar-SA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Partnership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640731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</a:t>
            </a:r>
            <a:endParaRPr lang="ar-S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1752" y="1527048"/>
            <a:ext cx="3660648" cy="4572000"/>
          </a:xfrm>
        </p:spPr>
        <p:txBody>
          <a:bodyPr lIns="80972" tIns="40486" rIns="80972" bIns="40486"/>
          <a:lstStyle/>
          <a:p>
            <a:pPr algn="l" rtl="0">
              <a:lnSpc>
                <a:spcPct val="150000"/>
              </a:lnSpc>
            </a:pPr>
            <a:r>
              <a:rPr lang="en-US" sz="2500" dirty="0"/>
              <a:t>Advantages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Two or more owners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More capital available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Relatively easy to </a:t>
            </a:r>
            <a:r>
              <a:rPr lang="en-US" sz="2100" dirty="0" smtClean="0"/>
              <a:t>start (informal)</a:t>
            </a:r>
            <a:endParaRPr lang="en-US" sz="2100" dirty="0"/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Income taxed once as personal income</a:t>
            </a:r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356100" y="1387475"/>
            <a:ext cx="3949700" cy="4937125"/>
          </a:xfrm>
          <a:prstGeom prst="rect">
            <a:avLst/>
          </a:prstGeom>
        </p:spPr>
        <p:txBody>
          <a:bodyPr lIns="80972" tIns="40486" rIns="80972" bIns="40486"/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Unlimited liability</a:t>
            </a:r>
          </a:p>
          <a:p>
            <a:pPr marL="82296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General partnership</a:t>
            </a:r>
          </a:p>
          <a:p>
            <a:pPr marL="822960" marR="0" lvl="2" indent="-2286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75000"/>
              <a:buFont typeface="Wingdings 2"/>
              <a:buChar char="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Limited partnership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Partnership dissolves when one partner dies or wishes to sell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Difficult to transfer ownership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 autoUpdateAnimBg="0"/>
      <p:bldP spid="6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 smtClean="0">
                <a:solidFill>
                  <a:srgbClr val="990033"/>
                </a:solidFill>
              </a:rPr>
              <a:t>Articles of Incorporation (charter):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Must contain a number of things: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Corporation’s name – intended life (can be forever) – business purpose – number of shares that can be issued 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 smtClean="0">
                <a:solidFill>
                  <a:srgbClr val="990033"/>
                </a:solidFill>
              </a:rPr>
              <a:t>Bylaws: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Rules describing how the corporation regulates its existence.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Ex: how directors are elected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Can be amended by the stockholders</a:t>
            </a:r>
            <a:endParaRPr lang="en-US" sz="1800" dirty="0"/>
          </a:p>
          <a:p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Corporation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944660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Corporation</a:t>
            </a:r>
            <a:endParaRPr lang="ar-S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304800" y="1676400"/>
            <a:ext cx="4041648" cy="4572000"/>
          </a:xfrm>
        </p:spPr>
        <p:txBody>
          <a:bodyPr lIns="80972" tIns="40486" rIns="80972" bIns="40486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500" dirty="0"/>
              <a:t>Advantages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Separation </a:t>
            </a:r>
            <a:r>
              <a:rPr lang="en-US" sz="2100" dirty="0"/>
              <a:t>of ownership and </a:t>
            </a:r>
            <a:r>
              <a:rPr lang="en-US" sz="2100" dirty="0" smtClean="0"/>
              <a:t>management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Limited liability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Unlimited </a:t>
            </a:r>
            <a:r>
              <a:rPr lang="en-US" sz="2100" dirty="0" smtClean="0"/>
              <a:t>life</a:t>
            </a:r>
            <a:endParaRPr lang="en-US" sz="2100" dirty="0"/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Transfer of ownership is easy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Easier to raise capital</a:t>
            </a:r>
          </a:p>
        </p:txBody>
      </p:sp>
      <p:sp>
        <p:nvSpPr>
          <p:cNvPr id="5" name="Rectangle 4"/>
          <p:cNvSpPr txBox="1">
            <a:spLocks noChangeArrowheads="1"/>
          </p:cNvSpPr>
          <p:nvPr/>
        </p:nvSpPr>
        <p:spPr>
          <a:xfrm>
            <a:off x="4267200" y="1600200"/>
            <a:ext cx="4876800" cy="4572000"/>
          </a:xfrm>
          <a:prstGeom prst="rect">
            <a:avLst/>
          </a:prstGeom>
        </p:spPr>
        <p:txBody>
          <a:bodyPr lIns="80972" tIns="40486" rIns="80972" bIns="40486"/>
          <a:lstStyle/>
          <a:p>
            <a:pPr marL="274320" marR="0" lvl="0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Disadvantages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complicated</a:t>
            </a:r>
            <a:r>
              <a:rPr kumimoji="0" lang="en-US" sz="21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to start</a:t>
            </a:r>
            <a:endParaRPr kumimoji="0" lang="en-US" sz="21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Separation </a:t>
            </a: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ownership and management</a:t>
            </a:r>
          </a:p>
          <a:p>
            <a:pPr marL="548640" marR="0" lvl="1" indent="-27432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2"/>
              </a:buClr>
              <a:buSzPct val="70000"/>
              <a:buFont typeface="Wingdings"/>
              <a:buChar char=""/>
              <a:tabLst/>
              <a:defRPr/>
            </a:pPr>
            <a:r>
              <a:rPr kumimoji="0" lang="en-US" sz="2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Double taxation (income taxed at the corporate rate and then dividends taxed at the personal rate)</a:t>
            </a:r>
            <a:endParaRPr kumimoji="0" lang="en-US" sz="21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bldLvl="2" autoUpdateAnimBg="0"/>
      <p:bldP spid="5" grpId="0" build="p" bldLvl="2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 smtClean="0">
                <a:solidFill>
                  <a:srgbClr val="990033"/>
                </a:solidFill>
              </a:rPr>
              <a:t>Limited liability company (LLC):</a:t>
            </a:r>
          </a:p>
          <a:p>
            <a:pPr algn="l" rtl="0"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1800" dirty="0" smtClean="0"/>
              <a:t>The new goal of this entity is to operate and be taxed like a partnership but retain limited liability for owners</a:t>
            </a:r>
          </a:p>
          <a:p>
            <a:pPr marL="0" indent="0" algn="l" rtl="0">
              <a:lnSpc>
                <a:spcPct val="150000"/>
              </a:lnSpc>
              <a:buNone/>
            </a:pPr>
            <a:r>
              <a:rPr lang="en-US" sz="2400" b="1" i="1" dirty="0" smtClean="0">
                <a:solidFill>
                  <a:srgbClr val="990033"/>
                </a:solidFill>
              </a:rPr>
              <a:t>A Corporation by Another Name: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Joint stock company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Public limited company</a:t>
            </a:r>
          </a:p>
          <a:p>
            <a:pPr algn="l" rtl="0">
              <a:lnSpc>
                <a:spcPct val="160000"/>
              </a:lnSpc>
              <a:buFont typeface="Courier New" pitchFamily="49" charset="0"/>
              <a:buChar char="o"/>
            </a:pPr>
            <a:r>
              <a:rPr lang="en-US" sz="1800" dirty="0" smtClean="0"/>
              <a:t>Limited liability company</a:t>
            </a:r>
            <a:endParaRPr lang="en-US" sz="1800" dirty="0"/>
          </a:p>
          <a:p>
            <a:endParaRPr lang="ar-SA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en-US" dirty="0" smtClean="0"/>
              <a:t>Corporation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284424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Goal Of Financial Management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What should be the goal of a corporation?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Maximize profit?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Minimize costs?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Maximize market share?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Maximize the current value of the company’s stock</a:t>
            </a:r>
            <a:r>
              <a:rPr lang="en-US" sz="2100" dirty="0" smtClean="0"/>
              <a:t>?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Avoid financial distress and bankruptcy?</a:t>
            </a:r>
            <a:endParaRPr lang="en-US" sz="2100" dirty="0"/>
          </a:p>
          <a:p>
            <a:pPr algn="l" rtl="0">
              <a:lnSpc>
                <a:spcPct val="150000"/>
              </a:lnSpc>
            </a:pPr>
            <a:r>
              <a:rPr lang="en-US" sz="2400" dirty="0"/>
              <a:t>Does this mean we should do anything and everything to maximize owner wealth?</a:t>
            </a:r>
          </a:p>
        </p:txBody>
      </p:sp>
      <p:sp>
        <p:nvSpPr>
          <p:cNvPr id="2" name="Right Brace 1"/>
          <p:cNvSpPr/>
          <p:nvPr/>
        </p:nvSpPr>
        <p:spPr>
          <a:xfrm>
            <a:off x="6934200" y="2133600"/>
            <a:ext cx="609600" cy="21336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Right Brace 2"/>
          <p:cNvSpPr/>
          <p:nvPr/>
        </p:nvSpPr>
        <p:spPr>
          <a:xfrm>
            <a:off x="6934200" y="4335684"/>
            <a:ext cx="514350" cy="685800"/>
          </a:xfrm>
          <a:prstGeom prst="rightBrace">
            <a:avLst>
              <a:gd name="adj1" fmla="val 8333"/>
              <a:gd name="adj2" fmla="val 48312"/>
            </a:avLst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TextBox 6"/>
          <p:cNvSpPr txBox="1"/>
          <p:nvPr/>
        </p:nvSpPr>
        <p:spPr>
          <a:xfrm>
            <a:off x="7620000" y="3015734"/>
            <a:ext cx="1199366" cy="3231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500" dirty="0" smtClean="0"/>
              <a:t>Profitability</a:t>
            </a:r>
            <a:endParaRPr lang="ar-SA" sz="1500" dirty="0"/>
          </a:p>
        </p:txBody>
      </p:sp>
      <p:sp>
        <p:nvSpPr>
          <p:cNvPr id="8" name="TextBox 7"/>
          <p:cNvSpPr txBox="1"/>
          <p:nvPr/>
        </p:nvSpPr>
        <p:spPr>
          <a:xfrm>
            <a:off x="7391400" y="4495800"/>
            <a:ext cx="1574470" cy="323165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en-US" sz="1500" dirty="0" smtClean="0"/>
              <a:t>Controlling Risk</a:t>
            </a:r>
            <a:endParaRPr lang="ar-SA" sz="15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Goal Of Financial Management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goal of financial manager is to maximize the current value per share of th</a:t>
            </a:r>
            <a:r>
              <a:rPr lang="en-US" sz="2400" dirty="0" smtClean="0"/>
              <a:t>e existing stock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If the stockholders are winning, every one else is winning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Corporate Finance: is the relationship between business decisions and the value of the stock in the business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appropriate goal when the firm has no traded stock? (Maximizing the market value of the existing owner equity)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831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 smtClean="0"/>
              <a:t>Sarbanes-Oxley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 fontScale="925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Congress enacted the Sarbanes-Oxley Act in 2002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“</a:t>
            </a:r>
            <a:r>
              <a:rPr lang="en-US" sz="2400" dirty="0" err="1" smtClean="0"/>
              <a:t>Sarbox</a:t>
            </a:r>
            <a:r>
              <a:rPr lang="en-US" sz="2400" dirty="0" smtClean="0"/>
              <a:t>” is intended to protect investors from corporation abuses.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Ex: each company annual report must have an assessment of the company’s internal control structure and financial reporting. 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Because of extensive reporting requirements, compliance ca</a:t>
            </a:r>
            <a:r>
              <a:rPr lang="en-US" sz="2400" dirty="0" smtClean="0"/>
              <a:t>n be very costly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err="1" smtClean="0"/>
              <a:t>Sarbox</a:t>
            </a:r>
            <a:r>
              <a:rPr lang="en-US" sz="2400" dirty="0" smtClean="0"/>
              <a:t> has affected the number of companies choosing to go public in the U.S.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358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2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Key Concepts and Skills</a:t>
            </a:r>
            <a:endParaRPr lang="ar-SA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447800"/>
            <a:ext cx="8503920" cy="50292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Know the basic </a:t>
            </a:r>
            <a:r>
              <a:rPr lang="en-US" sz="2400" b="1" i="1" u="sng" dirty="0" smtClean="0"/>
              <a:t>types</a:t>
            </a:r>
            <a:r>
              <a:rPr lang="en-US" sz="2400" i="1" dirty="0" smtClean="0"/>
              <a:t> </a:t>
            </a:r>
            <a:r>
              <a:rPr lang="en-US" sz="2400" dirty="0" smtClean="0"/>
              <a:t>of financial management decisions and the </a:t>
            </a:r>
            <a:r>
              <a:rPr lang="en-US" sz="2400" b="1" i="1" u="sng" dirty="0" smtClean="0"/>
              <a:t>role</a:t>
            </a:r>
            <a:r>
              <a:rPr lang="en-US" sz="2400" b="1" u="sng" dirty="0" smtClean="0"/>
              <a:t> </a:t>
            </a:r>
            <a:r>
              <a:rPr lang="en-US" sz="2400" dirty="0" smtClean="0"/>
              <a:t>of the financial manager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Know the financial implications of the different forms of business organization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Know the </a:t>
            </a:r>
            <a:r>
              <a:rPr lang="en-US" sz="2400" b="1" i="1" u="sng" dirty="0" smtClean="0"/>
              <a:t>goal </a:t>
            </a:r>
            <a:r>
              <a:rPr lang="en-US" sz="2400" dirty="0" smtClean="0"/>
              <a:t>of financial management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Understand the </a:t>
            </a:r>
            <a:r>
              <a:rPr lang="en-US" sz="2400" b="1" i="1" u="sng" dirty="0" smtClean="0"/>
              <a:t>conflicts</a:t>
            </a:r>
            <a:r>
              <a:rPr lang="en-US" sz="2400" dirty="0" smtClean="0"/>
              <a:t> of interest that can arise between owners and managers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Understand the various </a:t>
            </a:r>
            <a:r>
              <a:rPr lang="en-US" sz="2400" b="1" i="1" u="sng" dirty="0" smtClean="0"/>
              <a:t>types</a:t>
            </a:r>
            <a:r>
              <a:rPr lang="en-US" sz="2400" dirty="0" smtClean="0"/>
              <a:t> of financial markets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80972" tIns="40486" rIns="80972" bIns="40486" anchor="t" anchorCtr="0"/>
          <a:lstStyle/>
          <a:p>
            <a:r>
              <a:rPr lang="en-US" dirty="0"/>
              <a:t>The Agency Problem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Agency relationship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The relationship between stockholders and management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Principal </a:t>
            </a:r>
            <a:r>
              <a:rPr lang="en-US" sz="2100" dirty="0"/>
              <a:t>hires an agent to represent his/her interests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Stockholders (principals) hire managers (agents) to run the company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Agency problem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Conflict of interest between principal and </a:t>
            </a:r>
            <a:r>
              <a:rPr lang="en-US" sz="2100" dirty="0" smtClean="0"/>
              <a:t>agent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 lIns="80972" tIns="40486" rIns="80972" bIns="40486" anchor="t" anchorCtr="0">
            <a:normAutofit/>
          </a:bodyPr>
          <a:lstStyle/>
          <a:p>
            <a:r>
              <a:rPr lang="en-US" sz="3600" dirty="0"/>
              <a:t>Management goals and agency </a:t>
            </a:r>
            <a:r>
              <a:rPr lang="en-US" sz="3600" dirty="0" smtClean="0"/>
              <a:t>costs</a:t>
            </a:r>
            <a:endParaRPr lang="en-US" dirty="0"/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Agency cost: 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The </a:t>
            </a:r>
            <a:r>
              <a:rPr lang="en-US" sz="2100" dirty="0"/>
              <a:t>cost of the conflict of interest between stockholders and </a:t>
            </a:r>
            <a:r>
              <a:rPr lang="en-US" sz="2100" dirty="0" smtClean="0"/>
              <a:t>management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Direct: </a:t>
            </a:r>
          </a:p>
          <a:p>
            <a:pPr lvl="2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900" dirty="0" smtClean="0"/>
              <a:t>Corporate expenditure that benefit the management but costs the stockholders</a:t>
            </a:r>
          </a:p>
          <a:p>
            <a:pPr lvl="2" algn="l" rtl="0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900" dirty="0" smtClean="0"/>
              <a:t>Expense that arises from the need to monitor management actions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Indirect:</a:t>
            </a:r>
          </a:p>
          <a:p>
            <a:pPr lvl="2" algn="l" rtl="0">
              <a:lnSpc>
                <a:spcPct val="160000"/>
              </a:lnSpc>
              <a:buFont typeface="Wingdings" pitchFamily="2" charset="2"/>
              <a:buChar char="Ø"/>
            </a:pPr>
            <a:r>
              <a:rPr lang="en-US" sz="1900" dirty="0"/>
              <a:t>Lost </a:t>
            </a:r>
            <a:r>
              <a:rPr lang="en-US" sz="1900" dirty="0" smtClean="0"/>
              <a:t>opportunity </a:t>
            </a:r>
            <a:endParaRPr lang="en-US" sz="1900" dirty="0"/>
          </a:p>
        </p:txBody>
      </p:sp>
    </p:spTree>
    <p:extLst>
      <p:ext uri="{BB962C8B-B14F-4D97-AF65-F5344CB8AC3E}">
        <p14:creationId xmlns:p14="http://schemas.microsoft.com/office/powerpoint/2010/main" val="241628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Managing Managers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Managerial compensation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Incentives can be used to align management and stockholder interests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The incentives need to be structured carefully to make sure that they achieve their </a:t>
            </a:r>
            <a:r>
              <a:rPr lang="en-US" sz="2100" dirty="0" smtClean="0"/>
              <a:t>goal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Stock option – Job prospects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Managing Managers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Corporate </a:t>
            </a:r>
            <a:r>
              <a:rPr lang="en-US" sz="2400" dirty="0"/>
              <a:t>control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The threat of a takeover may result in better </a:t>
            </a:r>
            <a:r>
              <a:rPr lang="en-US" sz="2100" dirty="0" smtClean="0"/>
              <a:t>management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Proxy: is the authority to vote someone else’s stock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Proxy fight: unhappy stockholders can act to replace existing management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Managers can be replaced by </a:t>
            </a:r>
            <a:r>
              <a:rPr lang="en-US" sz="2100" i="1" dirty="0" smtClean="0"/>
              <a:t>takeover</a:t>
            </a:r>
            <a:r>
              <a:rPr lang="en-US" sz="2100" dirty="0" smtClean="0"/>
              <a:t> (acquisition)</a:t>
            </a:r>
            <a:endParaRPr lang="en-US" sz="2100" dirty="0"/>
          </a:p>
          <a:p>
            <a:pPr algn="l" rtl="0">
              <a:lnSpc>
                <a:spcPct val="150000"/>
              </a:lnSpc>
            </a:pPr>
            <a:r>
              <a:rPr lang="en-US" sz="2400" dirty="0"/>
              <a:t>Other stakeholders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8138" y="4800600"/>
            <a:ext cx="1524315" cy="1928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436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Managing Managers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Stakeholders: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/>
              <a:t>Someone other than a stockholder or creditor who potentially has a claim on the cash flows of the </a:t>
            </a:r>
            <a:r>
              <a:rPr lang="en-US" sz="2100" dirty="0" smtClean="0"/>
              <a:t>firm</a:t>
            </a:r>
          </a:p>
          <a:p>
            <a:pPr lvl="1" algn="l" rtl="0">
              <a:lnSpc>
                <a:spcPct val="150000"/>
              </a:lnSpc>
            </a:pPr>
            <a:r>
              <a:rPr lang="en-US" sz="2100" dirty="0" smtClean="0"/>
              <a:t>Ex: employees, suppliers, and the government</a:t>
            </a:r>
            <a:endParaRPr lang="en-US" sz="2100" dirty="0"/>
          </a:p>
        </p:txBody>
      </p:sp>
    </p:spTree>
    <p:extLst>
      <p:ext uri="{BB962C8B-B14F-4D97-AF65-F5344CB8AC3E}">
        <p14:creationId xmlns:p14="http://schemas.microsoft.com/office/powerpoint/2010/main" val="2922088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Financial Markets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 fontScale="850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dirty="0" smtClean="0"/>
              <a:t>Cash flows to the firm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Primary Market: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original sale of securities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Public Offering and Private Placement</a:t>
            </a:r>
          </a:p>
          <a:p>
            <a:pPr algn="l" rtl="0">
              <a:lnSpc>
                <a:spcPct val="150000"/>
              </a:lnSpc>
            </a:pPr>
            <a:r>
              <a:rPr lang="en-US" dirty="0" smtClean="0"/>
              <a:t>Secondary Markets: 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Securities are bought and sold after the original sale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Dealer </a:t>
            </a:r>
            <a:r>
              <a:rPr lang="en-US" dirty="0"/>
              <a:t>vs. auction markets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Listed vs. over-the-counter </a:t>
            </a:r>
            <a:r>
              <a:rPr lang="en-US" dirty="0" smtClean="0"/>
              <a:t>securities</a:t>
            </a:r>
            <a:endParaRPr lang="en-US" dirty="0" smtClean="0">
              <a:hlinkClick r:id="rId2"/>
            </a:endParaRPr>
          </a:p>
          <a:p>
            <a:pPr lvl="2" algn="l" rtl="0">
              <a:lnSpc>
                <a:spcPct val="150000"/>
              </a:lnSpc>
            </a:pPr>
            <a:r>
              <a:rPr lang="en-US" dirty="0" smtClean="0">
                <a:hlinkClick r:id="rId2"/>
              </a:rPr>
              <a:t>NYSE</a:t>
            </a:r>
            <a:endParaRPr lang="en-US" dirty="0"/>
          </a:p>
          <a:p>
            <a:pPr lvl="2" algn="l" rtl="0">
              <a:lnSpc>
                <a:spcPct val="150000"/>
              </a:lnSpc>
            </a:pPr>
            <a:r>
              <a:rPr lang="en-US" dirty="0">
                <a:hlinkClick r:id="rId3"/>
              </a:rPr>
              <a:t>NASDAQ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Financial Markets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/>
          </a:bodyPr>
          <a:lstStyle/>
          <a:p>
            <a:pPr marL="274320" lvl="1" algn="l" rtl="0">
              <a:lnSpc>
                <a:spcPct val="13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300" dirty="0">
                <a:solidFill>
                  <a:schemeClr val="tx1"/>
                </a:solidFill>
              </a:rPr>
              <a:t>Dealer vs. auction </a:t>
            </a:r>
            <a:r>
              <a:rPr lang="en-US" sz="2300" dirty="0">
                <a:solidFill>
                  <a:schemeClr val="tx1"/>
                </a:solidFill>
              </a:rPr>
              <a:t>markets:</a:t>
            </a:r>
          </a:p>
          <a:p>
            <a:pPr lvl="1" algn="l" rtl="0">
              <a:lnSpc>
                <a:spcPct val="130000"/>
              </a:lnSpc>
            </a:pPr>
            <a:r>
              <a:rPr lang="en-US" sz="2300" dirty="0" smtClean="0">
                <a:solidFill>
                  <a:schemeClr val="tx1"/>
                </a:solidFill>
              </a:rPr>
              <a:t>Dealers: 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Buy </a:t>
            </a:r>
            <a:r>
              <a:rPr lang="en-US" sz="1700" dirty="0"/>
              <a:t>and sell for themselves, at their own </a:t>
            </a:r>
            <a:r>
              <a:rPr lang="en-US" sz="1700" dirty="0" smtClean="0"/>
              <a:t>risk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Baying and selling is done by the dealer</a:t>
            </a:r>
            <a:endParaRPr lang="en-US" sz="1700" dirty="0"/>
          </a:p>
          <a:p>
            <a:pPr lvl="2" algn="l" rtl="0">
              <a:lnSpc>
                <a:spcPct val="130000"/>
              </a:lnSpc>
            </a:pPr>
            <a:r>
              <a:rPr lang="en-US" sz="1700" dirty="0"/>
              <a:t>Is called over-the-counter  (OTC) market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/>
              <a:t>Now there is no central </a:t>
            </a:r>
            <a:r>
              <a:rPr lang="en-US" sz="1700" dirty="0" smtClean="0"/>
              <a:t>location</a:t>
            </a:r>
          </a:p>
          <a:p>
            <a:pPr lvl="1" algn="l" rtl="0">
              <a:lnSpc>
                <a:spcPct val="130000"/>
              </a:lnSpc>
            </a:pPr>
            <a:r>
              <a:rPr lang="en-US" sz="2300" dirty="0">
                <a:solidFill>
                  <a:schemeClr val="tx1"/>
                </a:solidFill>
              </a:rPr>
              <a:t>Auction: </a:t>
            </a:r>
            <a:endParaRPr lang="en-US" sz="2300" dirty="0" smtClean="0">
              <a:solidFill>
                <a:schemeClr val="tx1"/>
              </a:solidFill>
            </a:endParaRP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has a physical location (Wall Street)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Match those who sell with those who buy</a:t>
            </a:r>
            <a:endParaRPr lang="en-US" sz="17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756" y="5017989"/>
            <a:ext cx="2460844" cy="1687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418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 lIns="80972" tIns="40486" rIns="80972" bIns="40486" anchor="t" anchorCtr="0"/>
          <a:lstStyle/>
          <a:p>
            <a:r>
              <a:rPr lang="en-US" dirty="0"/>
              <a:t>Financial Markets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>
            <a:normAutofit/>
          </a:bodyPr>
          <a:lstStyle/>
          <a:p>
            <a:pPr marL="274320" lvl="1" algn="l" rtl="0">
              <a:lnSpc>
                <a:spcPct val="130000"/>
              </a:lnSpc>
              <a:buClr>
                <a:schemeClr val="accent1"/>
              </a:buClr>
              <a:buSzPct val="85000"/>
              <a:buFont typeface="Wingdings 2"/>
              <a:buChar char=""/>
            </a:pPr>
            <a:r>
              <a:rPr lang="en-US" sz="2300" dirty="0" smtClean="0">
                <a:solidFill>
                  <a:schemeClr val="tx1"/>
                </a:solidFill>
              </a:rPr>
              <a:t>Listed vs. over-the-counter securities:</a:t>
            </a:r>
          </a:p>
          <a:p>
            <a:pPr lvl="1" algn="l" rtl="0">
              <a:lnSpc>
                <a:spcPct val="130000"/>
              </a:lnSpc>
            </a:pPr>
            <a:r>
              <a:rPr lang="en-US" sz="2300" dirty="0" smtClean="0">
                <a:solidFill>
                  <a:schemeClr val="tx1"/>
                </a:solidFill>
              </a:rPr>
              <a:t>Listed: 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Stocks that trade on an organized exchange </a:t>
            </a:r>
          </a:p>
          <a:p>
            <a:pPr lvl="2" algn="l" rtl="0">
              <a:lnSpc>
                <a:spcPct val="130000"/>
              </a:lnSpc>
            </a:pPr>
            <a:r>
              <a:rPr lang="en-US" sz="1700" dirty="0" smtClean="0"/>
              <a:t>Bathe firm must meet certain minimum criteria concerning</a:t>
            </a:r>
          </a:p>
          <a:p>
            <a:pPr lvl="1" algn="l" rtl="0">
              <a:lnSpc>
                <a:spcPct val="130000"/>
              </a:lnSpc>
            </a:pPr>
            <a:r>
              <a:rPr lang="en-US" sz="2300" dirty="0" smtClean="0">
                <a:solidFill>
                  <a:schemeClr val="tx1"/>
                </a:solidFill>
              </a:rPr>
              <a:t>NYSE: </a:t>
            </a:r>
            <a:r>
              <a:rPr lang="en-US" sz="1700" dirty="0" smtClean="0">
                <a:solidFill>
                  <a:schemeClr val="tx1"/>
                </a:solidFill>
              </a:rPr>
              <a:t>Auction </a:t>
            </a:r>
            <a:r>
              <a:rPr lang="en-US" sz="1700" dirty="0">
                <a:solidFill>
                  <a:schemeClr val="tx1"/>
                </a:solidFill>
              </a:rPr>
              <a:t>market</a:t>
            </a:r>
          </a:p>
          <a:p>
            <a:pPr lvl="1" algn="l" rtl="0">
              <a:lnSpc>
                <a:spcPct val="130000"/>
              </a:lnSpc>
            </a:pPr>
            <a:r>
              <a:rPr lang="en-US" sz="2300" dirty="0" smtClean="0">
                <a:solidFill>
                  <a:schemeClr val="tx1"/>
                </a:solidFill>
              </a:rPr>
              <a:t>NASDAQ: </a:t>
            </a:r>
            <a:r>
              <a:rPr lang="en-US" sz="1700" dirty="0">
                <a:solidFill>
                  <a:schemeClr val="tx1"/>
                </a:solidFill>
              </a:rPr>
              <a:t>OTC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801989"/>
            <a:ext cx="2895600" cy="1888926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4887515"/>
            <a:ext cx="2743200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2754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3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Review</a:t>
            </a:r>
            <a:endParaRPr lang="ar-S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 lIns="80972" tIns="40486" rIns="80972" bIns="40486"/>
          <a:lstStyle/>
          <a:p>
            <a:pPr algn="l" rtl="0">
              <a:lnSpc>
                <a:spcPct val="150000"/>
              </a:lnSpc>
            </a:pPr>
            <a:r>
              <a:rPr lang="en-US" sz="2000" dirty="0"/>
              <a:t>What are the three types of financial management decisions and what questions are they designed to answer?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What are the three major forms of business organization?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What is the goal of financial management?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What are agency problems and why do they exist within a corporation?</a:t>
            </a:r>
          </a:p>
          <a:p>
            <a:pPr algn="l" rtl="0">
              <a:lnSpc>
                <a:spcPct val="150000"/>
              </a:lnSpc>
            </a:pPr>
            <a:r>
              <a:rPr lang="en-US" sz="2000" dirty="0"/>
              <a:t>What is the difference between a primary market and a secondary market?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609600" indent="-609600" algn="l" defTabSz="914400" rtl="0">
              <a:lnSpc>
                <a:spcPct val="150000"/>
              </a:lnSpc>
            </a:pPr>
            <a:r>
              <a:rPr lang="en-US" sz="2400" dirty="0" smtClean="0"/>
              <a:t>Corporate Finance and the Financial Manager</a:t>
            </a:r>
          </a:p>
          <a:p>
            <a:pPr marL="609600" indent="-609600" algn="l" defTabSz="914400" rtl="0">
              <a:lnSpc>
                <a:spcPct val="150000"/>
              </a:lnSpc>
            </a:pPr>
            <a:r>
              <a:rPr lang="en-US" sz="2400" dirty="0" smtClean="0"/>
              <a:t>Forms of Business Organization</a:t>
            </a:r>
          </a:p>
          <a:p>
            <a:pPr marL="609600" indent="-609600" algn="l" defTabSz="914400" rtl="0">
              <a:lnSpc>
                <a:spcPct val="150000"/>
              </a:lnSpc>
            </a:pPr>
            <a:r>
              <a:rPr lang="en-US" sz="2400" dirty="0" smtClean="0"/>
              <a:t>The Goal of Financial Management</a:t>
            </a:r>
          </a:p>
          <a:p>
            <a:pPr marL="609600" indent="-609600" algn="l" defTabSz="914400" rtl="0">
              <a:lnSpc>
                <a:spcPct val="150000"/>
              </a:lnSpc>
            </a:pPr>
            <a:r>
              <a:rPr lang="en-US" sz="2400" dirty="0" smtClean="0"/>
              <a:t>The Agency Problem and Control of the Corporation</a:t>
            </a:r>
          </a:p>
          <a:p>
            <a:pPr marL="609600" indent="-609600" algn="l" defTabSz="914400" rtl="0">
              <a:lnSpc>
                <a:spcPct val="150000"/>
              </a:lnSpc>
            </a:pPr>
            <a:r>
              <a:rPr lang="en-US" sz="2400" dirty="0" smtClean="0"/>
              <a:t>Financial Markets and the Corporation</a:t>
            </a:r>
            <a:endParaRPr lang="ar-SA" sz="24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Corporate Finance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527048"/>
            <a:ext cx="8915400" cy="4572000"/>
          </a:xfrm>
        </p:spPr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Some important questions that are answered using finance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What long-term investments should the firm take on?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Where will we get the long-term financing to pay for the investment?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How will we manage the everyday financial activities of the firm?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Financial managers try to answer some or all of these questions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top financial manager within a firm is usually the Chief Financial Officer (CFO)</a:t>
            </a:r>
          </a:p>
          <a:p>
            <a:pPr lvl="1" algn="l" rtl="0">
              <a:lnSpc>
                <a:spcPct val="150000"/>
              </a:lnSpc>
            </a:pPr>
            <a:r>
              <a:rPr lang="en-US" sz="2100" b="1" i="1" dirty="0" smtClean="0"/>
              <a:t>Treasurer</a:t>
            </a:r>
            <a:r>
              <a:rPr lang="en-US" sz="2100" dirty="0" smtClean="0"/>
              <a:t> – oversees cash management, credit management, capital expenditures, and financial planning</a:t>
            </a:r>
          </a:p>
          <a:p>
            <a:pPr lvl="1" algn="l" rtl="0">
              <a:lnSpc>
                <a:spcPct val="150000"/>
              </a:lnSpc>
            </a:pPr>
            <a:r>
              <a:rPr lang="en-US" sz="2100" b="1" i="1" dirty="0" smtClean="0"/>
              <a:t>Controller</a:t>
            </a:r>
            <a:r>
              <a:rPr lang="en-US" sz="2100" dirty="0" smtClean="0"/>
              <a:t> – oversees taxes, cost accounting, financial accounting and data processing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Manager</a:t>
            </a:r>
            <a:endParaRPr lang="ar-SA" dirty="0"/>
          </a:p>
        </p:txBody>
      </p:sp>
      <p:sp>
        <p:nvSpPr>
          <p:cNvPr id="5" name="TextBox 4"/>
          <p:cNvSpPr txBox="1"/>
          <p:nvPr/>
        </p:nvSpPr>
        <p:spPr>
          <a:xfrm>
            <a:off x="3352800" y="1447800"/>
            <a:ext cx="2133600" cy="30777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Board of Directors</a:t>
            </a:r>
            <a:endParaRPr lang="ar-SA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2438400" y="1991380"/>
            <a:ext cx="4122516" cy="52322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Chairman of the Board and Chief Executive Officer (CEO)</a:t>
            </a:r>
            <a:endParaRPr lang="ar-SA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392101" y="2740223"/>
            <a:ext cx="4122516" cy="307777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/>
            <a:r>
              <a:rPr lang="en-US" sz="1400" dirty="0" smtClean="0"/>
              <a:t>President and Chief of Operations Officer (COO)</a:t>
            </a:r>
            <a:endParaRPr lang="ar-SA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462760" y="3352800"/>
            <a:ext cx="19812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Vice President Finance (CFO)</a:t>
            </a:r>
            <a:endParaRPr lang="ar-SA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400800" y="3352800"/>
            <a:ext cx="19812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Vice President Production</a:t>
            </a:r>
            <a:endParaRPr lang="ar-SA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762000" y="3352800"/>
            <a:ext cx="1981200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Vice President Marketing</a:t>
            </a:r>
            <a:endParaRPr lang="ar-SA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4285359"/>
            <a:ext cx="1786359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Treasurer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05041" y="4340423"/>
            <a:ext cx="1786359" cy="30777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Controller</a:t>
            </a:r>
            <a:endParaRPr lang="ar-SA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6432" y="5056256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Cash Manager</a:t>
            </a:r>
          </a:p>
          <a:p>
            <a:pPr algn="ctr" rtl="0"/>
            <a:endParaRPr lang="ar-SA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2633241" y="5086026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Credit Manager</a:t>
            </a:r>
          </a:p>
          <a:p>
            <a:pPr algn="ctr" rtl="0"/>
            <a:endParaRPr lang="ar-SA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5742" y="5853303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Capital Expenditures</a:t>
            </a:r>
            <a:endParaRPr lang="ar-SA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2658317" y="5867400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Financial Planning</a:t>
            </a:r>
          </a:p>
          <a:p>
            <a:pPr algn="ctr" rtl="0"/>
            <a:endParaRPr lang="ar-SA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4648200" y="5029200"/>
            <a:ext cx="1490241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Tax Manager</a:t>
            </a:r>
          </a:p>
          <a:p>
            <a:pPr algn="ctr" rtl="0"/>
            <a:endParaRPr lang="ar-SA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6934199" y="5040119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Cost Accounting Manager</a:t>
            </a:r>
            <a:endParaRPr lang="ar-SA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4572000" y="5877580"/>
            <a:ext cx="1955158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Financial Accounting Manager</a:t>
            </a:r>
            <a:endParaRPr lang="ar-SA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6934200" y="5877580"/>
            <a:ext cx="1786359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1">
            <a:spAutoFit/>
          </a:bodyPr>
          <a:lstStyle/>
          <a:p>
            <a:pPr algn="ctr" rtl="0"/>
            <a:r>
              <a:rPr lang="en-US" sz="1400" dirty="0" smtClean="0"/>
              <a:t>Data Processing Manager</a:t>
            </a:r>
            <a:endParaRPr lang="ar-SA" sz="1400" dirty="0"/>
          </a:p>
        </p:txBody>
      </p:sp>
      <p:cxnSp>
        <p:nvCxnSpPr>
          <p:cNvPr id="23" name="Straight Connector 22"/>
          <p:cNvCxnSpPr>
            <a:stCxn id="5" idx="2"/>
          </p:cNvCxnSpPr>
          <p:nvPr/>
        </p:nvCxnSpPr>
        <p:spPr>
          <a:xfrm flipH="1">
            <a:off x="4410917" y="1755577"/>
            <a:ext cx="8683" cy="2358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4410917" y="2494333"/>
            <a:ext cx="8684" cy="2458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7" idx="2"/>
            <a:endCxn id="8" idx="0"/>
          </p:cNvCxnSpPr>
          <p:nvPr/>
        </p:nvCxnSpPr>
        <p:spPr>
          <a:xfrm>
            <a:off x="4453359" y="3048000"/>
            <a:ext cx="1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>
            <a:stCxn id="7" idx="2"/>
            <a:endCxn id="10" idx="0"/>
          </p:cNvCxnSpPr>
          <p:nvPr/>
        </p:nvCxnSpPr>
        <p:spPr>
          <a:xfrm rot="5400000">
            <a:off x="2950580" y="1850021"/>
            <a:ext cx="304800" cy="270075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7" idx="2"/>
            <a:endCxn id="9" idx="0"/>
          </p:cNvCxnSpPr>
          <p:nvPr/>
        </p:nvCxnSpPr>
        <p:spPr>
          <a:xfrm rot="16200000" flipH="1">
            <a:off x="5769979" y="1731379"/>
            <a:ext cx="304800" cy="29380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8" idx="2"/>
            <a:endCxn id="12" idx="0"/>
          </p:cNvCxnSpPr>
          <p:nvPr/>
        </p:nvCxnSpPr>
        <p:spPr>
          <a:xfrm rot="5400000">
            <a:off x="3268701" y="3100699"/>
            <a:ext cx="409339" cy="195998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Elbow Connector 59"/>
          <p:cNvCxnSpPr>
            <a:stCxn id="8" idx="2"/>
            <a:endCxn id="13" idx="0"/>
          </p:cNvCxnSpPr>
          <p:nvPr/>
        </p:nvCxnSpPr>
        <p:spPr>
          <a:xfrm rot="16200000" flipH="1">
            <a:off x="5243589" y="3085790"/>
            <a:ext cx="464403" cy="2044861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/>
          <p:cNvCxnSpPr>
            <a:stCxn id="12" idx="2"/>
            <a:endCxn id="15" idx="0"/>
          </p:cNvCxnSpPr>
          <p:nvPr/>
        </p:nvCxnSpPr>
        <p:spPr>
          <a:xfrm rot="16200000" flipH="1">
            <a:off x="2763455" y="4323060"/>
            <a:ext cx="492890" cy="1033041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12" idx="2"/>
            <a:endCxn id="14" idx="0"/>
          </p:cNvCxnSpPr>
          <p:nvPr/>
        </p:nvCxnSpPr>
        <p:spPr>
          <a:xfrm rot="5400000">
            <a:off x="1659936" y="4222812"/>
            <a:ext cx="463120" cy="1203768"/>
          </a:xfrm>
          <a:prstGeom prst="bentConnector3">
            <a:avLst>
              <a:gd name="adj1" fmla="val 524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12" idx="2"/>
            <a:endCxn id="17" idx="0"/>
          </p:cNvCxnSpPr>
          <p:nvPr/>
        </p:nvCxnSpPr>
        <p:spPr>
          <a:xfrm rot="16200000" flipH="1">
            <a:off x="2385306" y="4701209"/>
            <a:ext cx="1274264" cy="1058117"/>
          </a:xfrm>
          <a:prstGeom prst="bentConnector3">
            <a:avLst>
              <a:gd name="adj1" fmla="val 8996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12" idx="2"/>
            <a:endCxn id="16" idx="0"/>
          </p:cNvCxnSpPr>
          <p:nvPr/>
        </p:nvCxnSpPr>
        <p:spPr>
          <a:xfrm rot="5400000">
            <a:off x="1366068" y="4725990"/>
            <a:ext cx="1260167" cy="994458"/>
          </a:xfrm>
          <a:prstGeom prst="bentConnector3">
            <a:avLst>
              <a:gd name="adj1" fmla="val 9133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13" idx="2"/>
            <a:endCxn id="19" idx="0"/>
          </p:cNvCxnSpPr>
          <p:nvPr/>
        </p:nvCxnSpPr>
        <p:spPr>
          <a:xfrm rot="16200000" flipH="1">
            <a:off x="6966841" y="4179580"/>
            <a:ext cx="391919" cy="1329158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3" idx="2"/>
            <a:endCxn id="18" idx="0"/>
          </p:cNvCxnSpPr>
          <p:nvPr/>
        </p:nvCxnSpPr>
        <p:spPr>
          <a:xfrm rot="5400000">
            <a:off x="5755271" y="4286250"/>
            <a:ext cx="381000" cy="11049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stCxn id="13" idx="2"/>
            <a:endCxn id="21" idx="0"/>
          </p:cNvCxnSpPr>
          <p:nvPr/>
        </p:nvCxnSpPr>
        <p:spPr>
          <a:xfrm rot="16200000" flipH="1">
            <a:off x="6548110" y="4598310"/>
            <a:ext cx="1229380" cy="1329159"/>
          </a:xfrm>
          <a:prstGeom prst="bentConnector3">
            <a:avLst>
              <a:gd name="adj1" fmla="val 857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13" idx="2"/>
            <a:endCxn id="20" idx="0"/>
          </p:cNvCxnSpPr>
          <p:nvPr/>
        </p:nvCxnSpPr>
        <p:spPr>
          <a:xfrm rot="5400000">
            <a:off x="5409210" y="4788569"/>
            <a:ext cx="1229380" cy="948642"/>
          </a:xfrm>
          <a:prstGeom prst="bentConnector3">
            <a:avLst>
              <a:gd name="adj1" fmla="val 8577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9448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 Decisions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105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Capital </a:t>
            </a:r>
            <a:r>
              <a:rPr lang="en-US" sz="2400" dirty="0" smtClean="0"/>
              <a:t>Budgeting:</a:t>
            </a:r>
            <a:endParaRPr lang="en-US" sz="2400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What long-term investments or projects should the business take on</a:t>
            </a:r>
            <a:r>
              <a:rPr lang="en-US" dirty="0" smtClean="0"/>
              <a:t>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process of planning and managing a firm’s long-term investments</a:t>
            </a:r>
            <a:endParaRPr lang="en-US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Identify investment opportunities that are worth more than they cost to acquire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Evaluating the </a:t>
            </a:r>
            <a:r>
              <a:rPr lang="en-US" dirty="0" smtClean="0">
                <a:solidFill>
                  <a:srgbClr val="FF0000"/>
                </a:solidFill>
              </a:rPr>
              <a:t>size</a:t>
            </a:r>
            <a:r>
              <a:rPr lang="en-US" dirty="0" smtClean="0"/>
              <a:t>, </a:t>
            </a:r>
            <a:r>
              <a:rPr lang="en-US" dirty="0" smtClean="0">
                <a:solidFill>
                  <a:srgbClr val="FF0000"/>
                </a:solidFill>
              </a:rPr>
              <a:t>timing</a:t>
            </a:r>
            <a:r>
              <a:rPr lang="en-US" dirty="0" smtClean="0"/>
              <a:t>, and </a:t>
            </a:r>
            <a:r>
              <a:rPr lang="en-US" dirty="0" smtClean="0">
                <a:solidFill>
                  <a:srgbClr val="FF0000"/>
                </a:solidFill>
              </a:rPr>
              <a:t>risk</a:t>
            </a:r>
            <a:r>
              <a:rPr lang="en-US" dirty="0" smtClean="0"/>
              <a:t> of 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r>
              <a:rPr lang="en-US" dirty="0" smtClean="0"/>
              <a:t>	future cash flow </a:t>
            </a:r>
            <a:endParaRPr lang="en-US" dirty="0" smtClean="0"/>
          </a:p>
          <a:p>
            <a:endParaRPr lang="ar-SA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5206910"/>
            <a:ext cx="1676400" cy="14986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 Decisions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105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Capital </a:t>
            </a:r>
            <a:r>
              <a:rPr lang="en-US" sz="2400" dirty="0" smtClean="0"/>
              <a:t>structure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How should we pay for our assets?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Should we use debt or equity?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mixture of debt and equity maintained by a firm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How much should the firm borrow? What is the mixture of debt and equity is the best &gt; 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mixture will affect the risk and the value of the firm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What are the least expensive sources of funds for the firm?</a:t>
            </a:r>
          </a:p>
          <a:p>
            <a:pPr marL="274320" lvl="1" indent="0" algn="l" rtl="0">
              <a:lnSpc>
                <a:spcPct val="150000"/>
              </a:lnSpc>
              <a:buNone/>
            </a:pPr>
            <a:endParaRPr lang="en-US" dirty="0" smtClean="0"/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423155937"/>
              </p:ext>
            </p:extLst>
          </p:nvPr>
        </p:nvGraphicFramePr>
        <p:xfrm>
          <a:off x="6553200" y="1371600"/>
          <a:ext cx="2438400" cy="16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456098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Financial Management Decisions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371600"/>
            <a:ext cx="8503920" cy="5105400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Working capital management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How </a:t>
            </a:r>
            <a:r>
              <a:rPr lang="en-US" dirty="0" smtClean="0"/>
              <a:t>do we manage the day-to-day finances of the firm</a:t>
            </a:r>
            <a:r>
              <a:rPr lang="en-US" dirty="0" smtClean="0"/>
              <a:t>?</a:t>
            </a:r>
          </a:p>
          <a:p>
            <a:pPr lvl="8" algn="l" rtl="0">
              <a:lnSpc>
                <a:spcPct val="150000"/>
              </a:lnSpc>
            </a:pPr>
            <a:r>
              <a:rPr lang="en-US" dirty="0"/>
              <a:t>Working Capital: the firm short-term assets and </a:t>
            </a:r>
            <a:r>
              <a:rPr lang="en-US" dirty="0" smtClean="0"/>
              <a:t>liabilities. Ex: Inventory and suppliers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Ensures the firm has sufficient resources to continue its operations and avoid costly interruptions</a:t>
            </a:r>
            <a:endParaRPr lang="en-US" dirty="0"/>
          </a:p>
          <a:p>
            <a:pPr lvl="1" algn="l" rtl="0">
              <a:lnSpc>
                <a:spcPct val="150000"/>
              </a:lnSpc>
            </a:pPr>
            <a:endParaRPr lang="en-US" dirty="0" smtClean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263873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DE6A074BCF28F46A4273E0B144D7690" ma:contentTypeVersion="1" ma:contentTypeDescription="Create a new document." ma:contentTypeScope="" ma:versionID="26ba8f997dc839c6470dc90abd33e92f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47206dab0015f8b9f8924535193e8c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D9BCDC0-F02D-474B-BF64-95D12F8B4317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sharepoint/v3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BD43BE37-F0D0-4753-9030-9DB65DC465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7D5D350-2366-48E5-8626-5D031D12577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1473</TotalTime>
  <Words>1349</Words>
  <Application>Microsoft Office PowerPoint</Application>
  <PresentationFormat>On-screen Show (4:3)</PresentationFormat>
  <Paragraphs>221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Civic</vt:lpstr>
      <vt:lpstr>Introduction To Corporate Finance</vt:lpstr>
      <vt:lpstr>Key Concepts and Skills</vt:lpstr>
      <vt:lpstr>Chapter Outline</vt:lpstr>
      <vt:lpstr>Corporate Finance</vt:lpstr>
      <vt:lpstr>Financial Manager</vt:lpstr>
      <vt:lpstr>Financial Manager</vt:lpstr>
      <vt:lpstr>Financial Management Decisions</vt:lpstr>
      <vt:lpstr>Financial Management Decisions</vt:lpstr>
      <vt:lpstr>Financial Management Decisions</vt:lpstr>
      <vt:lpstr>Forms of Business Organization</vt:lpstr>
      <vt:lpstr>Sole Proprietorship</vt:lpstr>
      <vt:lpstr>Partnership</vt:lpstr>
      <vt:lpstr>Partnership</vt:lpstr>
      <vt:lpstr>Corporation</vt:lpstr>
      <vt:lpstr>Corporation</vt:lpstr>
      <vt:lpstr>Corporation</vt:lpstr>
      <vt:lpstr>Goal Of Financial Management</vt:lpstr>
      <vt:lpstr>Goal Of Financial Management</vt:lpstr>
      <vt:lpstr>Sarbanes-Oxley</vt:lpstr>
      <vt:lpstr>The Agency Problem</vt:lpstr>
      <vt:lpstr>Management goals and agency costs</vt:lpstr>
      <vt:lpstr>Managing Managers</vt:lpstr>
      <vt:lpstr>Managing Managers</vt:lpstr>
      <vt:lpstr>Managing Managers</vt:lpstr>
      <vt:lpstr>Financial Markets</vt:lpstr>
      <vt:lpstr>Financial Markets</vt:lpstr>
      <vt:lpstr>Financial Markets</vt:lpstr>
      <vt:lpstr>Review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Corporate Finance</dc:title>
  <dc:creator>Ghada</dc:creator>
  <cp:lastModifiedBy>home</cp:lastModifiedBy>
  <cp:revision>67</cp:revision>
  <dcterms:created xsi:type="dcterms:W3CDTF">2012-01-30T14:10:40Z</dcterms:created>
  <dcterms:modified xsi:type="dcterms:W3CDTF">2013-02-01T20:38:32Z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0x0101005DE6A074BCF28F46A4273E0B144D7690</vt:lpwstr>
  </property>
</Properties>
</file>