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71" r:id="rId10"/>
    <p:sldId id="261" r:id="rId11"/>
    <p:sldId id="272" r:id="rId12"/>
    <p:sldId id="273" r:id="rId13"/>
    <p:sldId id="274" r:id="rId14"/>
    <p:sldId id="263" r:id="rId15"/>
    <p:sldId id="275" r:id="rId16"/>
    <p:sldId id="264" r:id="rId17"/>
    <p:sldId id="276" r:id="rId18"/>
    <p:sldId id="265" r:id="rId19"/>
    <p:sldId id="277" r:id="rId20"/>
    <p:sldId id="266" r:id="rId21"/>
    <p:sldId id="278" r:id="rId22"/>
    <p:sldId id="279" r:id="rId23"/>
    <p:sldId id="267" r:id="rId24"/>
    <p:sldId id="280" r:id="rId25"/>
    <p:sldId id="268" r:id="rId26"/>
    <p:sldId id="281" r:id="rId27"/>
    <p:sldId id="282" r:id="rId28"/>
    <p:sldId id="269" r:id="rId29"/>
    <p:sldId id="283" r:id="rId30"/>
    <p:sldId id="285" r:id="rId31"/>
    <p:sldId id="270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S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  <c:txPr>
        <a:bodyPr/>
        <a:lstStyle/>
        <a:p>
          <a:pPr>
            <a:defRPr sz="1500"/>
          </a:pPr>
          <a:endParaRPr lang="ar-SA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Capital Structure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Equity</c:v>
                </c:pt>
                <c:pt idx="1">
                  <c:v>Debt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ar-SA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ar-SA"/>
          </a:p>
        </c:txPr>
      </c:legendEntry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ar-SA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09D6A7-2AC2-4088-B5AE-CB28883988CD}" type="datetimeFigureOut">
              <a:rPr lang="ar-SA" smtClean="0"/>
              <a:pPr/>
              <a:t>21/03/1434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BA93D-F832-430E-AA2D-B48B6F67DA1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daq.com/" TargetMode="External"/><Relationship Id="rId2" Type="http://schemas.openxmlformats.org/officeDocument/2006/relationships/hyperlink" Target="http://www.nyse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Chapter one</a:t>
            </a:r>
            <a:endParaRPr lang="ar-SA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Introduction To Corporate Finance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Business Organization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400" b="1" u="sng" dirty="0" smtClean="0"/>
              <a:t>Three major forms:</a:t>
            </a:r>
          </a:p>
          <a:p>
            <a:pPr marL="274320" lvl="1" indent="0" algn="l" rtl="0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rgbClr val="990033"/>
                </a:solidFill>
              </a:rPr>
              <a:t>1- Sole proprietorship: </a:t>
            </a:r>
          </a:p>
          <a:p>
            <a:pPr marL="274320" lvl="1" indent="0" algn="l" rtl="0">
              <a:lnSpc>
                <a:spcPct val="150000"/>
              </a:lnSpc>
              <a:buNone/>
            </a:pPr>
            <a:r>
              <a:rPr lang="en-US" sz="1900" dirty="0" smtClean="0">
                <a:solidFill>
                  <a:schemeClr val="tx1"/>
                </a:solidFill>
              </a:rPr>
              <a:t>	A </a:t>
            </a:r>
            <a:r>
              <a:rPr lang="en-US" sz="1900" dirty="0">
                <a:solidFill>
                  <a:schemeClr val="tx1"/>
                </a:solidFill>
              </a:rPr>
              <a:t>business owned by a single individual. </a:t>
            </a:r>
            <a:endParaRPr lang="en-US" sz="1900" b="1" i="1" dirty="0"/>
          </a:p>
          <a:p>
            <a:pPr marL="274320" lvl="1" indent="0" algn="l" rtl="0">
              <a:lnSpc>
                <a:spcPct val="150000"/>
              </a:lnSpc>
              <a:buNone/>
            </a:pPr>
            <a:r>
              <a:rPr lang="en-US" b="1" i="1" dirty="0">
                <a:solidFill>
                  <a:srgbClr val="990033"/>
                </a:solidFill>
              </a:rPr>
              <a:t>2- Partnership:</a:t>
            </a:r>
          </a:p>
          <a:p>
            <a:pPr marL="274320" lvl="1" indent="0" algn="l" rtl="0">
              <a:lnSpc>
                <a:spcPct val="150000"/>
              </a:lnSpc>
              <a:buNone/>
            </a:pPr>
            <a:r>
              <a:rPr lang="en-US" sz="1900" dirty="0" smtClean="0">
                <a:solidFill>
                  <a:schemeClr val="tx1"/>
                </a:solidFill>
              </a:rPr>
              <a:t>	A </a:t>
            </a:r>
            <a:r>
              <a:rPr lang="en-US" sz="1900" dirty="0">
                <a:solidFill>
                  <a:schemeClr val="tx1"/>
                </a:solidFill>
              </a:rPr>
              <a:t>business formed by two or more individuals or entities</a:t>
            </a:r>
          </a:p>
          <a:p>
            <a:pPr marL="594360" lvl="2" indent="0" algn="l" rtl="0">
              <a:lnSpc>
                <a:spcPct val="150000"/>
              </a:lnSpc>
              <a:buNone/>
            </a:pPr>
            <a:r>
              <a:rPr lang="en-US" dirty="0" smtClean="0"/>
              <a:t>	1- General 	2- Limited</a:t>
            </a:r>
            <a:endParaRPr lang="en-US" dirty="0" smtClean="0"/>
          </a:p>
          <a:p>
            <a:pPr marL="274320" lvl="1" indent="0" algn="l" rtl="0">
              <a:lnSpc>
                <a:spcPct val="150000"/>
              </a:lnSpc>
              <a:buNone/>
            </a:pPr>
            <a:r>
              <a:rPr lang="en-US" b="1" i="1" dirty="0">
                <a:solidFill>
                  <a:srgbClr val="990033"/>
                </a:solidFill>
              </a:rPr>
              <a:t>3- Corporation:</a:t>
            </a:r>
          </a:p>
          <a:p>
            <a:pPr marL="274320" lvl="1" indent="0" algn="l" rtl="0">
              <a:lnSpc>
                <a:spcPct val="150000"/>
              </a:lnSpc>
              <a:buNone/>
            </a:pPr>
            <a:r>
              <a:rPr lang="en-US" sz="1900" dirty="0" smtClean="0">
                <a:solidFill>
                  <a:schemeClr val="tx1"/>
                </a:solidFill>
              </a:rPr>
              <a:t>	A </a:t>
            </a:r>
            <a:r>
              <a:rPr lang="en-US" sz="1900" dirty="0">
                <a:solidFill>
                  <a:schemeClr val="tx1"/>
                </a:solidFill>
              </a:rPr>
              <a:t>business created as a distinct legal entity composed of </a:t>
            </a:r>
            <a:endParaRPr lang="en-US" sz="1900" dirty="0" smtClean="0">
              <a:solidFill>
                <a:schemeClr val="tx1"/>
              </a:solidFill>
            </a:endParaRPr>
          </a:p>
          <a:p>
            <a:pPr marL="274320" lvl="1" indent="0" algn="l" rtl="0">
              <a:lnSpc>
                <a:spcPct val="150000"/>
              </a:lnSpc>
              <a:buNone/>
            </a:pPr>
            <a:r>
              <a:rPr lang="en-US" sz="1900" dirty="0">
                <a:solidFill>
                  <a:schemeClr val="tx1"/>
                </a:solidFill>
              </a:rPr>
              <a:t>	</a:t>
            </a:r>
            <a:r>
              <a:rPr lang="en-US" sz="1900" dirty="0" smtClean="0">
                <a:solidFill>
                  <a:schemeClr val="tx1"/>
                </a:solidFill>
              </a:rPr>
              <a:t>one </a:t>
            </a:r>
            <a:r>
              <a:rPr lang="en-US" sz="1900" dirty="0">
                <a:solidFill>
                  <a:schemeClr val="tx1"/>
                </a:solidFill>
              </a:rPr>
              <a:t>or more </a:t>
            </a:r>
            <a:r>
              <a:rPr lang="en-US" sz="1900" dirty="0" smtClean="0">
                <a:solidFill>
                  <a:schemeClr val="tx1"/>
                </a:solidFill>
              </a:rPr>
              <a:t>individuals  or </a:t>
            </a:r>
            <a:r>
              <a:rPr lang="en-US" sz="1900" dirty="0">
                <a:solidFill>
                  <a:schemeClr val="tx1"/>
                </a:solidFill>
              </a:rPr>
              <a:t>entities</a:t>
            </a:r>
          </a:p>
          <a:p>
            <a:pPr marL="594360" lvl="2" indent="0" algn="l" rtl="0">
              <a:lnSpc>
                <a:spcPct val="150000"/>
              </a:lnSpc>
              <a:buNone/>
            </a:pPr>
            <a:r>
              <a:rPr lang="en-US" dirty="0" smtClean="0"/>
              <a:t>	1- S-Corp 	2- Limited </a:t>
            </a:r>
            <a:r>
              <a:rPr lang="en-US" dirty="0" smtClean="0"/>
              <a:t>liability company</a:t>
            </a:r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175" y="1905000"/>
            <a:ext cx="1009564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347" y="3581400"/>
            <a:ext cx="1031427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347" y="5074183"/>
            <a:ext cx="1050392" cy="10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76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lvl="1" algn="l" rtl="0">
              <a:buNone/>
            </a:pPr>
            <a:endParaRPr lang="en-US" sz="2100" dirty="0" smtClean="0"/>
          </a:p>
          <a:p>
            <a:pPr lvl="1" algn="l" rtl="0">
              <a:buNone/>
            </a:pPr>
            <a:endParaRPr lang="en-US" sz="2100" dirty="0" smtClean="0"/>
          </a:p>
          <a:p>
            <a:pPr lvl="1" algn="l" rtl="0">
              <a:buNone/>
            </a:pPr>
            <a:endParaRPr lang="en-US" sz="2100" dirty="0" smtClean="0"/>
          </a:p>
          <a:p>
            <a:pPr lvl="1" algn="l" rtl="0">
              <a:buNone/>
            </a:pPr>
            <a:endParaRPr lang="en-US" sz="2100" dirty="0" smtClean="0"/>
          </a:p>
          <a:p>
            <a:pPr lvl="1" algn="l" rtl="0">
              <a:buNone/>
            </a:pPr>
            <a:endParaRPr lang="en-US" sz="2100" dirty="0" smtClean="0"/>
          </a:p>
          <a:p>
            <a:pPr lvl="1" algn="l" rtl="0"/>
            <a:endParaRPr lang="en-US" sz="21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0972" tIns="40486" rIns="80972" bIns="40486" anchor="t" anchorCtr="0"/>
          <a:lstStyle/>
          <a:p>
            <a:r>
              <a:rPr lang="en-US" dirty="0"/>
              <a:t>Sole Proprietorship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447800"/>
            <a:ext cx="4267200" cy="4708525"/>
          </a:xfrm>
          <a:prstGeom prst="rect">
            <a:avLst/>
          </a:prstGeom>
        </p:spPr>
        <p:txBody>
          <a:bodyPr vert="horz" lIns="80972" tIns="40486" rIns="80972" bIns="40486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Advantages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Easiest to start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Least regulated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owner keeps all the profits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Taxed once as personal income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495800" y="1371600"/>
            <a:ext cx="4025900" cy="4708525"/>
          </a:xfrm>
          <a:prstGeom prst="rect">
            <a:avLst/>
          </a:prstGeom>
        </p:spPr>
        <p:txBody>
          <a:bodyPr lIns="80972" tIns="40486" rIns="80972" bIns="40486"/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Limited to life of owner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Equity capital limited to owner’s personal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wealth (unable to exploit new opportunities</a:t>
            </a:r>
            <a:r>
              <a:rPr lang="en-US" sz="2100" dirty="0">
                <a:solidFill>
                  <a:schemeClr val="tx2"/>
                </a:solidFill>
              </a:rPr>
              <a:t>)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Unlimited liability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 to sell ownership interest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  <p:bldP spid="6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400" b="1" i="1" dirty="0" smtClean="0">
                <a:solidFill>
                  <a:srgbClr val="990033"/>
                </a:solidFill>
              </a:rPr>
              <a:t>1- General Partnership:</a:t>
            </a:r>
          </a:p>
          <a:p>
            <a:pPr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/>
              <a:t>All </a:t>
            </a:r>
            <a:r>
              <a:rPr lang="en-US" sz="1800" dirty="0"/>
              <a:t>partners share in gains or </a:t>
            </a:r>
            <a:r>
              <a:rPr lang="en-US" sz="1800" dirty="0" smtClean="0"/>
              <a:t>losses</a:t>
            </a:r>
          </a:p>
          <a:p>
            <a:pPr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/>
              <a:t>All </a:t>
            </a:r>
            <a:r>
              <a:rPr lang="en-US" sz="1800" dirty="0"/>
              <a:t>have unlimited liabilities for all partnership debt, not just particular </a:t>
            </a:r>
            <a:r>
              <a:rPr lang="en-US" sz="1800" dirty="0" smtClean="0"/>
              <a:t>shares</a:t>
            </a:r>
          </a:p>
          <a:p>
            <a:pPr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/>
              <a:t>Partnership agreement: the way partnership gains and losses are divided (formal or informal)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b="1" i="1" dirty="0">
                <a:solidFill>
                  <a:srgbClr val="990033"/>
                </a:solidFill>
              </a:rPr>
              <a:t>2- Limited </a:t>
            </a:r>
            <a:r>
              <a:rPr lang="en-US" sz="2400" b="1" i="1" dirty="0" smtClean="0">
                <a:solidFill>
                  <a:srgbClr val="990033"/>
                </a:solidFill>
              </a:rPr>
              <a:t>Partnership:</a:t>
            </a:r>
          </a:p>
          <a:p>
            <a:pPr algn="l" rt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sz="1800" dirty="0"/>
              <a:t>One or more general partners will run the business and have unlimited </a:t>
            </a:r>
            <a:r>
              <a:rPr lang="en-US" sz="1800" dirty="0" smtClean="0"/>
              <a:t>liability</a:t>
            </a:r>
          </a:p>
          <a:p>
            <a:pPr algn="l" rt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sz="1800" dirty="0" smtClean="0"/>
              <a:t>One or more limited partners who will not actively participate in the business</a:t>
            </a:r>
          </a:p>
          <a:p>
            <a:pPr algn="l" rt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sz="1800" dirty="0" smtClean="0"/>
              <a:t>A limited partner’s liability for business debt is limited to the amount that partner contributes to the partnership </a:t>
            </a:r>
            <a:endParaRPr lang="en-US" sz="1800" dirty="0"/>
          </a:p>
          <a:p>
            <a:endParaRPr lang="ar-SA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Partnership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4073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ar-SA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3660648" cy="4572000"/>
          </a:xfrm>
        </p:spPr>
        <p:txBody>
          <a:bodyPr lIns="80972" tIns="40486" rIns="80972" bIns="40486"/>
          <a:lstStyle/>
          <a:p>
            <a:pPr algn="l" rtl="0">
              <a:lnSpc>
                <a:spcPct val="150000"/>
              </a:lnSpc>
            </a:pPr>
            <a:r>
              <a:rPr lang="en-US" sz="2500" dirty="0"/>
              <a:t>Advantages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Two or more owners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More capital available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Relatively easy to </a:t>
            </a:r>
            <a:r>
              <a:rPr lang="en-US" sz="2100" dirty="0" smtClean="0"/>
              <a:t>start (informal)</a:t>
            </a:r>
            <a:endParaRPr lang="en-US" sz="2100" dirty="0"/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Income taxed once as personal income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356100" y="1387475"/>
            <a:ext cx="3949700" cy="4937125"/>
          </a:xfrm>
          <a:prstGeom prst="rect">
            <a:avLst/>
          </a:prstGeom>
        </p:spPr>
        <p:txBody>
          <a:bodyPr lIns="80972" tIns="40486" rIns="80972" bIns="40486"/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Unlimited liability</a:t>
            </a:r>
          </a:p>
          <a:p>
            <a:pPr marL="822960" marR="0" lvl="2" indent="-228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Wingdings 2"/>
              <a:buChar char="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partnership</a:t>
            </a:r>
          </a:p>
          <a:p>
            <a:pPr marL="822960" marR="0" lvl="2" indent="-2286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Wingdings 2"/>
              <a:buChar char="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Limited partnership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Partnership dissolves when one partner dies or wishes to sell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Difficult to transfer ownership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  <p:bldP spid="6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400" b="1" i="1" dirty="0" smtClean="0">
                <a:solidFill>
                  <a:srgbClr val="990033"/>
                </a:solidFill>
              </a:rPr>
              <a:t>Articles of Incorporation (charter):</a:t>
            </a:r>
          </a:p>
          <a:p>
            <a:pPr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/>
              <a:t>Must contain a number of things:</a:t>
            </a:r>
          </a:p>
          <a:p>
            <a:pPr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/>
              <a:t>Corporation’s name – intended life (can be forever) – business purpose – number of shares that can be issued 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b="1" i="1" dirty="0" smtClean="0">
                <a:solidFill>
                  <a:srgbClr val="990033"/>
                </a:solidFill>
              </a:rPr>
              <a:t>Bylaws:</a:t>
            </a:r>
          </a:p>
          <a:p>
            <a:pPr algn="l" rt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sz="1800" dirty="0" smtClean="0"/>
              <a:t>Rules describing how the corporation regulates its existence.</a:t>
            </a:r>
          </a:p>
          <a:p>
            <a:pPr algn="l" rt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sz="1800" dirty="0" smtClean="0"/>
              <a:t>Ex: how directors are elected</a:t>
            </a:r>
          </a:p>
          <a:p>
            <a:pPr algn="l" rt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sz="1800" dirty="0" smtClean="0"/>
              <a:t>Can be amended by the stockholders</a:t>
            </a:r>
            <a:endParaRPr lang="en-US" sz="1800" dirty="0"/>
          </a:p>
          <a:p>
            <a:endParaRPr lang="ar-S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Corporation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9446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ar-SA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4041648" cy="4572000"/>
          </a:xfrm>
        </p:spPr>
        <p:txBody>
          <a:bodyPr lIns="80972" tIns="40486" rIns="80972" bIns="40486"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500" dirty="0"/>
              <a:t>Advantages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Separation </a:t>
            </a:r>
            <a:r>
              <a:rPr lang="en-US" sz="2100" dirty="0"/>
              <a:t>of ownership and </a:t>
            </a:r>
            <a:r>
              <a:rPr lang="en-US" sz="2100" dirty="0" smtClean="0"/>
              <a:t>management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Limited liability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Unlimited </a:t>
            </a:r>
            <a:r>
              <a:rPr lang="en-US" sz="2100" dirty="0" smtClean="0"/>
              <a:t>life</a:t>
            </a:r>
            <a:endParaRPr lang="en-US" sz="2100" dirty="0"/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Transfer of ownership is easy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Easier to raise capital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267200" y="1600200"/>
            <a:ext cx="4876800" cy="4572000"/>
          </a:xfrm>
          <a:prstGeom prst="rect">
            <a:avLst/>
          </a:prstGeom>
        </p:spPr>
        <p:txBody>
          <a:bodyPr lIns="80972" tIns="40486" rIns="80972" bIns="40486"/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Disadvantages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complicated</a:t>
            </a:r>
            <a:r>
              <a:rPr kumimoji="0" lang="en-US" sz="21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start</a:t>
            </a: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Separation 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ownership and management</a:t>
            </a:r>
          </a:p>
          <a:p>
            <a:pPr marL="548640" marR="0" lvl="1" indent="-27432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taxation (income taxed at the corporate rate and then dividends taxed at the personal rate)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  <p:bldP spid="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400" b="1" i="1" dirty="0" smtClean="0">
                <a:solidFill>
                  <a:srgbClr val="990033"/>
                </a:solidFill>
              </a:rPr>
              <a:t>Limited liability company (LLC):</a:t>
            </a:r>
          </a:p>
          <a:p>
            <a:pPr algn="l" rtl="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1800" dirty="0" smtClean="0"/>
              <a:t>The new goal of this entity is to operate and be taxed like a partnership but retain limited liability for owners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b="1" i="1" dirty="0" smtClean="0">
                <a:solidFill>
                  <a:srgbClr val="990033"/>
                </a:solidFill>
              </a:rPr>
              <a:t>A Corporation by Another Name:</a:t>
            </a:r>
          </a:p>
          <a:p>
            <a:pPr algn="l" rt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sz="1800" dirty="0" smtClean="0"/>
              <a:t>Joint stock company</a:t>
            </a:r>
          </a:p>
          <a:p>
            <a:pPr algn="l" rt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sz="1800" dirty="0" smtClean="0"/>
              <a:t>Public limited company</a:t>
            </a:r>
          </a:p>
          <a:p>
            <a:pPr algn="l" rtl="0">
              <a:lnSpc>
                <a:spcPct val="160000"/>
              </a:lnSpc>
              <a:buFont typeface="Courier New" pitchFamily="49" charset="0"/>
              <a:buChar char="o"/>
            </a:pPr>
            <a:r>
              <a:rPr lang="en-US" sz="1800" dirty="0" smtClean="0"/>
              <a:t>Limited liability company</a:t>
            </a:r>
            <a:endParaRPr lang="en-US" sz="1800" dirty="0"/>
          </a:p>
          <a:p>
            <a:endParaRPr lang="ar-S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dirty="0" smtClean="0"/>
              <a:t>Corporation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28442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 lIns="80972" tIns="40486" rIns="80972" bIns="40486" anchor="t" anchorCtr="0"/>
          <a:lstStyle/>
          <a:p>
            <a:r>
              <a:rPr lang="en-US" dirty="0"/>
              <a:t>Goal Of Financial Management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What should be the goal of a corporation?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Maximize profit?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Minimize costs?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Maximize market share?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Maximize the current value of the company’s stock</a:t>
            </a:r>
            <a:r>
              <a:rPr lang="en-US" sz="2100" dirty="0" smtClean="0"/>
              <a:t>?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Avoid financial distress and bankruptcy?</a:t>
            </a:r>
            <a:endParaRPr lang="en-US" sz="21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Does this mean we should do anything and everything to maximize owner wealth?</a:t>
            </a:r>
          </a:p>
        </p:txBody>
      </p:sp>
      <p:sp>
        <p:nvSpPr>
          <p:cNvPr id="2" name="Right Brace 1"/>
          <p:cNvSpPr/>
          <p:nvPr/>
        </p:nvSpPr>
        <p:spPr>
          <a:xfrm>
            <a:off x="6934200" y="2133600"/>
            <a:ext cx="609600" cy="2133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ight Brace 2"/>
          <p:cNvSpPr/>
          <p:nvPr/>
        </p:nvSpPr>
        <p:spPr>
          <a:xfrm>
            <a:off x="6934200" y="4335684"/>
            <a:ext cx="514350" cy="685800"/>
          </a:xfrm>
          <a:prstGeom prst="rightBrace">
            <a:avLst>
              <a:gd name="adj1" fmla="val 8333"/>
              <a:gd name="adj2" fmla="val 483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7620000" y="3015734"/>
            <a:ext cx="1199366" cy="3231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500" dirty="0" smtClean="0"/>
              <a:t>Profitability</a:t>
            </a:r>
            <a:endParaRPr lang="ar-SA" sz="1500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4495800"/>
            <a:ext cx="1574470" cy="3231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500" dirty="0" smtClean="0"/>
              <a:t>Controlling Risk</a:t>
            </a:r>
            <a:endParaRPr lang="ar-SA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 lIns="80972" tIns="40486" rIns="80972" bIns="40486" anchor="t" anchorCtr="0"/>
          <a:lstStyle/>
          <a:p>
            <a:r>
              <a:rPr lang="en-US" dirty="0"/>
              <a:t>Goal Of Financial Management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The goal of financial manager is to maximize the current value per share of th</a:t>
            </a:r>
            <a:r>
              <a:rPr lang="en-US" sz="2400" dirty="0" smtClean="0"/>
              <a:t>e existing stock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If the stockholders are winning, every one else is winning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Corporate Finance: is the relationship between business decisions and the value of the stock in the business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What is the appropriate goal when the firm has no traded stock? (Maximizing the market value of the existing owner equity)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83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 lIns="80972" tIns="40486" rIns="80972" bIns="40486" anchor="t" anchorCtr="0"/>
          <a:lstStyle/>
          <a:p>
            <a:r>
              <a:rPr lang="en-US" dirty="0" smtClean="0"/>
              <a:t>Sarbanes-Oxley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>
            <a:normAutofit fontScale="925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Congress enacted the Sarbanes-Oxley Act in 2002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“</a:t>
            </a:r>
            <a:r>
              <a:rPr lang="en-US" sz="2400" dirty="0" err="1" smtClean="0"/>
              <a:t>Sarbox</a:t>
            </a:r>
            <a:r>
              <a:rPr lang="en-US" sz="2400" dirty="0" smtClean="0"/>
              <a:t>” is intended to protect investors from corporation abuses.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Ex: each company annual report must have an assessment of the company’s internal control structure and financial reporting. 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Because of extensive reporting requirements, compliance ca</a:t>
            </a:r>
            <a:r>
              <a:rPr lang="en-US" sz="2400" dirty="0" smtClean="0"/>
              <a:t>n be very costly</a:t>
            </a:r>
          </a:p>
          <a:p>
            <a:pPr algn="l" rtl="0">
              <a:lnSpc>
                <a:spcPct val="150000"/>
              </a:lnSpc>
            </a:pPr>
            <a:r>
              <a:rPr lang="en-US" sz="2400" dirty="0" err="1" smtClean="0"/>
              <a:t>Sarbox</a:t>
            </a:r>
            <a:r>
              <a:rPr lang="en-US" sz="2400" dirty="0" smtClean="0"/>
              <a:t> has affected the number of companies choosing to go public in the U.S.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586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Concepts and Skills</a:t>
            </a:r>
            <a:endParaRPr lang="ar-S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0292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Know the basic </a:t>
            </a:r>
            <a:r>
              <a:rPr lang="en-US" sz="2400" b="1" i="1" u="sng" dirty="0" smtClean="0"/>
              <a:t>types</a:t>
            </a:r>
            <a:r>
              <a:rPr lang="en-US" sz="2400" i="1" dirty="0" smtClean="0"/>
              <a:t> </a:t>
            </a:r>
            <a:r>
              <a:rPr lang="en-US" sz="2400" dirty="0" smtClean="0"/>
              <a:t>of financial management decisions and the </a:t>
            </a:r>
            <a:r>
              <a:rPr lang="en-US" sz="2400" b="1" i="1" u="sng" dirty="0" smtClean="0"/>
              <a:t>role</a:t>
            </a:r>
            <a:r>
              <a:rPr lang="en-US" sz="2400" b="1" u="sng" dirty="0" smtClean="0"/>
              <a:t> </a:t>
            </a:r>
            <a:r>
              <a:rPr lang="en-US" sz="2400" dirty="0" smtClean="0"/>
              <a:t>of the financial manager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Know the financial implications of the different forms of business organization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Know the </a:t>
            </a:r>
            <a:r>
              <a:rPr lang="en-US" sz="2400" b="1" i="1" u="sng" dirty="0" smtClean="0"/>
              <a:t>goal </a:t>
            </a:r>
            <a:r>
              <a:rPr lang="en-US" sz="2400" dirty="0" smtClean="0"/>
              <a:t>of financial management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Understand the </a:t>
            </a:r>
            <a:r>
              <a:rPr lang="en-US" sz="2400" b="1" i="1" u="sng" dirty="0" smtClean="0"/>
              <a:t>conflicts</a:t>
            </a:r>
            <a:r>
              <a:rPr lang="en-US" sz="2400" dirty="0" smtClean="0"/>
              <a:t> of interest that can arise between owners and managers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Understand the various </a:t>
            </a:r>
            <a:r>
              <a:rPr lang="en-US" sz="2400" b="1" i="1" u="sng" dirty="0" smtClean="0"/>
              <a:t>types</a:t>
            </a:r>
            <a:r>
              <a:rPr lang="en-US" sz="2400" dirty="0" smtClean="0"/>
              <a:t> of financial markets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0972" tIns="40486" rIns="80972" bIns="40486" anchor="t" anchorCtr="0"/>
          <a:lstStyle/>
          <a:p>
            <a:r>
              <a:rPr lang="en-US" dirty="0"/>
              <a:t>The Agency Problem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/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Agency relationship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The relationship between stockholders and management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Principal </a:t>
            </a:r>
            <a:r>
              <a:rPr lang="en-US" sz="2100" dirty="0"/>
              <a:t>hires an agent to represent his/her interests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Stockholders (principals) hire managers (agents) to run the company</a:t>
            </a:r>
          </a:p>
          <a:p>
            <a:pPr algn="l" rtl="0">
              <a:lnSpc>
                <a:spcPct val="150000"/>
              </a:lnSpc>
            </a:pPr>
            <a:r>
              <a:rPr lang="en-US" sz="2400" dirty="0"/>
              <a:t>Agency problem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Conflict of interest between principal and </a:t>
            </a:r>
            <a:r>
              <a:rPr lang="en-US" sz="2100" dirty="0" smtClean="0"/>
              <a:t>agent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0972" tIns="40486" rIns="80972" bIns="40486" anchor="t" anchorCtr="0">
            <a:normAutofit/>
          </a:bodyPr>
          <a:lstStyle/>
          <a:p>
            <a:r>
              <a:rPr lang="en-US" sz="3600" dirty="0"/>
              <a:t>Management goals and agency </a:t>
            </a:r>
            <a:r>
              <a:rPr lang="en-US" sz="3600" dirty="0" smtClean="0"/>
              <a:t>costs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Agency cost: 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The </a:t>
            </a:r>
            <a:r>
              <a:rPr lang="en-US" sz="2100" dirty="0"/>
              <a:t>cost of the conflict of interest between stockholders and </a:t>
            </a:r>
            <a:r>
              <a:rPr lang="en-US" sz="2100" dirty="0" smtClean="0"/>
              <a:t>management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Direct: </a:t>
            </a:r>
          </a:p>
          <a:p>
            <a:pPr lvl="2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900" dirty="0" smtClean="0"/>
              <a:t>Corporate expenditure that benefit the management but costs the stockholders</a:t>
            </a:r>
          </a:p>
          <a:p>
            <a:pPr lvl="2" algn="l" rt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900" dirty="0" smtClean="0"/>
              <a:t>Expense that arises from the need to monitor management actions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Indirect:</a:t>
            </a:r>
          </a:p>
          <a:p>
            <a:pPr lvl="2" algn="l" rtl="0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900" dirty="0"/>
              <a:t>Lost </a:t>
            </a:r>
            <a:r>
              <a:rPr lang="en-US" sz="1900" dirty="0" smtClean="0"/>
              <a:t>opportunity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41628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 lIns="80972" tIns="40486" rIns="80972" bIns="40486" anchor="t" anchorCtr="0"/>
          <a:lstStyle/>
          <a:p>
            <a:r>
              <a:rPr lang="en-US" dirty="0"/>
              <a:t>Managing Managers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Managerial compensation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Incentives can be used to align management and stockholder interests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The incentives need to be structured carefully to make sure that they achieve their </a:t>
            </a:r>
            <a:r>
              <a:rPr lang="en-US" sz="2100" dirty="0" smtClean="0"/>
              <a:t>goal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Stock option – Job prospects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 lIns="80972" tIns="40486" rIns="80972" bIns="40486" anchor="t" anchorCtr="0"/>
          <a:lstStyle/>
          <a:p>
            <a:r>
              <a:rPr lang="en-US" dirty="0"/>
              <a:t>Managing Managers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Corporate </a:t>
            </a:r>
            <a:r>
              <a:rPr lang="en-US" sz="2400" dirty="0"/>
              <a:t>control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The threat of a takeover may result in better </a:t>
            </a:r>
            <a:r>
              <a:rPr lang="en-US" sz="2100" dirty="0" smtClean="0"/>
              <a:t>management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Proxy: is the authority to vote someone else’s stock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Proxy fight: unhappy stockholders can act to replace existing management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Managers can be replaced by </a:t>
            </a:r>
            <a:r>
              <a:rPr lang="en-US" sz="2100" i="1" dirty="0" smtClean="0"/>
              <a:t>takeover</a:t>
            </a:r>
            <a:r>
              <a:rPr lang="en-US" sz="2100" dirty="0" smtClean="0"/>
              <a:t> (acquisition)</a:t>
            </a:r>
            <a:endParaRPr lang="en-US" sz="2100" dirty="0"/>
          </a:p>
          <a:p>
            <a:pPr algn="l" rtl="0">
              <a:lnSpc>
                <a:spcPct val="150000"/>
              </a:lnSpc>
            </a:pPr>
            <a:r>
              <a:rPr lang="en-US" sz="2400" dirty="0"/>
              <a:t>Other stakeholders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138" y="4800600"/>
            <a:ext cx="1524315" cy="192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6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 lIns="80972" tIns="40486" rIns="80972" bIns="40486" anchor="t" anchorCtr="0"/>
          <a:lstStyle/>
          <a:p>
            <a:r>
              <a:rPr lang="en-US" dirty="0"/>
              <a:t>Managing Managers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Stakeholders: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/>
              <a:t>Someone other than a stockholder or creditor who potentially has a claim on the cash flows of the </a:t>
            </a:r>
            <a:r>
              <a:rPr lang="en-US" sz="2100" dirty="0" smtClean="0"/>
              <a:t>firm</a:t>
            </a:r>
          </a:p>
          <a:p>
            <a:pPr lvl="1" algn="l" rtl="0">
              <a:lnSpc>
                <a:spcPct val="150000"/>
              </a:lnSpc>
            </a:pPr>
            <a:r>
              <a:rPr lang="en-US" sz="2100" dirty="0" smtClean="0"/>
              <a:t>Ex: employees, suppliers, and the government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92208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 lIns="80972" tIns="40486" rIns="80972" bIns="40486" anchor="t" anchorCtr="0"/>
          <a:lstStyle/>
          <a:p>
            <a:r>
              <a:rPr lang="en-US" dirty="0"/>
              <a:t>Financial Markets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>
            <a:normAutofit fontScale="850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Cash flows to the firm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Primary Market: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The original sale of securities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Public Offering and Private Placement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Secondary Markets: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Securities are bought and sold after the original sale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Dealer </a:t>
            </a:r>
            <a:r>
              <a:rPr lang="en-US" dirty="0"/>
              <a:t>vs. auction markets</a:t>
            </a:r>
          </a:p>
          <a:p>
            <a:pPr lvl="1" algn="l" rtl="0">
              <a:lnSpc>
                <a:spcPct val="150000"/>
              </a:lnSpc>
            </a:pPr>
            <a:r>
              <a:rPr lang="en-US" dirty="0"/>
              <a:t>Listed vs. over-the-counter </a:t>
            </a:r>
            <a:r>
              <a:rPr lang="en-US" dirty="0" smtClean="0"/>
              <a:t>securities</a:t>
            </a:r>
            <a:endParaRPr lang="en-US" dirty="0" smtClean="0">
              <a:hlinkClick r:id="rId2"/>
            </a:endParaRPr>
          </a:p>
          <a:p>
            <a:pPr lvl="2" algn="l" rtl="0">
              <a:lnSpc>
                <a:spcPct val="150000"/>
              </a:lnSpc>
            </a:pPr>
            <a:r>
              <a:rPr lang="en-US" dirty="0" smtClean="0">
                <a:hlinkClick r:id="rId2"/>
              </a:rPr>
              <a:t>NYSE</a:t>
            </a:r>
            <a:endParaRPr lang="en-US" dirty="0"/>
          </a:p>
          <a:p>
            <a:pPr lvl="2" algn="l" rtl="0">
              <a:lnSpc>
                <a:spcPct val="150000"/>
              </a:lnSpc>
            </a:pPr>
            <a:r>
              <a:rPr lang="en-US" dirty="0">
                <a:hlinkClick r:id="rId3"/>
              </a:rPr>
              <a:t>NASDAQ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 lIns="80972" tIns="40486" rIns="80972" bIns="40486" anchor="t" anchorCtr="0"/>
          <a:lstStyle/>
          <a:p>
            <a:r>
              <a:rPr lang="en-US" dirty="0"/>
              <a:t>Financial Markets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>
            <a:normAutofit/>
          </a:bodyPr>
          <a:lstStyle/>
          <a:p>
            <a:pPr marL="274320" lvl="1" algn="l" rtl="0">
              <a:lnSpc>
                <a:spcPct val="13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300" dirty="0">
                <a:solidFill>
                  <a:schemeClr val="tx1"/>
                </a:solidFill>
              </a:rPr>
              <a:t>Dealer vs. auction </a:t>
            </a:r>
            <a:r>
              <a:rPr lang="en-US" sz="2300" dirty="0">
                <a:solidFill>
                  <a:schemeClr val="tx1"/>
                </a:solidFill>
              </a:rPr>
              <a:t>markets:</a:t>
            </a:r>
          </a:p>
          <a:p>
            <a:pPr lvl="1" algn="l" rtl="0">
              <a:lnSpc>
                <a:spcPct val="130000"/>
              </a:lnSpc>
            </a:pPr>
            <a:r>
              <a:rPr lang="en-US" sz="2300" dirty="0" smtClean="0">
                <a:solidFill>
                  <a:schemeClr val="tx1"/>
                </a:solidFill>
              </a:rPr>
              <a:t>Dealers: </a:t>
            </a:r>
          </a:p>
          <a:p>
            <a:pPr lvl="2" algn="l" rtl="0">
              <a:lnSpc>
                <a:spcPct val="130000"/>
              </a:lnSpc>
            </a:pPr>
            <a:r>
              <a:rPr lang="en-US" sz="1700" dirty="0" smtClean="0"/>
              <a:t>Buy </a:t>
            </a:r>
            <a:r>
              <a:rPr lang="en-US" sz="1700" dirty="0"/>
              <a:t>and sell for themselves, at their own </a:t>
            </a:r>
            <a:r>
              <a:rPr lang="en-US" sz="1700" dirty="0" smtClean="0"/>
              <a:t>risk</a:t>
            </a:r>
          </a:p>
          <a:p>
            <a:pPr lvl="2" algn="l" rtl="0">
              <a:lnSpc>
                <a:spcPct val="130000"/>
              </a:lnSpc>
            </a:pPr>
            <a:r>
              <a:rPr lang="en-US" sz="1700" dirty="0" smtClean="0"/>
              <a:t>Baying and selling is done by the dealer</a:t>
            </a:r>
            <a:endParaRPr lang="en-US" sz="1700" dirty="0"/>
          </a:p>
          <a:p>
            <a:pPr lvl="2" algn="l" rtl="0">
              <a:lnSpc>
                <a:spcPct val="130000"/>
              </a:lnSpc>
            </a:pPr>
            <a:r>
              <a:rPr lang="en-US" sz="1700" dirty="0"/>
              <a:t>Is called over-the-counter  (OTC) market</a:t>
            </a:r>
          </a:p>
          <a:p>
            <a:pPr lvl="2" algn="l" rtl="0">
              <a:lnSpc>
                <a:spcPct val="130000"/>
              </a:lnSpc>
            </a:pPr>
            <a:r>
              <a:rPr lang="en-US" sz="1700" dirty="0"/>
              <a:t>Now there is no central </a:t>
            </a:r>
            <a:r>
              <a:rPr lang="en-US" sz="1700" dirty="0" smtClean="0"/>
              <a:t>location</a:t>
            </a:r>
          </a:p>
          <a:p>
            <a:pPr lvl="1" algn="l" rtl="0">
              <a:lnSpc>
                <a:spcPct val="130000"/>
              </a:lnSpc>
            </a:pPr>
            <a:r>
              <a:rPr lang="en-US" sz="2300" dirty="0">
                <a:solidFill>
                  <a:schemeClr val="tx1"/>
                </a:solidFill>
              </a:rPr>
              <a:t>Auction: </a:t>
            </a:r>
            <a:endParaRPr lang="en-US" sz="2300" dirty="0" smtClean="0">
              <a:solidFill>
                <a:schemeClr val="tx1"/>
              </a:solidFill>
            </a:endParaRPr>
          </a:p>
          <a:p>
            <a:pPr lvl="2" algn="l" rtl="0">
              <a:lnSpc>
                <a:spcPct val="130000"/>
              </a:lnSpc>
            </a:pPr>
            <a:r>
              <a:rPr lang="en-US" sz="1700" dirty="0" smtClean="0"/>
              <a:t>has a physical location (Wall Street)</a:t>
            </a:r>
          </a:p>
          <a:p>
            <a:pPr lvl="2" algn="l" rtl="0">
              <a:lnSpc>
                <a:spcPct val="130000"/>
              </a:lnSpc>
            </a:pPr>
            <a:r>
              <a:rPr lang="en-US" sz="1700" dirty="0" smtClean="0"/>
              <a:t>Match those who sell with those who buy</a:t>
            </a:r>
            <a:endParaRPr lang="en-US" sz="17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756" y="5017989"/>
            <a:ext cx="2460844" cy="168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41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 lIns="80972" tIns="40486" rIns="80972" bIns="40486" anchor="t" anchorCtr="0"/>
          <a:lstStyle/>
          <a:p>
            <a:r>
              <a:rPr lang="en-US" dirty="0"/>
              <a:t>Financial Markets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>
            <a:normAutofit/>
          </a:bodyPr>
          <a:lstStyle/>
          <a:p>
            <a:pPr marL="274320" lvl="1" algn="l" rtl="0">
              <a:lnSpc>
                <a:spcPct val="130000"/>
              </a:lnSpc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300" dirty="0" smtClean="0">
                <a:solidFill>
                  <a:schemeClr val="tx1"/>
                </a:solidFill>
              </a:rPr>
              <a:t>Listed vs. over-the-counter securities:</a:t>
            </a:r>
          </a:p>
          <a:p>
            <a:pPr lvl="1" algn="l" rtl="0">
              <a:lnSpc>
                <a:spcPct val="130000"/>
              </a:lnSpc>
            </a:pPr>
            <a:r>
              <a:rPr lang="en-US" sz="2300" dirty="0" smtClean="0">
                <a:solidFill>
                  <a:schemeClr val="tx1"/>
                </a:solidFill>
              </a:rPr>
              <a:t>Listed: </a:t>
            </a:r>
          </a:p>
          <a:p>
            <a:pPr lvl="2" algn="l" rtl="0">
              <a:lnSpc>
                <a:spcPct val="130000"/>
              </a:lnSpc>
            </a:pPr>
            <a:r>
              <a:rPr lang="en-US" sz="1700" dirty="0" smtClean="0"/>
              <a:t>Stocks that trade on an organized exchange </a:t>
            </a:r>
          </a:p>
          <a:p>
            <a:pPr lvl="2" algn="l" rtl="0">
              <a:lnSpc>
                <a:spcPct val="130000"/>
              </a:lnSpc>
            </a:pPr>
            <a:r>
              <a:rPr lang="en-US" sz="1700" dirty="0" smtClean="0"/>
              <a:t>Bathe firm must meet certain minimum criteria concerning</a:t>
            </a:r>
          </a:p>
          <a:p>
            <a:pPr lvl="1" algn="l" rtl="0">
              <a:lnSpc>
                <a:spcPct val="130000"/>
              </a:lnSpc>
            </a:pPr>
            <a:r>
              <a:rPr lang="en-US" sz="2300" dirty="0" smtClean="0">
                <a:solidFill>
                  <a:schemeClr val="tx1"/>
                </a:solidFill>
              </a:rPr>
              <a:t>NYSE: </a:t>
            </a:r>
            <a:r>
              <a:rPr lang="en-US" sz="1700" dirty="0" smtClean="0">
                <a:solidFill>
                  <a:schemeClr val="tx1"/>
                </a:solidFill>
              </a:rPr>
              <a:t>Auction </a:t>
            </a:r>
            <a:r>
              <a:rPr lang="en-US" sz="1700" dirty="0">
                <a:solidFill>
                  <a:schemeClr val="tx1"/>
                </a:solidFill>
              </a:rPr>
              <a:t>market</a:t>
            </a:r>
          </a:p>
          <a:p>
            <a:pPr lvl="1" algn="l" rtl="0">
              <a:lnSpc>
                <a:spcPct val="130000"/>
              </a:lnSpc>
            </a:pPr>
            <a:r>
              <a:rPr lang="en-US" sz="2300" dirty="0" smtClean="0">
                <a:solidFill>
                  <a:schemeClr val="tx1"/>
                </a:solidFill>
              </a:rPr>
              <a:t>NASDAQ: </a:t>
            </a:r>
            <a:r>
              <a:rPr lang="en-US" sz="1700" dirty="0">
                <a:solidFill>
                  <a:schemeClr val="tx1"/>
                </a:solidFill>
              </a:rPr>
              <a:t>OTC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801989"/>
            <a:ext cx="2895600" cy="18889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87515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5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  <a:endParaRPr lang="ar-SA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 lIns="80972" tIns="40486" rIns="80972" bIns="40486"/>
          <a:lstStyle/>
          <a:p>
            <a:pPr algn="l" rtl="0">
              <a:lnSpc>
                <a:spcPct val="150000"/>
              </a:lnSpc>
            </a:pPr>
            <a:r>
              <a:rPr lang="en-US" sz="2000" dirty="0"/>
              <a:t>What are the three types of financial management decisions and what questions are they designed to answer?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What are the three major forms of business organization?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What is the goal of financial management?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What are agency problems and why do they exist within a corporation?</a:t>
            </a:r>
          </a:p>
          <a:p>
            <a:pPr algn="l" rtl="0">
              <a:lnSpc>
                <a:spcPct val="150000"/>
              </a:lnSpc>
            </a:pPr>
            <a:r>
              <a:rPr lang="en-US" sz="2000" dirty="0"/>
              <a:t>What is the difference between a primary market and a secondary market?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Outline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 algn="l" defTabSz="914400" rtl="0">
              <a:lnSpc>
                <a:spcPct val="150000"/>
              </a:lnSpc>
            </a:pPr>
            <a:r>
              <a:rPr lang="en-US" sz="2400" dirty="0" smtClean="0"/>
              <a:t>Corporate Finance and the Financial Manager</a:t>
            </a:r>
          </a:p>
          <a:p>
            <a:pPr marL="609600" indent="-609600" algn="l" defTabSz="914400" rtl="0">
              <a:lnSpc>
                <a:spcPct val="150000"/>
              </a:lnSpc>
            </a:pPr>
            <a:r>
              <a:rPr lang="en-US" sz="2400" dirty="0" smtClean="0"/>
              <a:t>Forms of Business Organization</a:t>
            </a:r>
          </a:p>
          <a:p>
            <a:pPr marL="609600" indent="-609600" algn="l" defTabSz="914400" rtl="0">
              <a:lnSpc>
                <a:spcPct val="150000"/>
              </a:lnSpc>
            </a:pPr>
            <a:r>
              <a:rPr lang="en-US" sz="2400" dirty="0" smtClean="0"/>
              <a:t>The Goal of Financial Management</a:t>
            </a:r>
          </a:p>
          <a:p>
            <a:pPr marL="609600" indent="-609600" algn="l" defTabSz="914400" rtl="0">
              <a:lnSpc>
                <a:spcPct val="150000"/>
              </a:lnSpc>
            </a:pPr>
            <a:r>
              <a:rPr lang="en-US" sz="2400" dirty="0" smtClean="0"/>
              <a:t>The Agency Problem and Control of the Corporation</a:t>
            </a:r>
          </a:p>
          <a:p>
            <a:pPr marL="609600" indent="-609600" algn="l" defTabSz="914400" rtl="0">
              <a:lnSpc>
                <a:spcPct val="150000"/>
              </a:lnSpc>
            </a:pPr>
            <a:r>
              <a:rPr lang="en-US" sz="2400" dirty="0" smtClean="0"/>
              <a:t>Financial Markets and the Corporation</a:t>
            </a:r>
            <a:endParaRPr lang="ar-SA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Finance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915400" cy="45720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Some important questions that are answered using finance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What long-term investments should the firm take on?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Where will we get the long-term financing to pay for the investment?</a:t>
            </a:r>
          </a:p>
          <a:p>
            <a:pPr lvl="1" algn="l" rtl="0">
              <a:lnSpc>
                <a:spcPct val="150000"/>
              </a:lnSpc>
            </a:pPr>
            <a:r>
              <a:rPr lang="en-US" sz="2400" dirty="0" smtClean="0"/>
              <a:t>How will we manage the everyday financial activities of the firm?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Manager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Financial managers try to answer some or all of these questions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The top financial manager within a firm is usually the Chief Financial Officer (CFO)</a:t>
            </a:r>
          </a:p>
          <a:p>
            <a:pPr lvl="1" algn="l" rtl="0">
              <a:lnSpc>
                <a:spcPct val="150000"/>
              </a:lnSpc>
            </a:pPr>
            <a:r>
              <a:rPr lang="en-US" sz="2100" b="1" i="1" dirty="0" smtClean="0"/>
              <a:t>Treasurer</a:t>
            </a:r>
            <a:r>
              <a:rPr lang="en-US" sz="2100" dirty="0" smtClean="0"/>
              <a:t> – oversees cash management, credit management, capital expenditures, and financial planning</a:t>
            </a:r>
          </a:p>
          <a:p>
            <a:pPr lvl="1" algn="l" rtl="0">
              <a:lnSpc>
                <a:spcPct val="150000"/>
              </a:lnSpc>
            </a:pPr>
            <a:r>
              <a:rPr lang="en-US" sz="2100" b="1" i="1" dirty="0" smtClean="0"/>
              <a:t>Controller</a:t>
            </a:r>
            <a:r>
              <a:rPr lang="en-US" sz="2100" dirty="0" smtClean="0"/>
              <a:t> – oversees taxes, cost accounting, financial accounting and data processing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Manager</a:t>
            </a:r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447800"/>
            <a:ext cx="2133600" cy="3077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Board of Directors</a:t>
            </a:r>
            <a:endParaRPr lang="ar-SA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1991380"/>
            <a:ext cx="4122516" cy="52322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Chairman of the Board and Chief Executive Officer (CEO)</a:t>
            </a:r>
            <a:endParaRPr lang="ar-S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392101" y="2740223"/>
            <a:ext cx="4122516" cy="3077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President and Chief of Operations Officer (COO)</a:t>
            </a:r>
            <a:endParaRPr lang="ar-S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462760" y="3352800"/>
            <a:ext cx="1981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Vice President Finance (CFO)</a:t>
            </a:r>
            <a:endParaRPr lang="ar-S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3352800"/>
            <a:ext cx="1981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Vice President Production</a:t>
            </a:r>
            <a:endParaRPr lang="ar-S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3352800"/>
            <a:ext cx="198120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Vice President Marketing</a:t>
            </a:r>
            <a:endParaRPr lang="ar-SA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4285359"/>
            <a:ext cx="1786359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Treasurer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05041" y="4340423"/>
            <a:ext cx="1786359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Controller</a:t>
            </a:r>
            <a:endParaRPr lang="ar-SA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6432" y="5056256"/>
            <a:ext cx="1786359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Cash Manager</a:t>
            </a:r>
          </a:p>
          <a:p>
            <a:pPr algn="ctr" rtl="0"/>
            <a:endParaRPr lang="ar-SA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633241" y="5086026"/>
            <a:ext cx="1786359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Credit Manager</a:t>
            </a:r>
          </a:p>
          <a:p>
            <a:pPr algn="ctr" rtl="0"/>
            <a:endParaRPr lang="ar-SA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5742" y="5853303"/>
            <a:ext cx="1786359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Capital Expenditures</a:t>
            </a:r>
            <a:endParaRPr lang="ar-SA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658317" y="5867400"/>
            <a:ext cx="1786359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Financial Planning</a:t>
            </a:r>
          </a:p>
          <a:p>
            <a:pPr algn="ctr" rtl="0"/>
            <a:endParaRPr lang="ar-S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8200" y="5029200"/>
            <a:ext cx="1490241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Tax Manager</a:t>
            </a:r>
          </a:p>
          <a:p>
            <a:pPr algn="ctr" rtl="0"/>
            <a:endParaRPr lang="ar-SA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34199" y="5040119"/>
            <a:ext cx="1786359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Cost Accounting Manager</a:t>
            </a:r>
            <a:endParaRPr lang="ar-SA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5877580"/>
            <a:ext cx="1955158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Financial Accounting Manager</a:t>
            </a:r>
            <a:endParaRPr lang="ar-SA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934200" y="5877580"/>
            <a:ext cx="1786359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1400" dirty="0" smtClean="0"/>
              <a:t>Data Processing Manager</a:t>
            </a:r>
            <a:endParaRPr lang="ar-SA" sz="1400" dirty="0"/>
          </a:p>
        </p:txBody>
      </p:sp>
      <p:cxnSp>
        <p:nvCxnSpPr>
          <p:cNvPr id="23" name="Straight Connector 22"/>
          <p:cNvCxnSpPr>
            <a:stCxn id="5" idx="2"/>
          </p:cNvCxnSpPr>
          <p:nvPr/>
        </p:nvCxnSpPr>
        <p:spPr>
          <a:xfrm flipH="1">
            <a:off x="4410917" y="1755577"/>
            <a:ext cx="8683" cy="235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410917" y="2494333"/>
            <a:ext cx="8684" cy="2458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2"/>
            <a:endCxn id="8" idx="0"/>
          </p:cNvCxnSpPr>
          <p:nvPr/>
        </p:nvCxnSpPr>
        <p:spPr>
          <a:xfrm>
            <a:off x="4453359" y="3048000"/>
            <a:ext cx="1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" idx="2"/>
            <a:endCxn id="10" idx="0"/>
          </p:cNvCxnSpPr>
          <p:nvPr/>
        </p:nvCxnSpPr>
        <p:spPr>
          <a:xfrm rot="5400000">
            <a:off x="2950580" y="1850021"/>
            <a:ext cx="304800" cy="270075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7" idx="2"/>
            <a:endCxn id="9" idx="0"/>
          </p:cNvCxnSpPr>
          <p:nvPr/>
        </p:nvCxnSpPr>
        <p:spPr>
          <a:xfrm rot="16200000" flipH="1">
            <a:off x="5769979" y="1731379"/>
            <a:ext cx="304800" cy="29380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8" idx="2"/>
            <a:endCxn id="12" idx="0"/>
          </p:cNvCxnSpPr>
          <p:nvPr/>
        </p:nvCxnSpPr>
        <p:spPr>
          <a:xfrm rot="5400000">
            <a:off x="3268701" y="3100699"/>
            <a:ext cx="409339" cy="195998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8" idx="2"/>
            <a:endCxn id="13" idx="0"/>
          </p:cNvCxnSpPr>
          <p:nvPr/>
        </p:nvCxnSpPr>
        <p:spPr>
          <a:xfrm rot="16200000" flipH="1">
            <a:off x="5243589" y="3085790"/>
            <a:ext cx="464403" cy="204486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12" idx="2"/>
            <a:endCxn id="15" idx="0"/>
          </p:cNvCxnSpPr>
          <p:nvPr/>
        </p:nvCxnSpPr>
        <p:spPr>
          <a:xfrm rot="16200000" flipH="1">
            <a:off x="2763455" y="4323060"/>
            <a:ext cx="492890" cy="10330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>
            <a:stCxn id="12" idx="2"/>
            <a:endCxn id="14" idx="0"/>
          </p:cNvCxnSpPr>
          <p:nvPr/>
        </p:nvCxnSpPr>
        <p:spPr>
          <a:xfrm rot="5400000">
            <a:off x="1659936" y="4222812"/>
            <a:ext cx="463120" cy="1203768"/>
          </a:xfrm>
          <a:prstGeom prst="bentConnector3">
            <a:avLst>
              <a:gd name="adj1" fmla="val 524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2" idx="2"/>
            <a:endCxn id="17" idx="0"/>
          </p:cNvCxnSpPr>
          <p:nvPr/>
        </p:nvCxnSpPr>
        <p:spPr>
          <a:xfrm rot="16200000" flipH="1">
            <a:off x="2385306" y="4701209"/>
            <a:ext cx="1274264" cy="1058117"/>
          </a:xfrm>
          <a:prstGeom prst="bentConnector3">
            <a:avLst>
              <a:gd name="adj1" fmla="val 899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12" idx="2"/>
            <a:endCxn id="16" idx="0"/>
          </p:cNvCxnSpPr>
          <p:nvPr/>
        </p:nvCxnSpPr>
        <p:spPr>
          <a:xfrm rot="5400000">
            <a:off x="1366068" y="4725990"/>
            <a:ext cx="1260167" cy="994458"/>
          </a:xfrm>
          <a:prstGeom prst="bentConnector3">
            <a:avLst>
              <a:gd name="adj1" fmla="val 913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13" idx="2"/>
            <a:endCxn id="19" idx="0"/>
          </p:cNvCxnSpPr>
          <p:nvPr/>
        </p:nvCxnSpPr>
        <p:spPr>
          <a:xfrm rot="16200000" flipH="1">
            <a:off x="6966841" y="4179580"/>
            <a:ext cx="391919" cy="132915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3" idx="2"/>
            <a:endCxn id="18" idx="0"/>
          </p:cNvCxnSpPr>
          <p:nvPr/>
        </p:nvCxnSpPr>
        <p:spPr>
          <a:xfrm rot="5400000">
            <a:off x="5755271" y="4286250"/>
            <a:ext cx="381000" cy="1104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13" idx="2"/>
            <a:endCxn id="21" idx="0"/>
          </p:cNvCxnSpPr>
          <p:nvPr/>
        </p:nvCxnSpPr>
        <p:spPr>
          <a:xfrm rot="16200000" flipH="1">
            <a:off x="6548110" y="4598310"/>
            <a:ext cx="1229380" cy="1329159"/>
          </a:xfrm>
          <a:prstGeom prst="bentConnector3">
            <a:avLst>
              <a:gd name="adj1" fmla="val 857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13" idx="2"/>
            <a:endCxn id="20" idx="0"/>
          </p:cNvCxnSpPr>
          <p:nvPr/>
        </p:nvCxnSpPr>
        <p:spPr>
          <a:xfrm rot="5400000">
            <a:off x="5409210" y="4788569"/>
            <a:ext cx="1229380" cy="948642"/>
          </a:xfrm>
          <a:prstGeom prst="bentConnector3">
            <a:avLst>
              <a:gd name="adj1" fmla="val 857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4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Management Decisions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1054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Capital </a:t>
            </a:r>
            <a:r>
              <a:rPr lang="en-US" sz="2400" dirty="0" smtClean="0"/>
              <a:t>Budgeting:</a:t>
            </a:r>
            <a:endParaRPr lang="en-US" sz="2400" dirty="0" smtClean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What long-term investments or projects should the business take on</a:t>
            </a:r>
            <a:r>
              <a:rPr lang="en-US" dirty="0" smtClean="0"/>
              <a:t>?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The process of planning and managing a firm’s long-term investments</a:t>
            </a:r>
            <a:endParaRPr lang="en-US" dirty="0" smtClean="0"/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Identify investment opportunities that are worth more than they cost to acquire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Evaluating the </a:t>
            </a:r>
            <a:r>
              <a:rPr lang="en-US" dirty="0" smtClean="0">
                <a:solidFill>
                  <a:srgbClr val="FF0000"/>
                </a:solidFill>
              </a:rPr>
              <a:t>size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timing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risk</a:t>
            </a:r>
            <a:r>
              <a:rPr lang="en-US" dirty="0" smtClean="0"/>
              <a:t> of </a:t>
            </a:r>
          </a:p>
          <a:p>
            <a:pPr marL="274320" lvl="1" indent="0" algn="l" rtl="0">
              <a:lnSpc>
                <a:spcPct val="150000"/>
              </a:lnSpc>
              <a:buNone/>
            </a:pPr>
            <a:r>
              <a:rPr lang="en-US" dirty="0" smtClean="0"/>
              <a:t>	future cash flow </a:t>
            </a:r>
            <a:endParaRPr lang="en-US" dirty="0" smtClean="0"/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206910"/>
            <a:ext cx="1676400" cy="14986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Management Decisions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1054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Capital </a:t>
            </a:r>
            <a:r>
              <a:rPr lang="en-US" sz="2400" dirty="0" smtClean="0"/>
              <a:t>structure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How should we pay for our assets?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Should we use debt or equity?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The mixture of debt and equity maintained by a firm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How much should the firm borrow? What is the mixture of debt and equity is the best &gt; 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the mixture will affect the risk and the value of the firm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What are the least expensive sources of funds for the firm?</a:t>
            </a:r>
          </a:p>
          <a:p>
            <a:pPr marL="274320" lvl="1" indent="0" algn="l" rtl="0">
              <a:lnSpc>
                <a:spcPct val="150000"/>
              </a:lnSpc>
              <a:buNone/>
            </a:pPr>
            <a:endParaRPr lang="en-US" dirty="0" smtClean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3155937"/>
              </p:ext>
            </p:extLst>
          </p:nvPr>
        </p:nvGraphicFramePr>
        <p:xfrm>
          <a:off x="6553200" y="1371600"/>
          <a:ext cx="2438400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609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Management Decisions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1054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/>
              <a:t>Working capital management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How </a:t>
            </a:r>
            <a:r>
              <a:rPr lang="en-US" dirty="0" smtClean="0"/>
              <a:t>do we manage the day-to-day finances of the firm</a:t>
            </a:r>
            <a:r>
              <a:rPr lang="en-US" dirty="0" smtClean="0"/>
              <a:t>?</a:t>
            </a:r>
          </a:p>
          <a:p>
            <a:pPr lvl="8" algn="l" rtl="0">
              <a:lnSpc>
                <a:spcPct val="150000"/>
              </a:lnSpc>
            </a:pPr>
            <a:r>
              <a:rPr lang="en-US" dirty="0"/>
              <a:t>Working Capital: the firm short-term assets and </a:t>
            </a:r>
            <a:r>
              <a:rPr lang="en-US" dirty="0" smtClean="0"/>
              <a:t>liabilities. Ex: Inventory and suppliers</a:t>
            </a:r>
          </a:p>
          <a:p>
            <a:pPr lvl="1" algn="l" rtl="0">
              <a:lnSpc>
                <a:spcPct val="150000"/>
              </a:lnSpc>
            </a:pPr>
            <a:r>
              <a:rPr lang="en-US" dirty="0" smtClean="0"/>
              <a:t>Ensures the firm has sufficient resources to continue its operations and avoid costly interruptions</a:t>
            </a:r>
            <a:endParaRPr lang="en-US" dirty="0"/>
          </a:p>
          <a:p>
            <a:pPr lvl="1" algn="l" rtl="0">
              <a:lnSpc>
                <a:spcPct val="150000"/>
              </a:lnSpc>
            </a:pP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63873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E6A074BCF28F46A4273E0B144D7690" ma:contentTypeVersion="1" ma:contentTypeDescription="Create a new document." ma:contentTypeScope="" ma:versionID="26ba8f997dc839c6470dc90abd33e92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9BCDC0-F02D-474B-BF64-95D12F8B4317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sharepoint/v3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D43BE37-F0D0-4753-9030-9DB65DC465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D5D350-2366-48E5-8626-5D031D1257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1473</TotalTime>
  <Words>1349</Words>
  <Application>Microsoft Office PowerPoint</Application>
  <PresentationFormat>On-screen Show (4:3)</PresentationFormat>
  <Paragraphs>221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Introduction To Corporate Finance</vt:lpstr>
      <vt:lpstr>Key Concepts and Skills</vt:lpstr>
      <vt:lpstr>Chapter Outline</vt:lpstr>
      <vt:lpstr>Corporate Finance</vt:lpstr>
      <vt:lpstr>Financial Manager</vt:lpstr>
      <vt:lpstr>Financial Manager</vt:lpstr>
      <vt:lpstr>Financial Management Decisions</vt:lpstr>
      <vt:lpstr>Financial Management Decisions</vt:lpstr>
      <vt:lpstr>Financial Management Decisions</vt:lpstr>
      <vt:lpstr>Forms of Business Organization</vt:lpstr>
      <vt:lpstr>Sole Proprietorship</vt:lpstr>
      <vt:lpstr>Partnership</vt:lpstr>
      <vt:lpstr>Partnership</vt:lpstr>
      <vt:lpstr>Corporation</vt:lpstr>
      <vt:lpstr>Corporation</vt:lpstr>
      <vt:lpstr>Corporation</vt:lpstr>
      <vt:lpstr>Goal Of Financial Management</vt:lpstr>
      <vt:lpstr>Goal Of Financial Management</vt:lpstr>
      <vt:lpstr>Sarbanes-Oxley</vt:lpstr>
      <vt:lpstr>The Agency Problem</vt:lpstr>
      <vt:lpstr>Management goals and agency costs</vt:lpstr>
      <vt:lpstr>Managing Managers</vt:lpstr>
      <vt:lpstr>Managing Managers</vt:lpstr>
      <vt:lpstr>Managing Managers</vt:lpstr>
      <vt:lpstr>Financial Markets</vt:lpstr>
      <vt:lpstr>Financial Markets</vt:lpstr>
      <vt:lpstr>Financial Markets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Corporate Finance</dc:title>
  <dc:creator>Ghada</dc:creator>
  <cp:lastModifiedBy>home</cp:lastModifiedBy>
  <cp:revision>67</cp:revision>
  <dcterms:created xsi:type="dcterms:W3CDTF">2012-01-30T14:10:40Z</dcterms:created>
  <dcterms:modified xsi:type="dcterms:W3CDTF">2013-02-01T20:38:32Z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0x0101005DE6A074BCF28F46A4273E0B144D7690</vt:lpwstr>
  </property>
</Properties>
</file>