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86" r:id="rId5"/>
    <p:sldId id="287" r:id="rId6"/>
    <p:sldId id="259" r:id="rId7"/>
    <p:sldId id="291" r:id="rId8"/>
    <p:sldId id="260" r:id="rId9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media/image2.jpe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3048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25146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1752600"/>
          </a:xfrm>
        </p:spPr>
        <p:txBody>
          <a:bodyPr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155448" y="2420112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Oval 12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</p:spPr>
        <p:txBody>
          <a:bodyPr anchor="b"/>
          <a:lstStyle>
            <a:lvl1pPr>
              <a:defRPr sz="4200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7010400" y="0"/>
            <a:ext cx="21336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 rot="5400000">
            <a:off x="4021836" y="3278124"/>
            <a:ext cx="6245352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6839712" y="2925763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6934200" y="3020251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915912" y="3009901"/>
            <a:ext cx="457200" cy="441325"/>
          </a:xfrm>
        </p:spPr>
        <p:txBody>
          <a:bodyPr/>
          <a:lstStyle/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304800"/>
            <a:ext cx="6553200" cy="5821366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91400" y="304801"/>
            <a:ext cx="1447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61688" y="1026372"/>
            <a:ext cx="457200" cy="441325"/>
          </a:xfrm>
        </p:spPr>
        <p:txBody>
          <a:bodyPr/>
          <a:lstStyle/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1905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152400" y="2286000"/>
            <a:ext cx="8833104" cy="304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5448" y="142352"/>
            <a:ext cx="8833104" cy="2139696"/>
          </a:xfrm>
          <a:prstGeom prst="rect">
            <a:avLst/>
          </a:prstGeom>
          <a:solidFill>
            <a:schemeClr val="accent1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8426" y="2743200"/>
            <a:ext cx="6480174" cy="1673225"/>
          </a:xfrm>
        </p:spPr>
        <p:txBody>
          <a:bodyPr anchor="t"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Rectangle 13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152400" y="2438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33400"/>
            <a:ext cx="7772400" cy="1524000"/>
          </a:xfrm>
        </p:spPr>
        <p:txBody>
          <a:bodyPr anchor="b"/>
          <a:lstStyle>
            <a:lvl1pPr algn="ctr">
              <a:buNone/>
              <a:defRPr sz="4200" b="0" cap="none" baseline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91200" y="6409944"/>
            <a:ext cx="3044952" cy="365760"/>
          </a:xfrm>
        </p:spPr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 flipV="1">
            <a:off x="4563080" y="1575652"/>
            <a:ext cx="8921" cy="4819557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Content Placeholder 9"/>
          <p:cNvSpPr>
            <a:spLocks noGrp="1"/>
          </p:cNvSpPr>
          <p:nvPr>
            <p:ph sz="half" idx="1"/>
          </p:nvPr>
        </p:nvSpPr>
        <p:spPr>
          <a:xfrm>
            <a:off x="301752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Content Placeholder 11"/>
          <p:cNvSpPr>
            <a:spLocks noGrp="1"/>
          </p:cNvSpPr>
          <p:nvPr>
            <p:ph sz="half" idx="2"/>
          </p:nvPr>
        </p:nvSpPr>
        <p:spPr>
          <a:xfrm>
            <a:off x="4800600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 flipV="1">
            <a:off x="4572000" y="2200275"/>
            <a:ext cx="0" cy="4187952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white">
          <a:xfrm>
            <a:off x="0" y="0"/>
            <a:ext cx="9144000" cy="1447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152400" y="1371600"/>
            <a:ext cx="8833104" cy="914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5923" y="6391656"/>
            <a:ext cx="8833104" cy="310896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4040188" cy="732974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lang="en-US" sz="2200" b="1" dirty="0" smtClean="0">
                <a:solidFill>
                  <a:srgbClr val="FFFFFF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91330" y="1524000"/>
            <a:ext cx="4041775" cy="731520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sz="2200" b="1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04800" y="6409944"/>
            <a:ext cx="3581400" cy="365760"/>
          </a:xfrm>
        </p:spPr>
        <p:txBody>
          <a:bodyPr/>
          <a:lstStyle/>
          <a:p>
            <a:endParaRPr lang="ar-SA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52400" y="128016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4" name="Content Placeholder 23"/>
          <p:cNvSpPr>
            <a:spLocks noGrp="1"/>
          </p:cNvSpPr>
          <p:nvPr>
            <p:ph sz="quarter" idx="2"/>
          </p:nvPr>
        </p:nvSpPr>
        <p:spPr>
          <a:xfrm>
            <a:off x="301752" y="2471383"/>
            <a:ext cx="4041648" cy="3818404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Content Placeholder 25"/>
          <p:cNvSpPr>
            <a:spLocks noGrp="1"/>
          </p:cNvSpPr>
          <p:nvPr>
            <p:ph sz="quarter" idx="4"/>
          </p:nvPr>
        </p:nvSpPr>
        <p:spPr>
          <a:xfrm>
            <a:off x="4800600" y="2471383"/>
            <a:ext cx="4038600" cy="382219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Oval 24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Oval 26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4343400" y="1042416"/>
            <a:ext cx="457200" cy="441325"/>
          </a:xfrm>
        </p:spPr>
        <p:txBody>
          <a:bodyPr/>
          <a:lstStyle>
            <a:lvl1pPr algn="ctr">
              <a:defRPr/>
            </a:lvl1pPr>
          </a:lstStyle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4343400" y="1036020"/>
            <a:ext cx="457200" cy="441325"/>
          </a:xfrm>
        </p:spPr>
        <p:txBody>
          <a:bodyPr/>
          <a:lstStyle/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152400" y="158496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4267200" y="6324600"/>
            <a:ext cx="609600" cy="441324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>
            <a:spLocks noChangeArrowheads="1"/>
          </p:cNvSpPr>
          <p:nvPr/>
        </p:nvSpPr>
        <p:spPr bwMode="auto">
          <a:xfrm>
            <a:off x="152400" y="152400"/>
            <a:ext cx="8833104" cy="304800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18872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914400"/>
            <a:ext cx="2362200" cy="990600"/>
          </a:xfrm>
        </p:spPr>
        <p:txBody>
          <a:bodyPr anchor="b">
            <a:noAutofit/>
          </a:bodyPr>
          <a:lstStyle>
            <a:lvl1pPr algn="l">
              <a:buNone/>
              <a:defRPr sz="2200" b="1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381000" y="1981200"/>
            <a:ext cx="2362200" cy="4144963"/>
          </a:xfrm>
        </p:spPr>
        <p:txBody>
          <a:bodyPr/>
          <a:lstStyle>
            <a:lvl1pPr marL="0" indent="0">
              <a:spcAft>
                <a:spcPts val="1000"/>
              </a:spcAft>
              <a:buNone/>
              <a:defRPr sz="1600">
                <a:solidFill>
                  <a:srgbClr val="FFFFFF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Content Placeholder 19"/>
          <p:cNvSpPr>
            <a:spLocks noGrp="1"/>
          </p:cNvSpPr>
          <p:nvPr>
            <p:ph sz="quarter" idx="1"/>
          </p:nvPr>
        </p:nvSpPr>
        <p:spPr>
          <a:xfrm>
            <a:off x="3124200" y="685800"/>
            <a:ext cx="5638800" cy="5410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383280" cy="365760"/>
          </a:xfrm>
        </p:spPr>
        <p:txBody>
          <a:bodyPr/>
          <a:lstStyle/>
          <a:p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traight Connector 20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auto">
          <a:xfrm>
            <a:off x="152400" y="152400"/>
            <a:ext cx="8833104" cy="301752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2" name="Oval 11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/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00375" y="5029200"/>
            <a:ext cx="5867400" cy="1219200"/>
          </a:xfrm>
        </p:spPr>
        <p:txBody>
          <a:bodyPr anchor="t">
            <a:noAutofit/>
          </a:bodyPr>
          <a:lstStyle>
            <a:lvl1pPr algn="l">
              <a:buNone/>
              <a:defRPr sz="24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00375" y="609600"/>
            <a:ext cx="5867400" cy="4267200"/>
          </a:xfrm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00" y="990600"/>
            <a:ext cx="2438400" cy="5257800"/>
          </a:xfrm>
        </p:spPr>
        <p:txBody>
          <a:bodyPr/>
          <a:lstStyle>
            <a:lvl1pPr marL="0" indent="0">
              <a:spcAft>
                <a:spcPts val="1000"/>
              </a:spcAft>
              <a:buFontTx/>
              <a:buNone/>
              <a:defRPr sz="16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88152" y="6404984"/>
            <a:ext cx="3044952" cy="365760"/>
          </a:xfrm>
        </p:spPr>
        <p:txBody>
          <a:bodyPr/>
          <a:lstStyle/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584448" cy="365760"/>
          </a:xfrm>
        </p:spPr>
        <p:txBody>
          <a:bodyPr/>
          <a:lstStyle/>
          <a:p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393371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791200" y="6404984"/>
            <a:ext cx="3044952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rgbClr val="FFFFFF"/>
                </a:solidFill>
              </a:defRPr>
            </a:lvl1pPr>
          </a:lstStyle>
          <a:p>
            <a:fld id="{6438D14E-56F6-491D-A93A-B31D301C5F6D}" type="datetimeFigureOut">
              <a:rPr lang="ar-SA" smtClean="0"/>
              <a:pPr/>
              <a:t>21/04/1434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04800" y="6410848"/>
            <a:ext cx="35814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rgbClr val="FFFFFF"/>
                </a:solidFill>
              </a:defRPr>
            </a:lvl1pPr>
          </a:lstStyle>
          <a:p>
            <a:endParaRPr lang="ar-SA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152400" y="1276743"/>
            <a:ext cx="8833104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4343400" y="1040174"/>
            <a:ext cx="457200" cy="441325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>
            <a:lvl1pPr algn="ctr" eaLnBrk="1" latinLnBrk="0" hangingPunct="1">
              <a:defRPr kumimoji="0" sz="1600"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EEF9B5F8-BD4C-4B3B-A693-4F7799FA3860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8534400" cy="459943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1" eaLnBrk="1" latinLnBrk="0" hangingPunct="1">
        <a:spcBef>
          <a:spcPct val="0"/>
        </a:spcBef>
        <a:buNone/>
        <a:defRPr kumimoji="0" sz="3300" kern="1200">
          <a:solidFill>
            <a:schemeClr val="accent3">
              <a:shade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r" rtl="1" eaLnBrk="1" latinLnBrk="0" hangingPunct="1">
        <a:spcBef>
          <a:spcPct val="20000"/>
        </a:spcBef>
        <a:buClr>
          <a:schemeClr val="accent2"/>
        </a:buClr>
        <a:buSzPct val="70000"/>
        <a:buFont typeface="Wingdings"/>
        <a:buChar char=""/>
        <a:defRPr kumimoji="0"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r" rtl="1" eaLnBrk="1" latinLnBrk="0" hangingPunct="1">
        <a:spcBef>
          <a:spcPct val="20000"/>
        </a:spcBef>
        <a:buClr>
          <a:schemeClr val="accent3"/>
        </a:buClr>
        <a:buSzPct val="75000"/>
        <a:buFont typeface="Wingdings 2"/>
        <a:buChar char="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r" rtl="1" eaLnBrk="1" latinLnBrk="0" hangingPunct="1">
        <a:spcBef>
          <a:spcPct val="20000"/>
        </a:spcBef>
        <a:buClr>
          <a:schemeClr val="accent4"/>
        </a:buClr>
        <a:buSzPct val="70000"/>
        <a:buFont typeface="Wingdings"/>
        <a:buChar char="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r" rtl="1" eaLnBrk="1" latinLnBrk="0" hangingPunct="1">
        <a:spcBef>
          <a:spcPct val="20000"/>
        </a:spcBef>
        <a:buClr>
          <a:schemeClr val="accent5"/>
        </a:buClr>
        <a:buFontTx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r" rtl="1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rtl="1" eaLnBrk="1" latinLnBrk="0" hangingPunct="1">
        <a:spcBef>
          <a:spcPct val="20000"/>
        </a:spcBef>
        <a:buClr>
          <a:schemeClr val="accent1">
            <a:shade val="75000"/>
          </a:schemeClr>
        </a:buClr>
        <a:buSzPct val="90000"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rtl="1" eaLnBrk="1" latinLnBrk="0" hangingPunct="1">
        <a:spcBef>
          <a:spcPct val="20000"/>
        </a:spcBef>
        <a:buClr>
          <a:schemeClr val="accent4">
            <a:shade val="75000"/>
          </a:schemeClr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r" rtl="1" eaLnBrk="1" latinLnBrk="0" hangingPunct="1">
        <a:spcBef>
          <a:spcPct val="20000"/>
        </a:spcBef>
        <a:buClr>
          <a:schemeClr val="accent2">
            <a:shade val="75000"/>
          </a:schemeClr>
        </a:buClr>
        <a:buSzPct val="90000"/>
        <a:buChar char="•"/>
        <a:defRPr kumimoji="0" sz="1400" kern="1200" cap="all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atang" pitchFamily="18" charset="-127"/>
              </a:rPr>
              <a:t>Chapter 4</a:t>
            </a:r>
            <a:endParaRPr lang="ar-SA" sz="36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atang" pitchFamily="18" charset="-127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4000" dirty="0"/>
              <a:t>Long-Term Financial Planning and Growth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Key Concepts and Skills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l" rtl="0"/>
            <a:r>
              <a:rPr lang="en-US" sz="2400" dirty="0"/>
              <a:t>Be able to develop a financial plan using the percentage of sales approach</a:t>
            </a:r>
          </a:p>
          <a:p>
            <a:pPr marL="0" indent="0" algn="l" rtl="0"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l" rtl="0"/>
            <a:r>
              <a:rPr lang="en-US" sz="2400" dirty="0"/>
              <a:t>The Percentage of Sales Approach</a:t>
            </a:r>
          </a:p>
          <a:p>
            <a:pPr marL="0" indent="0" algn="l" rtl="0">
              <a:buNone/>
            </a:pPr>
            <a:endParaRPr lang="ar-SA" dirty="0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Chapter Outline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Percent of Sales Approach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797552"/>
          </a:xfrm>
        </p:spPr>
        <p:txBody>
          <a:bodyPr>
            <a:normAutofit/>
          </a:bodyPr>
          <a:lstStyle/>
          <a:p>
            <a:pPr algn="l" rtl="0">
              <a:lnSpc>
                <a:spcPct val="90000"/>
              </a:lnSpc>
            </a:pPr>
            <a:r>
              <a:rPr lang="en-US" sz="2000" dirty="0"/>
              <a:t>Some items vary directly with sales, while others do not</a:t>
            </a:r>
          </a:p>
          <a:p>
            <a:pPr algn="l" rtl="0">
              <a:lnSpc>
                <a:spcPct val="90000"/>
              </a:lnSpc>
            </a:pPr>
            <a:r>
              <a:rPr lang="en-US" sz="2000" dirty="0"/>
              <a:t>Income Statement</a:t>
            </a:r>
          </a:p>
          <a:p>
            <a:pPr lvl="1" algn="l" rtl="0">
              <a:lnSpc>
                <a:spcPct val="90000"/>
              </a:lnSpc>
            </a:pPr>
            <a:r>
              <a:rPr lang="en-US" sz="1800" dirty="0"/>
              <a:t>Costs may vary directly with sales - if this is the case, then the profit margin is constant</a:t>
            </a:r>
          </a:p>
          <a:p>
            <a:pPr lvl="1" algn="l" rtl="0">
              <a:lnSpc>
                <a:spcPct val="90000"/>
              </a:lnSpc>
            </a:pPr>
            <a:r>
              <a:rPr lang="en-US" sz="1800" dirty="0"/>
              <a:t>Depreciation and interest expense may not vary directly with sales – if this is the case, then the profit margin is not constant</a:t>
            </a:r>
          </a:p>
          <a:p>
            <a:pPr lvl="1" algn="l" rtl="0">
              <a:lnSpc>
                <a:spcPct val="90000"/>
              </a:lnSpc>
            </a:pPr>
            <a:r>
              <a:rPr lang="en-US" sz="1800" dirty="0"/>
              <a:t>Dividends are a management decision and generally do not vary directly with sales – this affects additions to retained earnings</a:t>
            </a:r>
          </a:p>
          <a:p>
            <a:pPr algn="l" rtl="0">
              <a:lnSpc>
                <a:spcPct val="90000"/>
              </a:lnSpc>
            </a:pPr>
            <a:r>
              <a:rPr lang="en-US" sz="2000" dirty="0"/>
              <a:t>Balance Sheet</a:t>
            </a:r>
          </a:p>
          <a:p>
            <a:pPr lvl="1" algn="l" rtl="0">
              <a:lnSpc>
                <a:spcPct val="90000"/>
              </a:lnSpc>
            </a:pPr>
            <a:r>
              <a:rPr lang="en-US" sz="1800" dirty="0"/>
              <a:t>Initially assume all assets, including fixed, vary directly with sales</a:t>
            </a:r>
          </a:p>
          <a:p>
            <a:pPr lvl="1" algn="l" rtl="0">
              <a:lnSpc>
                <a:spcPct val="90000"/>
              </a:lnSpc>
            </a:pPr>
            <a:r>
              <a:rPr lang="en-US" sz="1800" dirty="0"/>
              <a:t>Accounts payable will also normally vary directly with sales</a:t>
            </a:r>
          </a:p>
          <a:p>
            <a:pPr lvl="1" algn="l" rtl="0">
              <a:lnSpc>
                <a:spcPct val="90000"/>
              </a:lnSpc>
            </a:pPr>
            <a:r>
              <a:rPr lang="en-US" sz="1800" dirty="0"/>
              <a:t>Notes payable, long-term debt and equity generally do not vary directly with sales because they depend on management decisions about capital structure</a:t>
            </a:r>
          </a:p>
          <a:p>
            <a:pPr lvl="1" algn="l" rtl="0">
              <a:lnSpc>
                <a:spcPct val="90000"/>
              </a:lnSpc>
            </a:pPr>
            <a:r>
              <a:rPr lang="en-US" sz="1800" dirty="0"/>
              <a:t>The change in the retained earnings portion of equity will come from the dividend decision</a:t>
            </a:r>
          </a:p>
          <a:p>
            <a:pPr algn="l" rtl="0"/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Example: Income Statement</a:t>
            </a:r>
            <a:endParaRPr lang="en-GB" dirty="0" smtClean="0"/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sz="quarter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400" y="1524000"/>
            <a:ext cx="3936608" cy="4873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aphicFrame>
        <p:nvGraphicFramePr>
          <p:cNvPr id="5" name="Group 28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28098847"/>
              </p:ext>
            </p:extLst>
          </p:nvPr>
        </p:nvGraphicFramePr>
        <p:xfrm>
          <a:off x="4572000" y="1447800"/>
          <a:ext cx="4067175" cy="4237990"/>
        </p:xfrm>
        <a:graphic>
          <a:graphicData uri="http://schemas.openxmlformats.org/drawingml/2006/table">
            <a:tbl>
              <a:tblPr/>
              <a:tblGrid>
                <a:gridCol w="2033588"/>
                <a:gridCol w="2033587"/>
              </a:tblGrid>
              <a:tr h="381000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Tasha’s Toy Emporium</a:t>
                      </a:r>
                    </a:p>
                  </a:txBody>
                  <a:tcPr marT="0" marB="0" horzOverflow="overflow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469900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Pro Forma Income Statement, 2007</a:t>
                      </a:r>
                    </a:p>
                  </a:txBody>
                  <a:tcPr marT="0" marB="0" horzOverflow="overflow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469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Sales</a:t>
                      </a:r>
                    </a:p>
                  </a:txBody>
                  <a:tcPr marT="0" marB="0" horzOverflow="overflow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5,500</a:t>
                      </a:r>
                    </a:p>
                  </a:txBody>
                  <a:tcPr marT="0" marB="0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9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Less: costs</a:t>
                      </a:r>
                    </a:p>
                  </a:txBody>
                  <a:tcPr marT="0" marB="0" horzOverflow="overflow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(3,300)</a:t>
                      </a:r>
                    </a:p>
                  </a:txBody>
                  <a:tcPr marT="0" marB="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35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EBT</a:t>
                      </a:r>
                    </a:p>
                  </a:txBody>
                  <a:tcPr marT="0" marB="0" horzOverflow="overflow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2,200</a:t>
                      </a:r>
                    </a:p>
                  </a:txBody>
                  <a:tcPr marT="0" marB="0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953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Less: taxes</a:t>
                      </a:r>
                    </a:p>
                  </a:txBody>
                  <a:tcPr marT="0" marB="0" horzOverflow="overflow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(880)</a:t>
                      </a:r>
                    </a:p>
                  </a:txBody>
                  <a:tcPr marT="0" marB="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6700"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Net Income</a:t>
                      </a:r>
                    </a:p>
                  </a:txBody>
                  <a:tcPr marT="0" marB="0" horzOverflow="overflow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1,320</a:t>
                      </a:r>
                    </a:p>
                  </a:txBody>
                  <a:tcPr marT="0" marB="0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ar-SA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marT="0" marB="0" horzOverflow="overflow">
                    <a:lnL>
                      <a:noFill/>
                    </a:lnL>
                    <a:lnR cap="flat"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99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Dividends</a:t>
                      </a:r>
                    </a:p>
                  </a:txBody>
                  <a:tcPr marT="0" marB="0" horzOverflow="overflow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660</a:t>
                      </a:r>
                    </a:p>
                  </a:txBody>
                  <a:tcPr marT="0" marB="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99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Add. To RE</a:t>
                      </a:r>
                    </a:p>
                  </a:txBody>
                  <a:tcPr marT="0" marB="0" horzOverflow="overflow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</a:rPr>
                        <a:t>660</a:t>
                      </a:r>
                    </a:p>
                  </a:txBody>
                  <a:tcPr marT="0" marB="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6" name="Text Box 149"/>
          <p:cNvSpPr txBox="1">
            <a:spLocks noChangeArrowheads="1"/>
          </p:cNvSpPr>
          <p:nvPr/>
        </p:nvSpPr>
        <p:spPr bwMode="auto">
          <a:xfrm>
            <a:off x="4843397" y="5617923"/>
            <a:ext cx="41148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107763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 bIns="0" anchor="ctr">
            <a:spAutoFit/>
            <a:flatTx/>
          </a:bodyPr>
          <a:lstStyle/>
          <a:p>
            <a:pPr algn="ctr" eaLnBrk="1" hangingPunct="1">
              <a:spcBef>
                <a:spcPct val="50000"/>
              </a:spcBef>
            </a:pPr>
            <a:r>
              <a:rPr lang="en-US" sz="2000" dirty="0">
                <a:latin typeface="Times New Roman" pitchFamily="18" charset="0"/>
              </a:rPr>
              <a:t>Assume Sales grow at 10%</a:t>
            </a:r>
          </a:p>
        </p:txBody>
      </p:sp>
      <p:sp>
        <p:nvSpPr>
          <p:cNvPr id="7" name="Text Box 268"/>
          <p:cNvSpPr txBox="1">
            <a:spLocks noChangeArrowheads="1"/>
          </p:cNvSpPr>
          <p:nvPr/>
        </p:nvSpPr>
        <p:spPr bwMode="auto">
          <a:xfrm>
            <a:off x="5334000" y="5910414"/>
            <a:ext cx="32004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107763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  <a:flatTx/>
          </a:bodyPr>
          <a:lstStyle/>
          <a:p>
            <a:pPr algn="ctr" eaLnBrk="1" hangingPunct="1">
              <a:spcBef>
                <a:spcPct val="50000"/>
              </a:spcBef>
            </a:pPr>
            <a:r>
              <a:rPr lang="en-US" sz="2000" dirty="0">
                <a:latin typeface="Times New Roman" pitchFamily="18" charset="0"/>
              </a:rPr>
              <a:t>Dividend Payout Rate = 50%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utoUpdateAnimBg="0"/>
      <p:bldP spid="7" grpId="0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Example: Balance Sheet</a:t>
            </a:r>
            <a:endParaRPr lang="ar-SA" dirty="0"/>
          </a:p>
        </p:txBody>
      </p:sp>
      <p:pic>
        <p:nvPicPr>
          <p:cNvPr id="3074" name="Picture 2"/>
          <p:cNvPicPr>
            <a:picLocks noGrp="1" noChangeAspect="1" noChangeArrowheads="1"/>
          </p:cNvPicPr>
          <p:nvPr>
            <p:ph sz="quarter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00" y="1524000"/>
            <a:ext cx="8413209" cy="47552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85000" lnSpcReduction="10000"/>
          </a:bodyPr>
          <a:lstStyle/>
          <a:p>
            <a:pPr algn="l" rtl="0">
              <a:lnSpc>
                <a:spcPct val="150000"/>
              </a:lnSpc>
            </a:pPr>
            <a:r>
              <a:rPr lang="en-US" sz="2800" dirty="0"/>
              <a:t>The firm needs to come up with an additional $200 in debt or equity to make the balance sheet balance</a:t>
            </a:r>
          </a:p>
          <a:p>
            <a:pPr lvl="1" algn="l" rtl="0">
              <a:lnSpc>
                <a:spcPct val="150000"/>
              </a:lnSpc>
            </a:pPr>
            <a:r>
              <a:rPr lang="en-US" sz="2400" dirty="0"/>
              <a:t>TA – TL&amp;OE = 10,450 – 10,250 = 200</a:t>
            </a:r>
          </a:p>
          <a:p>
            <a:pPr algn="l" rtl="0">
              <a:lnSpc>
                <a:spcPct val="150000"/>
              </a:lnSpc>
            </a:pPr>
            <a:r>
              <a:rPr lang="en-US" sz="2800" dirty="0"/>
              <a:t>Choose plug variable ($200 external fin.)</a:t>
            </a:r>
          </a:p>
          <a:p>
            <a:pPr lvl="1" algn="l" rtl="0">
              <a:lnSpc>
                <a:spcPct val="150000"/>
              </a:lnSpc>
            </a:pPr>
            <a:r>
              <a:rPr lang="en-US" sz="2400" dirty="0"/>
              <a:t>Borrow more short-term (Notes Payable)</a:t>
            </a:r>
          </a:p>
          <a:p>
            <a:pPr lvl="1" algn="l" rtl="0">
              <a:lnSpc>
                <a:spcPct val="150000"/>
              </a:lnSpc>
            </a:pPr>
            <a:r>
              <a:rPr lang="en-US" sz="2400" dirty="0"/>
              <a:t>Borrow more long-term (LT Debt)</a:t>
            </a:r>
          </a:p>
          <a:p>
            <a:pPr lvl="1" algn="l" rtl="0">
              <a:lnSpc>
                <a:spcPct val="150000"/>
              </a:lnSpc>
            </a:pPr>
            <a:r>
              <a:rPr lang="en-US" sz="2400" dirty="0"/>
              <a:t>Sell more common stock (CS &amp; APIC)</a:t>
            </a:r>
          </a:p>
          <a:p>
            <a:pPr lvl="1" algn="l" rtl="0">
              <a:lnSpc>
                <a:spcPct val="150000"/>
              </a:lnSpc>
            </a:pPr>
            <a:r>
              <a:rPr lang="en-US" sz="2400" dirty="0"/>
              <a:t>Decrease dividend payout, which increases the Additions To Retained Earnings</a:t>
            </a:r>
          </a:p>
          <a:p>
            <a:pPr marL="0" indent="0" algn="l" rtl="0">
              <a:buNone/>
            </a:pPr>
            <a:endParaRPr lang="ar-SA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Example: External Financing Needed</a:t>
            </a:r>
            <a:endParaRPr lang="ar-SA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dirty="0"/>
              <a:t>Example: Operating at Less than Full Capacity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949952"/>
          </a:xfrm>
        </p:spPr>
        <p:txBody>
          <a:bodyPr>
            <a:normAutofit fontScale="85000" lnSpcReduction="10000"/>
          </a:bodyPr>
          <a:lstStyle/>
          <a:p>
            <a:pPr algn="l" rtl="0">
              <a:lnSpc>
                <a:spcPct val="150000"/>
              </a:lnSpc>
            </a:pPr>
            <a:r>
              <a:rPr lang="en-US" sz="1900" dirty="0"/>
              <a:t>Suppose that the company is currently operating at 80% capacity.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Full Capacity sales = 5000 / .8 = 6,250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Estimated sales = $5,500, so would still only be operating at 88%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Therefore, no additional fixed assets would be required.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Pro forma Total Assets = 6,050 + 4,000 = 10,050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Total Liabilities and Owners’ Equity = 10,250</a:t>
            </a:r>
          </a:p>
          <a:p>
            <a:pPr algn="l" rtl="0">
              <a:lnSpc>
                <a:spcPct val="150000"/>
              </a:lnSpc>
            </a:pPr>
            <a:r>
              <a:rPr lang="en-US" sz="1900" dirty="0"/>
              <a:t>Choose plug variable (for $200 EXCESS financing)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Repay some short-term debt (decrease Notes Payable)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Repay some long-term debt (decrease LT Debt)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Buy back stock (decrease CS &amp; APIC) 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Pay more in dividends (reduce Additions To Retained Earnings)</a:t>
            </a:r>
          </a:p>
          <a:p>
            <a:pPr lvl="1" algn="l" rtl="0">
              <a:lnSpc>
                <a:spcPct val="150000"/>
              </a:lnSpc>
            </a:pPr>
            <a:r>
              <a:rPr lang="en-US" sz="1900" dirty="0"/>
              <a:t>Increase cash account</a:t>
            </a:r>
          </a:p>
          <a:p>
            <a:pPr marL="0" indent="0" algn="l" rtl="0">
              <a:buNone/>
            </a:pPr>
            <a:endParaRPr lang="ar-SA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vic">
  <a:themeElements>
    <a:clrScheme name="Civic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Civic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Civic">
      <a:fillStyleLst>
        <a:solidFill>
          <a:schemeClr val="phClr"/>
        </a:solidFill>
        <a:solidFill>
          <a:schemeClr val="phClr">
            <a:tint val="45000"/>
          </a:schemeClr>
        </a:solidFill>
        <a:solidFill>
          <a:schemeClr val="phClr">
            <a:tint val="95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1429" cap="flat" cmpd="sng" algn="ctr">
          <a:solidFill>
            <a:schemeClr val="phClr"/>
          </a:solidFill>
          <a:prstDash val="sysDash"/>
        </a:ln>
        <a:ln w="200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contourW="9525" prstMaterial="matte">
            <a:bevelT w="0" h="0"/>
            <a:contourClr>
              <a:schemeClr val="phClr">
                <a:shade val="70000"/>
                <a:satMod val="105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soft" dir="b">
              <a:rot lat="0" lon="0" rev="0"/>
            </a:lightRig>
          </a:scene3d>
          <a:sp3d prstMaterial="dkEdge">
            <a:bevelT w="63500" h="63500" prst="cross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70000"/>
                <a:satMod val="115000"/>
              </a:schemeClr>
              <a:schemeClr val="phClr">
                <a:tint val="85000"/>
              </a:schemeClr>
            </a:duotone>
          </a:blip>
          <a:tile tx="0" ty="0" sx="85000" sy="85000" flip="none" algn="tl"/>
        </a:blipFill>
        <a:blipFill>
          <a:blip xmlns:r="http://schemas.openxmlformats.org/officeDocument/2006/relationships" r:embed="rId2">
            <a:duotone>
              <a:schemeClr val="phClr">
                <a:shade val="65000"/>
                <a:satMod val="115000"/>
              </a:schemeClr>
              <a:schemeClr val="phClr">
                <a:tint val="85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329</TotalTime>
  <Words>428</Words>
  <Application>Microsoft Office PowerPoint</Application>
  <PresentationFormat>On-screen Show (4:3)</PresentationFormat>
  <Paragraphs>58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5" baseType="lpstr">
      <vt:lpstr>Batang</vt:lpstr>
      <vt:lpstr>Arial</vt:lpstr>
      <vt:lpstr>Georgia</vt:lpstr>
      <vt:lpstr>Times New Roman</vt:lpstr>
      <vt:lpstr>Wingdings</vt:lpstr>
      <vt:lpstr>Wingdings 2</vt:lpstr>
      <vt:lpstr>Civic</vt:lpstr>
      <vt:lpstr>Long-Term Financial Planning and Growth</vt:lpstr>
      <vt:lpstr>Key Concepts and Skills</vt:lpstr>
      <vt:lpstr>Chapter Outline</vt:lpstr>
      <vt:lpstr>Percent of Sales Approach</vt:lpstr>
      <vt:lpstr>Example: Income Statement</vt:lpstr>
      <vt:lpstr>Example: Balance Sheet</vt:lpstr>
      <vt:lpstr>Example: External Financing Needed</vt:lpstr>
      <vt:lpstr>Example: Operating at Less than Full Capacity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Valuation: The Time Value of Money</dc:title>
  <dc:creator>Ghada</dc:creator>
  <cp:lastModifiedBy>Rima Al-Sager</cp:lastModifiedBy>
  <cp:revision>54</cp:revision>
  <dcterms:created xsi:type="dcterms:W3CDTF">2012-03-23T10:58:32Z</dcterms:created>
  <dcterms:modified xsi:type="dcterms:W3CDTF">2013-03-03T16:13:19Z</dcterms:modified>
</cp:coreProperties>
</file>

<file path=docProps/thumbnail.jpeg>
</file>