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86" r:id="rId5"/>
    <p:sldId id="287" r:id="rId6"/>
    <p:sldId id="259" r:id="rId7"/>
    <p:sldId id="291" r:id="rId8"/>
    <p:sldId id="260" r:id="rId9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8D14E-56F6-491D-A93A-B31D301C5F6D}" type="datetimeFigureOut">
              <a:rPr lang="ar-SA" smtClean="0"/>
              <a:pPr/>
              <a:t>21/04/1434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EF9B5F8-BD4C-4B3B-A693-4F7799FA386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8D14E-56F6-491D-A93A-B31D301C5F6D}" type="datetimeFigureOut">
              <a:rPr lang="ar-SA" smtClean="0"/>
              <a:pPr/>
              <a:t>21/04/1434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9B5F8-BD4C-4B3B-A693-4F7799FA38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EF9B5F8-BD4C-4B3B-A693-4F7799FA386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8D14E-56F6-491D-A93A-B31D301C5F6D}" type="datetimeFigureOut">
              <a:rPr lang="ar-SA" smtClean="0"/>
              <a:pPr/>
              <a:t>21/04/1434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8D14E-56F6-491D-A93A-B31D301C5F6D}" type="datetimeFigureOut">
              <a:rPr lang="ar-SA" smtClean="0"/>
              <a:pPr/>
              <a:t>21/04/1434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EF9B5F8-BD4C-4B3B-A693-4F7799FA386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8D14E-56F6-491D-A93A-B31D301C5F6D}" type="datetimeFigureOut">
              <a:rPr lang="ar-SA" smtClean="0"/>
              <a:pPr/>
              <a:t>21/04/1434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EF9B5F8-BD4C-4B3B-A693-4F7799FA386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6438D14E-56F6-491D-A93A-B31D301C5F6D}" type="datetimeFigureOut">
              <a:rPr lang="ar-SA" smtClean="0"/>
              <a:pPr/>
              <a:t>21/04/1434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9B5F8-BD4C-4B3B-A693-4F7799FA386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8D14E-56F6-491D-A93A-B31D301C5F6D}" type="datetimeFigureOut">
              <a:rPr lang="ar-SA" smtClean="0"/>
              <a:pPr/>
              <a:t>21/04/1434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EF9B5F8-BD4C-4B3B-A693-4F7799FA386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8D14E-56F6-491D-A93A-B31D301C5F6D}" type="datetimeFigureOut">
              <a:rPr lang="ar-SA" smtClean="0"/>
              <a:pPr/>
              <a:t>21/04/1434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EF9B5F8-BD4C-4B3B-A693-4F7799FA38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8D14E-56F6-491D-A93A-B31D301C5F6D}" type="datetimeFigureOut">
              <a:rPr lang="ar-SA" smtClean="0"/>
              <a:pPr/>
              <a:t>21/04/1434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EF9B5F8-BD4C-4B3B-A693-4F7799FA38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EF9B5F8-BD4C-4B3B-A693-4F7799FA386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8D14E-56F6-491D-A93A-B31D301C5F6D}" type="datetimeFigureOut">
              <a:rPr lang="ar-SA" smtClean="0"/>
              <a:pPr/>
              <a:t>21/04/1434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EF9B5F8-BD4C-4B3B-A693-4F7799FA386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6438D14E-56F6-491D-A93A-B31D301C5F6D}" type="datetimeFigureOut">
              <a:rPr lang="ar-SA" smtClean="0"/>
              <a:pPr/>
              <a:t>21/04/1434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6438D14E-56F6-491D-A93A-B31D301C5F6D}" type="datetimeFigureOut">
              <a:rPr lang="ar-SA" smtClean="0"/>
              <a:pPr/>
              <a:t>21/04/1434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EF9B5F8-BD4C-4B3B-A693-4F7799FA386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</a:rPr>
              <a:t>Chapter 4</a:t>
            </a:r>
            <a:endParaRPr lang="ar-SA" sz="36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tang" pitchFamily="18" charset="-127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000" dirty="0"/>
              <a:t>Long-Term Financial Planning and Growth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Concepts and Skills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400" dirty="0"/>
              <a:t>Be able to develop a financial plan using the percentage of sales approach</a:t>
            </a:r>
          </a:p>
          <a:p>
            <a:pPr marL="0" indent="0" algn="l" rtl="0">
              <a:buNone/>
            </a:pPr>
            <a:endParaRPr lang="ar-S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sz="2400" dirty="0"/>
              <a:t>The Percentage of Sales Approach</a:t>
            </a:r>
          </a:p>
          <a:p>
            <a:pPr marL="0" indent="0" algn="l" rtl="0">
              <a:buNone/>
            </a:pPr>
            <a:endParaRPr lang="ar-SA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Outline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Percent of Sales Approach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797552"/>
          </a:xfrm>
        </p:spPr>
        <p:txBody>
          <a:bodyPr>
            <a:normAutofit/>
          </a:bodyPr>
          <a:lstStyle/>
          <a:p>
            <a:pPr algn="l" rtl="0">
              <a:lnSpc>
                <a:spcPct val="90000"/>
              </a:lnSpc>
            </a:pPr>
            <a:r>
              <a:rPr lang="en-US" sz="2000" dirty="0"/>
              <a:t>Some items vary directly with sales, while others do not</a:t>
            </a:r>
          </a:p>
          <a:p>
            <a:pPr algn="l" rtl="0">
              <a:lnSpc>
                <a:spcPct val="90000"/>
              </a:lnSpc>
            </a:pPr>
            <a:r>
              <a:rPr lang="en-US" sz="2000" dirty="0"/>
              <a:t>Income Statement</a:t>
            </a:r>
          </a:p>
          <a:p>
            <a:pPr lvl="1" algn="l" rtl="0">
              <a:lnSpc>
                <a:spcPct val="90000"/>
              </a:lnSpc>
            </a:pPr>
            <a:r>
              <a:rPr lang="en-US" sz="1800" dirty="0"/>
              <a:t>Costs may vary directly with sales - if this is the case, then the profit margin is constant</a:t>
            </a:r>
          </a:p>
          <a:p>
            <a:pPr lvl="1" algn="l" rtl="0">
              <a:lnSpc>
                <a:spcPct val="90000"/>
              </a:lnSpc>
            </a:pPr>
            <a:r>
              <a:rPr lang="en-US" sz="1800" dirty="0"/>
              <a:t>Depreciation and interest expense may not vary directly with sales – if this is the case, then the profit margin is not constant</a:t>
            </a:r>
          </a:p>
          <a:p>
            <a:pPr lvl="1" algn="l" rtl="0">
              <a:lnSpc>
                <a:spcPct val="90000"/>
              </a:lnSpc>
            </a:pPr>
            <a:r>
              <a:rPr lang="en-US" sz="1800" dirty="0"/>
              <a:t>Dividends are a management decision and generally do not vary directly with sales – this affects additions to retained earnings</a:t>
            </a:r>
          </a:p>
          <a:p>
            <a:pPr algn="l" rtl="0">
              <a:lnSpc>
                <a:spcPct val="90000"/>
              </a:lnSpc>
            </a:pPr>
            <a:r>
              <a:rPr lang="en-US" sz="2000" dirty="0"/>
              <a:t>Balance Sheet</a:t>
            </a:r>
          </a:p>
          <a:p>
            <a:pPr lvl="1" algn="l" rtl="0">
              <a:lnSpc>
                <a:spcPct val="90000"/>
              </a:lnSpc>
            </a:pPr>
            <a:r>
              <a:rPr lang="en-US" sz="1800" dirty="0"/>
              <a:t>Initially assume all assets, including fixed, vary directly with sales</a:t>
            </a:r>
          </a:p>
          <a:p>
            <a:pPr lvl="1" algn="l" rtl="0">
              <a:lnSpc>
                <a:spcPct val="90000"/>
              </a:lnSpc>
            </a:pPr>
            <a:r>
              <a:rPr lang="en-US" sz="1800" dirty="0"/>
              <a:t>Accounts payable will also normally vary directly with sales</a:t>
            </a:r>
          </a:p>
          <a:p>
            <a:pPr lvl="1" algn="l" rtl="0">
              <a:lnSpc>
                <a:spcPct val="90000"/>
              </a:lnSpc>
            </a:pPr>
            <a:r>
              <a:rPr lang="en-US" sz="1800" dirty="0"/>
              <a:t>Notes payable, long-term debt and equity generally do not vary directly with sales because they depend on management decisions about capital structure</a:t>
            </a:r>
          </a:p>
          <a:p>
            <a:pPr lvl="1" algn="l" rtl="0">
              <a:lnSpc>
                <a:spcPct val="90000"/>
              </a:lnSpc>
            </a:pPr>
            <a:r>
              <a:rPr lang="en-US" sz="1800" dirty="0"/>
              <a:t>The change in the retained earnings portion of equity will come from the dividend decision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Example: Income Statement</a:t>
            </a:r>
            <a:endParaRPr lang="en-GB" dirty="0" smtClean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524000"/>
            <a:ext cx="3936608" cy="487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Group 28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28098847"/>
              </p:ext>
            </p:extLst>
          </p:nvPr>
        </p:nvGraphicFramePr>
        <p:xfrm>
          <a:off x="4572000" y="1447800"/>
          <a:ext cx="4067175" cy="4237990"/>
        </p:xfrm>
        <a:graphic>
          <a:graphicData uri="http://schemas.openxmlformats.org/drawingml/2006/table">
            <a:tbl>
              <a:tblPr/>
              <a:tblGrid>
                <a:gridCol w="2033588"/>
                <a:gridCol w="2033587"/>
              </a:tblGrid>
              <a:tr h="381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Tasha’s Toy Emporium</a:t>
                      </a:r>
                    </a:p>
                  </a:txBody>
                  <a:tcPr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699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Pro Forma Income Statement, 2007</a:t>
                      </a:r>
                    </a:p>
                  </a:txBody>
                  <a:tcPr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69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Sales</a:t>
                      </a:r>
                    </a:p>
                  </a:txBody>
                  <a:tcPr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5,500</a:t>
                      </a:r>
                    </a:p>
                  </a:txBody>
                  <a:tcPr marT="0" marB="0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Less: costs</a:t>
                      </a:r>
                    </a:p>
                  </a:txBody>
                  <a:tcPr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(3,300)</a:t>
                      </a:r>
                    </a:p>
                  </a:txBody>
                  <a:tcPr marT="0" marB="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3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EBT</a:t>
                      </a:r>
                    </a:p>
                  </a:txBody>
                  <a:tcPr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2,200</a:t>
                      </a:r>
                    </a:p>
                  </a:txBody>
                  <a:tcPr marT="0" marB="0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5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Less: taxes</a:t>
                      </a:r>
                    </a:p>
                  </a:txBody>
                  <a:tcPr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(880)</a:t>
                      </a:r>
                    </a:p>
                  </a:txBody>
                  <a:tcPr marT="0" marB="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670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Net Income</a:t>
                      </a:r>
                    </a:p>
                  </a:txBody>
                  <a:tcPr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1,320</a:t>
                      </a:r>
                    </a:p>
                  </a:txBody>
                  <a:tcPr marT="0" marB="0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 v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ar-SA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marT="0" marB="0" horzOverflow="overflow">
                    <a:lnL>
                      <a:noFill/>
                    </a:lnL>
                    <a:lnR cap="flat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Dividends</a:t>
                      </a:r>
                    </a:p>
                  </a:txBody>
                  <a:tcPr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660</a:t>
                      </a:r>
                    </a:p>
                  </a:txBody>
                  <a:tcPr marT="0" marB="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Add. To RE</a:t>
                      </a:r>
                    </a:p>
                  </a:txBody>
                  <a:tcPr marT="0" marB="0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</a:rPr>
                        <a:t>660</a:t>
                      </a:r>
                    </a:p>
                  </a:txBody>
                  <a:tcPr marT="0" marB="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Text Box 149"/>
          <p:cNvSpPr txBox="1">
            <a:spLocks noChangeArrowheads="1"/>
          </p:cNvSpPr>
          <p:nvPr/>
        </p:nvSpPr>
        <p:spPr bwMode="auto">
          <a:xfrm>
            <a:off x="4843397" y="5617923"/>
            <a:ext cx="4114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 bIns="0" anchor="ctr">
            <a:spAutoFit/>
            <a:flatTx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2000" dirty="0">
                <a:latin typeface="Times New Roman" pitchFamily="18" charset="0"/>
              </a:rPr>
              <a:t>Assume Sales grow at 10%</a:t>
            </a:r>
          </a:p>
        </p:txBody>
      </p:sp>
      <p:sp>
        <p:nvSpPr>
          <p:cNvPr id="7" name="Text Box 268"/>
          <p:cNvSpPr txBox="1">
            <a:spLocks noChangeArrowheads="1"/>
          </p:cNvSpPr>
          <p:nvPr/>
        </p:nvSpPr>
        <p:spPr bwMode="auto">
          <a:xfrm>
            <a:off x="5334000" y="5910414"/>
            <a:ext cx="3200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  <a:flatTx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2000" dirty="0">
                <a:latin typeface="Times New Roman" pitchFamily="18" charset="0"/>
              </a:rPr>
              <a:t>Dividend Payout Rate = 50%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utoUpdateAnimBg="0"/>
      <p:bldP spid="7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Balance Sheet</a:t>
            </a:r>
            <a:endParaRPr lang="ar-SA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24000"/>
            <a:ext cx="8413209" cy="4755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 algn="l" rtl="0">
              <a:lnSpc>
                <a:spcPct val="150000"/>
              </a:lnSpc>
            </a:pPr>
            <a:r>
              <a:rPr lang="en-US" sz="2800" dirty="0"/>
              <a:t>The firm needs to come up with an additional $200 in debt or equity to make the balance sheet balance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/>
              <a:t>TA – TL&amp;OE = 10,450 – 10,250 = 200</a:t>
            </a:r>
          </a:p>
          <a:p>
            <a:pPr algn="l" rtl="0">
              <a:lnSpc>
                <a:spcPct val="150000"/>
              </a:lnSpc>
            </a:pPr>
            <a:r>
              <a:rPr lang="en-US" sz="2800" dirty="0"/>
              <a:t>Choose plug variable ($200 external fin.)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/>
              <a:t>Borrow more short-term (Notes Payable)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/>
              <a:t>Borrow more long-term (LT Debt)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/>
              <a:t>Sell more common stock (CS &amp; APIC)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/>
              <a:t>Decrease dividend payout, which increases the Additions To Retained Earnings</a:t>
            </a:r>
          </a:p>
          <a:p>
            <a:pPr marL="0" indent="0" algn="l" rtl="0">
              <a:buNone/>
            </a:pPr>
            <a:endParaRPr lang="ar-SA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External Financing Needed</a:t>
            </a:r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/>
              <a:t>Example: Operating at Less than Full Capacity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949952"/>
          </a:xfrm>
        </p:spPr>
        <p:txBody>
          <a:bodyPr>
            <a:normAutofit fontScale="85000" lnSpcReduction="10000"/>
          </a:bodyPr>
          <a:lstStyle/>
          <a:p>
            <a:pPr algn="l" rtl="0">
              <a:lnSpc>
                <a:spcPct val="150000"/>
              </a:lnSpc>
            </a:pPr>
            <a:r>
              <a:rPr lang="en-US" sz="1900" dirty="0"/>
              <a:t>Suppose that the company is currently operating at 80% capacity.</a:t>
            </a:r>
          </a:p>
          <a:p>
            <a:pPr lvl="1" algn="l" rtl="0">
              <a:lnSpc>
                <a:spcPct val="150000"/>
              </a:lnSpc>
            </a:pPr>
            <a:r>
              <a:rPr lang="en-US" sz="1900" dirty="0"/>
              <a:t>Full Capacity sales = 5000 / .8 = 6,250</a:t>
            </a:r>
          </a:p>
          <a:p>
            <a:pPr lvl="1" algn="l" rtl="0">
              <a:lnSpc>
                <a:spcPct val="150000"/>
              </a:lnSpc>
            </a:pPr>
            <a:r>
              <a:rPr lang="en-US" sz="1900" dirty="0"/>
              <a:t>Estimated sales = $5,500, so would still only be operating at 88%</a:t>
            </a:r>
          </a:p>
          <a:p>
            <a:pPr lvl="1" algn="l" rtl="0">
              <a:lnSpc>
                <a:spcPct val="150000"/>
              </a:lnSpc>
            </a:pPr>
            <a:r>
              <a:rPr lang="en-US" sz="1900" dirty="0"/>
              <a:t>Therefore, no additional fixed assets would be required.</a:t>
            </a:r>
          </a:p>
          <a:p>
            <a:pPr lvl="1" algn="l" rtl="0">
              <a:lnSpc>
                <a:spcPct val="150000"/>
              </a:lnSpc>
            </a:pPr>
            <a:r>
              <a:rPr lang="en-US" sz="1900" dirty="0"/>
              <a:t>Pro forma Total Assets = 6,050 + 4,000 = 10,050</a:t>
            </a:r>
          </a:p>
          <a:p>
            <a:pPr lvl="1" algn="l" rtl="0">
              <a:lnSpc>
                <a:spcPct val="150000"/>
              </a:lnSpc>
            </a:pPr>
            <a:r>
              <a:rPr lang="en-US" sz="1900" dirty="0"/>
              <a:t>Total Liabilities and Owners’ Equity = 10,250</a:t>
            </a:r>
          </a:p>
          <a:p>
            <a:pPr algn="l" rtl="0">
              <a:lnSpc>
                <a:spcPct val="150000"/>
              </a:lnSpc>
            </a:pPr>
            <a:r>
              <a:rPr lang="en-US" sz="1900" dirty="0"/>
              <a:t>Choose plug variable (for $200 EXCESS financing)</a:t>
            </a:r>
          </a:p>
          <a:p>
            <a:pPr lvl="1" algn="l" rtl="0">
              <a:lnSpc>
                <a:spcPct val="150000"/>
              </a:lnSpc>
            </a:pPr>
            <a:r>
              <a:rPr lang="en-US" sz="1900" dirty="0"/>
              <a:t>Repay some short-term debt (decrease Notes Payable)</a:t>
            </a:r>
          </a:p>
          <a:p>
            <a:pPr lvl="1" algn="l" rtl="0">
              <a:lnSpc>
                <a:spcPct val="150000"/>
              </a:lnSpc>
            </a:pPr>
            <a:r>
              <a:rPr lang="en-US" sz="1900" dirty="0"/>
              <a:t>Repay some long-term debt (decrease LT Debt)</a:t>
            </a:r>
          </a:p>
          <a:p>
            <a:pPr lvl="1" algn="l" rtl="0">
              <a:lnSpc>
                <a:spcPct val="150000"/>
              </a:lnSpc>
            </a:pPr>
            <a:r>
              <a:rPr lang="en-US" sz="1900" dirty="0"/>
              <a:t>Buy back stock (decrease CS &amp; APIC) </a:t>
            </a:r>
          </a:p>
          <a:p>
            <a:pPr lvl="1" algn="l" rtl="0">
              <a:lnSpc>
                <a:spcPct val="150000"/>
              </a:lnSpc>
            </a:pPr>
            <a:r>
              <a:rPr lang="en-US" sz="1900" dirty="0"/>
              <a:t>Pay more in dividends (reduce Additions To Retained Earnings)</a:t>
            </a:r>
          </a:p>
          <a:p>
            <a:pPr lvl="1" algn="l" rtl="0">
              <a:lnSpc>
                <a:spcPct val="150000"/>
              </a:lnSpc>
            </a:pPr>
            <a:r>
              <a:rPr lang="en-US" sz="1900" dirty="0"/>
              <a:t>Increase cash account</a:t>
            </a:r>
          </a:p>
          <a:p>
            <a:pPr marL="0" indent="0" algn="l" rtl="0">
              <a:buNone/>
            </a:pPr>
            <a:endParaRPr lang="ar-S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329</TotalTime>
  <Words>428</Words>
  <Application>Microsoft Office PowerPoint</Application>
  <PresentationFormat>On-screen Show (4:3)</PresentationFormat>
  <Paragraphs>58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Batang</vt:lpstr>
      <vt:lpstr>Arial</vt:lpstr>
      <vt:lpstr>Georgia</vt:lpstr>
      <vt:lpstr>Times New Roman</vt:lpstr>
      <vt:lpstr>Wingdings</vt:lpstr>
      <vt:lpstr>Wingdings 2</vt:lpstr>
      <vt:lpstr>Civic</vt:lpstr>
      <vt:lpstr>Long-Term Financial Planning and Growth</vt:lpstr>
      <vt:lpstr>Key Concepts and Skills</vt:lpstr>
      <vt:lpstr>Chapter Outline</vt:lpstr>
      <vt:lpstr>Percent of Sales Approach</vt:lpstr>
      <vt:lpstr>Example: Income Statement</vt:lpstr>
      <vt:lpstr>Example: Balance Sheet</vt:lpstr>
      <vt:lpstr>Example: External Financing Needed</vt:lpstr>
      <vt:lpstr>Example: Operating at Less than Full Capacity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Valuation: The Time Value of Money</dc:title>
  <dc:creator>Ghada</dc:creator>
  <cp:lastModifiedBy>Rima Al-Sager</cp:lastModifiedBy>
  <cp:revision>54</cp:revision>
  <dcterms:created xsi:type="dcterms:W3CDTF">2012-03-23T10:58:32Z</dcterms:created>
  <dcterms:modified xsi:type="dcterms:W3CDTF">2013-03-03T16:13:19Z</dcterms:modified>
</cp:coreProperties>
</file>