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86" r:id="rId5"/>
    <p:sldId id="287" r:id="rId6"/>
    <p:sldId id="259" r:id="rId7"/>
    <p:sldId id="291" r:id="rId8"/>
    <p:sldId id="26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38D14E-56F6-491D-A93A-B31D301C5F6D}" type="datetimeFigureOut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F9B5F8-BD4C-4B3B-A693-4F7799FA386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Chapter 4</a:t>
            </a:r>
            <a:endParaRPr lang="ar-SA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Long-Term Financial Planning and Growth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and Skills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Be able to develop a financial plan using the percentage of sales approach</a:t>
            </a:r>
          </a:p>
          <a:p>
            <a:pPr marL="0" indent="0"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The Percentage of Sales Approach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 of Sales Approach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000" dirty="0"/>
              <a:t>Some items vary directly with sales, while others do not</a:t>
            </a:r>
          </a:p>
          <a:p>
            <a:pPr algn="l" rtl="0">
              <a:lnSpc>
                <a:spcPct val="90000"/>
              </a:lnSpc>
            </a:pPr>
            <a:r>
              <a:rPr lang="en-US" sz="2000" dirty="0"/>
              <a:t>Income Statement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Costs may vary directly with sales - if this is the case, then the profit margin is constant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Depreciation and interest expense may not vary directly with sales – if this is the case, then the profit margin is not constant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Dividends are a management decision and generally do not vary directly with sales – this affects additions to retained earnings</a:t>
            </a:r>
          </a:p>
          <a:p>
            <a:pPr algn="l" rtl="0">
              <a:lnSpc>
                <a:spcPct val="90000"/>
              </a:lnSpc>
            </a:pPr>
            <a:r>
              <a:rPr lang="en-US" sz="2000" dirty="0"/>
              <a:t>Balance Sheet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Initially assume all assets, including fixed, vary directly with sales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Accounts payable will also normally vary directly with sales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Notes payable, long-term debt and equity generally do not vary directly with sales because they depend on management decisions about capital structure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/>
              <a:t>The change in the retained earnings portion of equity will come from the dividend decision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Income Statement</a:t>
            </a:r>
            <a:endParaRPr lang="en-GB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936608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098847"/>
              </p:ext>
            </p:extLst>
          </p:nvPr>
        </p:nvGraphicFramePr>
        <p:xfrm>
          <a:off x="4572000" y="1447800"/>
          <a:ext cx="4067175" cy="4237990"/>
        </p:xfrm>
        <a:graphic>
          <a:graphicData uri="http://schemas.openxmlformats.org/drawingml/2006/table">
            <a:tbl>
              <a:tblPr/>
              <a:tblGrid>
                <a:gridCol w="2033588"/>
                <a:gridCol w="2033587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Tasha’s Toy Emporium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69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Pro Forma Income Statement, 2007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Sales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5,500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Less: costs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(3,300)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EBT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2,200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Less: taxes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(880)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Net Income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1,320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Dividends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660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Add. To RE</a:t>
                      </a:r>
                    </a:p>
                  </a:txBody>
                  <a:tcPr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660</a:t>
                      </a: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149"/>
          <p:cNvSpPr txBox="1">
            <a:spLocks noChangeArrowheads="1"/>
          </p:cNvSpPr>
          <p:nvPr/>
        </p:nvSpPr>
        <p:spPr bwMode="auto">
          <a:xfrm>
            <a:off x="4843397" y="5617923"/>
            <a:ext cx="411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Assume Sales grow at 10%</a:t>
            </a:r>
          </a:p>
        </p:txBody>
      </p:sp>
      <p:sp>
        <p:nvSpPr>
          <p:cNvPr id="7" name="Text Box 268"/>
          <p:cNvSpPr txBox="1">
            <a:spLocks noChangeArrowheads="1"/>
          </p:cNvSpPr>
          <p:nvPr/>
        </p:nvSpPr>
        <p:spPr bwMode="auto">
          <a:xfrm>
            <a:off x="5334000" y="5910414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Dividend Payout Rate =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Balance Sheet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13209" cy="4755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The firm needs to come up with an additional $200 in debt or equity to make the balance sheet balance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TA – TL&amp;OE = 10,450 – 10,250 = 200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Choose plug variable ($200 external fin.)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Borrow more short-term (Notes Payable)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Borrow more long-term (LT Debt)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Sell more common stock (CS &amp; APIC)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/>
              <a:t>Decrease dividend payout, which increases the Additions To Retained Earnings</a:t>
            </a: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External Financing Needed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Example: Operating at Less than Full Capacity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1900" dirty="0"/>
              <a:t>Suppose that the company is currently operating at 80% capacity.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Full Capacity sales = 5000 / .8 = 6,250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Estimated sales = $5,500, so would still only be operating at 88%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Therefore, no additional fixed assets would be required.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Pro forma Total Assets = 6,050 + 4,000 = 10,050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Total Liabilities and Owners’ Equity = 10,250</a:t>
            </a:r>
          </a:p>
          <a:p>
            <a:pPr algn="l" rtl="0">
              <a:lnSpc>
                <a:spcPct val="150000"/>
              </a:lnSpc>
            </a:pPr>
            <a:r>
              <a:rPr lang="en-US" sz="1900" dirty="0"/>
              <a:t>Choose plug variable (for $200 EXCESS financing)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Repay some short-term debt (decrease Notes Payable)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Repay some long-term debt (decrease LT Debt)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Buy back stock (decrease CS &amp; APIC) 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Pay more in dividends (reduce Additions To Retained Earnings)</a:t>
            </a:r>
          </a:p>
          <a:p>
            <a:pPr lvl="1" algn="l" rtl="0">
              <a:lnSpc>
                <a:spcPct val="150000"/>
              </a:lnSpc>
            </a:pPr>
            <a:r>
              <a:rPr lang="en-US" sz="1900" dirty="0"/>
              <a:t>Increase cash account</a:t>
            </a:r>
          </a:p>
          <a:p>
            <a:pPr marL="0" indent="0"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329</TotalTime>
  <Words>428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Batang</vt:lpstr>
      <vt:lpstr>Arial</vt:lpstr>
      <vt:lpstr>Georgia</vt:lpstr>
      <vt:lpstr>Times New Roman</vt:lpstr>
      <vt:lpstr>Wingdings</vt:lpstr>
      <vt:lpstr>Wingdings 2</vt:lpstr>
      <vt:lpstr>Civic</vt:lpstr>
      <vt:lpstr>Long-Term Financial Planning and Growth</vt:lpstr>
      <vt:lpstr>Key Concepts and Skills</vt:lpstr>
      <vt:lpstr>Chapter Outline</vt:lpstr>
      <vt:lpstr>Percent of Sales Approach</vt:lpstr>
      <vt:lpstr>Example: Income Statement</vt:lpstr>
      <vt:lpstr>Example: Balance Sheet</vt:lpstr>
      <vt:lpstr>Example: External Financing Needed</vt:lpstr>
      <vt:lpstr>Example: Operating at Less than Full Capacity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Valuation: The Time Value of Money</dc:title>
  <dc:creator>Ghada</dc:creator>
  <cp:lastModifiedBy>Rima Al-Sager</cp:lastModifiedBy>
  <cp:revision>54</cp:revision>
  <dcterms:created xsi:type="dcterms:W3CDTF">2012-03-23T10:58:32Z</dcterms:created>
  <dcterms:modified xsi:type="dcterms:W3CDTF">2013-03-03T16:13:19Z</dcterms:modified>
</cp:coreProperties>
</file>