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86" r:id="rId5"/>
    <p:sldId id="287" r:id="rId6"/>
    <p:sldId id="259" r:id="rId7"/>
    <p:sldId id="291" r:id="rId8"/>
    <p:sldId id="260" r:id="rId9"/>
    <p:sldId id="288" r:id="rId10"/>
    <p:sldId id="289" r:id="rId11"/>
    <p:sldId id="29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7" r:id="rId28"/>
    <p:sldId id="276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Chapter 5</a:t>
            </a:r>
            <a:endParaRPr lang="ar-SA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cap="all" spc="250" dirty="0" smtClean="0"/>
              <a:t>Introduction to Valuation: The Time Value of Money</a:t>
            </a:r>
            <a:endParaRPr lang="ar-SA" sz="4000" b="1" cap="all" spc="2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Future Values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600" i="1" u="sng" dirty="0" smtClean="0">
                <a:solidFill>
                  <a:srgbClr val="C00000"/>
                </a:solidFill>
              </a:rPr>
              <a:t>Example - Compound Interest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400" i="1" dirty="0" smtClean="0"/>
              <a:t>	Interest earned at a rate of 6% for five years on the previous year’s balance.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endParaRPr lang="en-US" sz="2400" i="1" dirty="0" smtClean="0"/>
          </a:p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Interest Earned Per Year =Prior Year Balance  x  .06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Future Values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600" i="1" u="sng" dirty="0" smtClean="0">
                <a:solidFill>
                  <a:srgbClr val="C00000"/>
                </a:solidFill>
              </a:rPr>
              <a:t>Example - Compound Interest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400" i="1" dirty="0" smtClean="0"/>
              <a:t>	Interest earned at a rate of 6% for five years on the previous year’s balance.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800" i="1" u="sng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800" i="1" u="sng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u="sng" dirty="0" smtClean="0"/>
              <a:t>			Today		Future Years</a:t>
            </a:r>
            <a:endParaRPr lang="en-US" sz="2400" i="1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/>
              <a:t>				    </a:t>
            </a:r>
            <a:r>
              <a:rPr lang="en-US" sz="2400" i="1" u="sng" dirty="0" smtClean="0"/>
              <a:t>1</a:t>
            </a:r>
            <a:r>
              <a:rPr lang="en-US" sz="2400" i="1" dirty="0" smtClean="0"/>
              <a:t>	     </a:t>
            </a:r>
            <a:r>
              <a:rPr lang="en-US" sz="2400" i="1" u="sng" dirty="0" smtClean="0"/>
              <a:t>2</a:t>
            </a:r>
            <a:r>
              <a:rPr lang="en-US" sz="2400" i="1" dirty="0" smtClean="0"/>
              <a:t>	     </a:t>
            </a:r>
            <a:r>
              <a:rPr lang="en-US" sz="2400" i="1" u="sng" dirty="0" smtClean="0"/>
              <a:t>3</a:t>
            </a:r>
            <a:r>
              <a:rPr lang="en-US" sz="2400" i="1" dirty="0" smtClean="0"/>
              <a:t>	     </a:t>
            </a:r>
            <a:r>
              <a:rPr lang="en-US" sz="2400" i="1" u="sng" dirty="0" smtClean="0"/>
              <a:t>4</a:t>
            </a:r>
            <a:r>
              <a:rPr lang="en-US" sz="2400" i="1" dirty="0" smtClean="0"/>
              <a:t> 	     </a:t>
            </a:r>
            <a:r>
              <a:rPr lang="en-US" sz="2400" i="1" u="sng" dirty="0" smtClean="0"/>
              <a:t>5</a:t>
            </a:r>
            <a:endParaRPr lang="en-US" sz="2400" i="1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/>
              <a:t>Interest Earned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/>
              <a:t>Value		100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i="1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/>
              <a:t>		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0" y="4648200"/>
            <a:ext cx="838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1717E3"/>
                </a:solidFill>
              </a:rPr>
              <a:t>6</a:t>
            </a:r>
          </a:p>
          <a:p>
            <a:pPr algn="ctr"/>
            <a:r>
              <a:rPr lang="en-US" i="1" dirty="0">
                <a:solidFill>
                  <a:srgbClr val="1717E3"/>
                </a:solidFill>
              </a:rPr>
              <a:t>106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86200" y="4648200"/>
            <a:ext cx="1143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1717E3"/>
                </a:solidFill>
              </a:rPr>
              <a:t>6.36</a:t>
            </a:r>
          </a:p>
          <a:p>
            <a:pPr algn="ctr"/>
            <a:r>
              <a:rPr lang="en-US" i="1" dirty="0">
                <a:solidFill>
                  <a:srgbClr val="1717E3"/>
                </a:solidFill>
              </a:rPr>
              <a:t>112.36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800600" y="4648200"/>
            <a:ext cx="1143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1717E3"/>
                </a:solidFill>
              </a:rPr>
              <a:t>6.74</a:t>
            </a:r>
          </a:p>
          <a:p>
            <a:pPr algn="ctr"/>
            <a:r>
              <a:rPr lang="en-US" i="1" dirty="0">
                <a:solidFill>
                  <a:srgbClr val="1717E3"/>
                </a:solidFill>
              </a:rPr>
              <a:t>119.10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791200" y="4648200"/>
            <a:ext cx="1066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1717E3"/>
                </a:solidFill>
              </a:rPr>
              <a:t>7.15</a:t>
            </a:r>
          </a:p>
          <a:p>
            <a:pPr algn="ctr"/>
            <a:r>
              <a:rPr lang="en-US" i="1" dirty="0">
                <a:solidFill>
                  <a:srgbClr val="1717E3"/>
                </a:solidFill>
              </a:rPr>
              <a:t>126.25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781800" y="4648200"/>
            <a:ext cx="1143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1717E3"/>
                </a:solidFill>
              </a:rPr>
              <a:t>7.57</a:t>
            </a:r>
          </a:p>
          <a:p>
            <a:pPr algn="ctr"/>
            <a:r>
              <a:rPr lang="en-US" i="1" dirty="0">
                <a:solidFill>
                  <a:srgbClr val="1717E3"/>
                </a:solidFill>
              </a:rPr>
              <a:t>133.82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0" y="5410200"/>
            <a:ext cx="6934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 dirty="0">
                <a:solidFill>
                  <a:srgbClr val="00B0F0"/>
                </a:solidFill>
              </a:rPr>
              <a:t>Value at the end of Year 5 = $133.82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Values: General Formula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FV = PV(1 + r)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FV = future value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PV = present value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r = period interest rate, expressed as a decimal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 = number of periods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Future value interest factor = (1 + r)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Compounding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Consider the previous example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FV with simple interest = 1,000 + 50 + 50 = 1,100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FV with compound interest = 1,102.50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The extra 2.50 comes from the interest of .05(50) = 2.50 earned on the first interest payment</a:t>
            </a:r>
          </a:p>
          <a:p>
            <a:pPr algn="l" rtl="0">
              <a:lnSpc>
                <a:spcPct val="150000"/>
              </a:lnSpc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Values –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invest the $1,000 from the previous example for 5 years. How much would you have?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FV = 1,000(1.05)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= 1,276.28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 effect of compounding is small for a small number of periods, but increases as the number of periods increases. (Simple interest would have a future value of $1,250, for a difference of $26.28.)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Values –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had a relative deposit $10 at 5.5% interest 200 years ago. How much would the investment be worth today?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FV = 10(1.055)</a:t>
            </a:r>
            <a:r>
              <a:rPr lang="en-US" sz="2400" baseline="30000" dirty="0" smtClean="0"/>
              <a:t>200</a:t>
            </a:r>
            <a:r>
              <a:rPr lang="en-US" sz="2400" dirty="0" smtClean="0"/>
              <a:t> = 447,189.84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What is the effect of compounding?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Simple interest = 10 + 200(10)(.055) = 120.00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Compounding added $447,069.84 to the value of the investment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as a General Growth Formula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your company expects to increase unit sales of widgets by 15% per year for the next 5 years. If you currently sell 3 million widgets in one year, how many widgets do you expect to sell in 5 years?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FV = 3,000,000(1.15)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= 6,034,072</a:t>
            </a:r>
            <a:endParaRPr lang="ar-SA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– Part 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What is the difference between simple interest and compound interest?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have $500 to invest and you believe that you can earn 8% per year over the next 15 years.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How much would you have at the end of 15 years using compound interest?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How much would you have using simple interest?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How much do I have to invest today to have some amount in the future?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FV = PV(1 + r)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Rearrange to solve for PV = FV / (1 + r)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When we talk about discounting, we mean finding the present value of some future amount.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When we talk about the “value” of something, we are talking about the present value unless we specifically indicate that we want the future value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– One Period Example</a:t>
            </a:r>
            <a:endParaRPr lang="ar-S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Suppose you need $10,000 in one year for the down payment on a new car. If you can earn 7% annually, how much do you need to invest today?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PV = 10,000 / (1.07)</a:t>
            </a:r>
            <a:r>
              <a:rPr lang="en-US" sz="2400" baseline="30000" dirty="0"/>
              <a:t>1</a:t>
            </a:r>
            <a:r>
              <a:rPr lang="en-US" sz="2400" dirty="0"/>
              <a:t> = </a:t>
            </a:r>
            <a:r>
              <a:rPr lang="en-US" sz="2400" dirty="0" smtClean="0"/>
              <a:t>9,345.79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and Skills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Be able to compute the </a:t>
            </a:r>
            <a:r>
              <a:rPr lang="en-US" sz="2400" b="1" u="sng" dirty="0" smtClean="0"/>
              <a:t>future value </a:t>
            </a:r>
            <a:r>
              <a:rPr lang="en-US" sz="2400" dirty="0" smtClean="0"/>
              <a:t>of an investment made today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Be able to compute the </a:t>
            </a:r>
            <a:r>
              <a:rPr lang="en-US" sz="2400" b="1" u="sng" dirty="0" smtClean="0"/>
              <a:t>present value </a:t>
            </a:r>
            <a:r>
              <a:rPr lang="en-US" sz="2400" dirty="0" smtClean="0"/>
              <a:t>of cash to be received at some future date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Be able to compute the </a:t>
            </a:r>
            <a:r>
              <a:rPr lang="en-US" sz="2400" b="1" u="sng" dirty="0" smtClean="0"/>
              <a:t>return on an investment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Be able to compute the </a:t>
            </a:r>
            <a:r>
              <a:rPr lang="en-US" sz="2400" b="1" u="sng" dirty="0" smtClean="0"/>
              <a:t>number of periods </a:t>
            </a:r>
            <a:r>
              <a:rPr lang="en-US" sz="2400" dirty="0" smtClean="0"/>
              <a:t>that equates a present value and a future value given an interest rate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Values – Example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want to begin saving for your daughter’s college education and you estimate that she will need $150,000 in 17 years.  If you feel confident that you can earn 8% per year, how much do you need to invest today?</a:t>
            </a:r>
          </a:p>
          <a:p>
            <a:pPr lvl="1" algn="l" rtl="0"/>
            <a:r>
              <a:rPr lang="en-US" dirty="0"/>
              <a:t>PV = 150,000 / (1.08)</a:t>
            </a:r>
            <a:r>
              <a:rPr lang="en-US" baseline="30000" dirty="0"/>
              <a:t>17</a:t>
            </a:r>
            <a:r>
              <a:rPr lang="en-US" dirty="0"/>
              <a:t> = 40,540.34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Values – Example 3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Your parents set up a trust fund for you 10 years ago that is now worth $19,671.51. If the fund earned 7% per year, how much did your parents invest?</a:t>
            </a:r>
            <a:endParaRPr lang="en-US" dirty="0" smtClean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PV = 19,671.51 / (1.07)</a:t>
            </a:r>
            <a:r>
              <a:rPr lang="en-US" baseline="30000" dirty="0" smtClean="0"/>
              <a:t>10</a:t>
            </a:r>
            <a:r>
              <a:rPr lang="en-US" dirty="0" smtClean="0"/>
              <a:t> = 10,000</a:t>
            </a:r>
          </a:p>
          <a:p>
            <a:pPr algn="l" rtl="0">
              <a:lnSpc>
                <a:spcPct val="150000"/>
              </a:lnSpc>
            </a:pP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For a given interest rate – the longer the time period, the lower the present value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What is the present value of $500 to be received in 5 years? 10 years? The discount rate is 10%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5 years: PV = 500 / (1.1)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= 310.46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10 years: PV = 500 / (1.1)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= 192.77</a:t>
            </a:r>
          </a:p>
          <a:p>
            <a:pPr algn="l" rtl="0"/>
            <a:endParaRPr lang="ar-SA" sz="2800" dirty="0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 – Important Relationship 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– Important Relationship II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For a given time period – the higher the interest rate, the smaller the present value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What is the present value of $500 received in 5 years if the interest rate is 10%? 15%?</a:t>
            </a:r>
          </a:p>
          <a:p>
            <a:pPr lvl="2" algn="l" rtl="0">
              <a:lnSpc>
                <a:spcPct val="150000"/>
              </a:lnSpc>
            </a:pPr>
            <a:r>
              <a:rPr lang="en-US" sz="2400" dirty="0" smtClean="0"/>
              <a:t>Rate = 10%: PV = 500 / (1.1)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= 310.46</a:t>
            </a:r>
          </a:p>
          <a:p>
            <a:pPr lvl="2" algn="l" rtl="0">
              <a:lnSpc>
                <a:spcPct val="150000"/>
              </a:lnSpc>
            </a:pPr>
            <a:r>
              <a:rPr lang="en-US" sz="2400" dirty="0" smtClean="0"/>
              <a:t>Rate = 15%; PV = 500 / (1.15)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= 248.59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What is the relationship between present value and future value?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need $15,000 in 3 years. If you can earn 6% annually, how much do you need to invest today?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If you could invest the money at 8%, would you have to invest more or less than at 6%? How much?</a:t>
            </a:r>
          </a:p>
          <a:p>
            <a:pPr>
              <a:lnSpc>
                <a:spcPct val="150000"/>
              </a:lnSpc>
            </a:pPr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Quiz – Part II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PV = FV / (1 + r)</a:t>
            </a:r>
            <a:r>
              <a:rPr lang="en-US" sz="2400" baseline="30000" dirty="0" smtClean="0"/>
              <a:t>t</a:t>
            </a:r>
            <a:endParaRPr lang="en-US" sz="2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There are four parts to this equation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PV, FV, r and t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If we know any three, we can solve for the fourth</a:t>
            </a:r>
          </a:p>
          <a:p>
            <a:pPr algn="l" rtl="0">
              <a:lnSpc>
                <a:spcPct val="150000"/>
              </a:lnSpc>
            </a:pPr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PV Equation - Refresher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Often we will want to know what the implied interest rate is in an investment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Rearrange the basic PV equation and solve for r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FV = PV(1 + r)</a:t>
            </a:r>
            <a:r>
              <a:rPr lang="en-US" sz="2000" baseline="30000" dirty="0" smtClean="0"/>
              <a:t>t</a:t>
            </a:r>
            <a:endParaRPr lang="en-US" sz="2000" dirty="0" smtClean="0"/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r = (FV / PV)</a:t>
            </a:r>
            <a:r>
              <a:rPr lang="en-US" sz="2000" baseline="30000" dirty="0" smtClean="0"/>
              <a:t>1/t</a:t>
            </a:r>
            <a:r>
              <a:rPr lang="en-US" sz="2000" dirty="0" smtClean="0"/>
              <a:t> – 1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You are looking at an investment that will pay $1,200 in 5 years if you invest $1,000 today.  What is the implied rate of interest?</a:t>
            </a:r>
          </a:p>
          <a:p>
            <a:pPr lvl="1" algn="l" rtl="0"/>
            <a:r>
              <a:rPr lang="en-US" sz="2400" dirty="0" smtClean="0"/>
              <a:t>r = (1,200 / 1,000)</a:t>
            </a:r>
            <a:r>
              <a:rPr lang="en-US" sz="2400" baseline="30000" dirty="0" smtClean="0"/>
              <a:t>1/5</a:t>
            </a:r>
            <a:r>
              <a:rPr lang="en-US" sz="2400" dirty="0" smtClean="0"/>
              <a:t> – 1 = .03714 = 3.714%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– Example 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are offered an investment that will allow you to double your money in 6 years.  You have $10,000 to invest. What is the implied rate of interest?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r = (20,000 / 10,000)</a:t>
            </a:r>
            <a:r>
              <a:rPr lang="en-US" baseline="30000" dirty="0" smtClean="0"/>
              <a:t>1/6</a:t>
            </a:r>
            <a:r>
              <a:rPr lang="en-US" dirty="0" smtClean="0"/>
              <a:t> – 1 = .122462 = 12.25%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– Example 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have a 1-year old son and you want to provide $75,000 in 17 years towards his college education. You currently have $5,000 to invest.  What interest rate must you earn to have the $75,000 when you need it?</a:t>
            </a:r>
          </a:p>
          <a:p>
            <a:pPr lvl="1" algn="l" rtl="0"/>
            <a:r>
              <a:rPr lang="en-US" dirty="0" smtClean="0"/>
              <a:t>r = (75,000 / 5,000)</a:t>
            </a:r>
            <a:r>
              <a:rPr lang="en-US" baseline="30000" dirty="0" smtClean="0"/>
              <a:t>1/17</a:t>
            </a:r>
            <a:r>
              <a:rPr lang="en-US" dirty="0" smtClean="0"/>
              <a:t> – 1 = .172688 = 17.27%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– Example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Future Value and Compounding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Present Value and Discounting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More about Present and Future Values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What are some situations in which you might want to know the implied interest rate?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You are offered the following investments: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You can invest $500 today and receive $600 in 5 years. The investment is considered low risk.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You can invest the $500 in a bank account paying 4%.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What is the implied interest rate for the first choice and which investment should you choose?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 – Part III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Start with the basic equation and solve for t (remember your logs)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FV = PV(1 + r)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 = </a:t>
            </a:r>
            <a:r>
              <a:rPr lang="en-US" dirty="0" err="1" smtClean="0"/>
              <a:t>ln</a:t>
            </a:r>
            <a:r>
              <a:rPr lang="en-US" dirty="0" smtClean="0"/>
              <a:t>(FV / PV) / </a:t>
            </a:r>
            <a:r>
              <a:rPr lang="en-US" dirty="0" err="1" smtClean="0"/>
              <a:t>ln</a:t>
            </a:r>
            <a:r>
              <a:rPr lang="en-US" dirty="0" smtClean="0"/>
              <a:t>(1 + r)</a:t>
            </a:r>
          </a:p>
          <a:p>
            <a:pPr algn="l" rtl="0"/>
            <a:endParaRPr lang="ar-SA" dirty="0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Number of Periods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want to buy a new house.  You currently have $15,000, and you figure you need to have a 10% down payment plus an additional 5% of the loan amount for closing costs. Assume the type of house you want will cost about $150,000 and you can earn 7.5% per year, how long will it be before you have enough money for the down payment and closing costs?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Periods – Example 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How much do you need to have in the future?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Down payment = .1(150,000) = 15,000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Closing costs = .05(150,000 – 15,000) = 6,750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Total needed = 15,000 + 6,750 = 21,750</a:t>
            </a:r>
          </a:p>
          <a:p>
            <a:pPr lvl="1" algn="l" rtl="0">
              <a:lnSpc>
                <a:spcPct val="150000"/>
              </a:lnSpc>
            </a:pPr>
            <a:endParaRPr lang="en-US" sz="15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Compute the number of periods</a:t>
            </a:r>
          </a:p>
          <a:p>
            <a:pPr algn="l" rtl="0">
              <a:lnSpc>
                <a:spcPct val="150000"/>
              </a:lnSpc>
            </a:pPr>
            <a:endParaRPr lang="en-US" sz="15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Using the formula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 = </a:t>
            </a:r>
            <a:r>
              <a:rPr lang="en-US" dirty="0" err="1" smtClean="0"/>
              <a:t>ln</a:t>
            </a:r>
            <a:r>
              <a:rPr lang="en-US" dirty="0" smtClean="0"/>
              <a:t>(21,750 / 15,000) / </a:t>
            </a:r>
            <a:r>
              <a:rPr lang="en-US" dirty="0" err="1" smtClean="0"/>
              <a:t>ln</a:t>
            </a:r>
            <a:r>
              <a:rPr lang="en-US" dirty="0" smtClean="0"/>
              <a:t>(1.075) = 5.14 years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2 Continued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When might you want to compute the number of periods?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want to buy some new furniture for your family room. You currently have $500, and the furniture you want costs $600. If you can earn 6%, how long will you have to wait if you don’t add any additional money?</a:t>
            </a:r>
          </a:p>
          <a:p>
            <a:pPr algn="l" rtl="0"/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 – Part IV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/>
          </p:cNvGraphicFramePr>
          <p:nvPr>
            <p:ph sz="quarter" idx="1"/>
          </p:nvPr>
        </p:nvGraphicFramePr>
        <p:xfrm>
          <a:off x="228600" y="381000"/>
          <a:ext cx="8763000" cy="6248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3" imgW="4819048" imgH="2809524" progId="">
                  <p:embed/>
                </p:oleObj>
              </mc:Choice>
              <mc:Fallback>
                <p:oleObj name="Photo Editor Photo" r:id="rId3" imgW="4819048" imgH="2809524" progId="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"/>
                        <a:ext cx="8763000" cy="6248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Problem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You have $10,000 to invest for five years.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How much additional interest will you earn if the investment provides a 5% annual return, when compared to a 4.5% annual return?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How long will it take your $10,000 to double in value if it earns 5% annually?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annual rate has been earned if $1,000 grows into $4,000 in 20 years?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The Time Value of Money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/>
              <a:t>Would you prefer to have $1 million now or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$1 million 10 years from now?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Of course, we would all prefer the money now!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This illustrates that there is an inherent monetary value attached to time.</a:t>
            </a:r>
          </a:p>
          <a:p>
            <a:pPr algn="l" rtl="0"/>
            <a:endParaRPr lang="ar-SA" dirty="0"/>
          </a:p>
        </p:txBody>
      </p:sp>
      <p:pic>
        <p:nvPicPr>
          <p:cNvPr id="4" name="Picture 1029" descr="bs0050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371600"/>
            <a:ext cx="22098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A dollar received today is worth more than a dollar received tomorrow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This is because a dollar received today can be invested to earn interest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The amount of interest earned depends on the rate of return that can be earned on the investment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Time value of money quantifies the value of a dollar through time</a:t>
            </a:r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Time Value of Money?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i="1" u="sng" dirty="0" smtClean="0"/>
              <a:t>Presen</a:t>
            </a:r>
            <a:r>
              <a:rPr lang="en-US" sz="2400" dirty="0" smtClean="0"/>
              <a:t>t Value – </a:t>
            </a:r>
            <a:r>
              <a:rPr lang="en-US" sz="2400" i="1" u="sng" dirty="0" smtClean="0"/>
              <a:t>earlier</a:t>
            </a:r>
            <a:r>
              <a:rPr lang="en-US" sz="2400" dirty="0" smtClean="0"/>
              <a:t> money on a time line</a:t>
            </a:r>
          </a:p>
          <a:p>
            <a:pPr algn="l" rtl="0">
              <a:lnSpc>
                <a:spcPct val="150000"/>
              </a:lnSpc>
            </a:pPr>
            <a:r>
              <a:rPr lang="en-US" sz="2400" i="1" u="sng" dirty="0" smtClean="0"/>
              <a:t>Future</a:t>
            </a:r>
            <a:r>
              <a:rPr lang="en-US" sz="2400" dirty="0" smtClean="0"/>
              <a:t> Value – </a:t>
            </a:r>
            <a:r>
              <a:rPr lang="en-US" sz="2400" i="1" u="sng" dirty="0" smtClean="0"/>
              <a:t>later</a:t>
            </a:r>
            <a:r>
              <a:rPr lang="en-US" sz="2400" dirty="0" smtClean="0"/>
              <a:t> money on a time line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Interest rate – “exchange rate” between earlier money and later money</a:t>
            </a:r>
          </a:p>
          <a:p>
            <a:pPr algn="l" rtl="0">
              <a:lnSpc>
                <a:spcPct val="150000"/>
              </a:lnSpc>
            </a:pPr>
            <a:r>
              <a:rPr lang="en-US" sz="2400" i="1" u="sng" dirty="0" smtClean="0"/>
              <a:t>Compound Interest</a:t>
            </a:r>
            <a:r>
              <a:rPr lang="en-US" sz="2400" i="1" dirty="0" smtClean="0"/>
              <a:t> </a:t>
            </a:r>
            <a:r>
              <a:rPr lang="en-US" sz="2400" dirty="0" smtClean="0"/>
              <a:t>- Interest earned on interest.</a:t>
            </a:r>
          </a:p>
          <a:p>
            <a:pPr algn="l" rtl="0">
              <a:lnSpc>
                <a:spcPct val="150000"/>
              </a:lnSpc>
            </a:pPr>
            <a:r>
              <a:rPr lang="en-US" sz="2400" i="1" u="sng" dirty="0" smtClean="0"/>
              <a:t>Simple Interest</a:t>
            </a:r>
            <a:r>
              <a:rPr lang="en-US" sz="2400" i="1" dirty="0" smtClean="0"/>
              <a:t> </a:t>
            </a:r>
            <a:r>
              <a:rPr lang="en-US" sz="2100" dirty="0" smtClean="0"/>
              <a:t>- </a:t>
            </a:r>
            <a:r>
              <a:rPr lang="en-US" sz="2400" dirty="0" smtClean="0"/>
              <a:t>Interest earned only on the original investment.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Discount rate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Cost of capital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Opportunity cost of capital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Required return</a:t>
            </a:r>
            <a:endParaRPr lang="ar-SA" dirty="0" smtClean="0"/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invest $1,000 for one year at 5% per year.  What is the future value in one year?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Interest = 1,000(.05) = 50</a:t>
            </a:r>
          </a:p>
          <a:p>
            <a:pPr lvl="1" algn="l" rtl="0">
              <a:lnSpc>
                <a:spcPct val="150000"/>
              </a:lnSpc>
            </a:pPr>
            <a:r>
              <a:rPr lang="en-US" sz="2400" b="1" i="1" u="sng" dirty="0" smtClean="0"/>
              <a:t>Value in one year = principal + interest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 = 1,000 + 50 = 1,050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Future Value (FV) = 1,000(1 + .05) = 1,050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Suppose you leave the money in for another year.  How much will you have two years from now?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FV = 1,000(1.05)(1.05) = 1,000(1.05)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1,102.50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u="sng" dirty="0" smtClean="0">
                <a:solidFill>
                  <a:srgbClr val="C00000"/>
                </a:solidFill>
              </a:rPr>
              <a:t>Example - Simple Interest</a:t>
            </a:r>
            <a:endParaRPr lang="en-US" sz="2800" i="1" dirty="0" smtClean="0">
              <a:solidFill>
                <a:srgbClr val="C00000"/>
              </a:solidFill>
            </a:endParaRPr>
          </a:p>
          <a:p>
            <a:pPr algn="l" rtl="0">
              <a:lnSpc>
                <a:spcPct val="150000"/>
              </a:lnSpc>
              <a:buFont typeface="Wingdings" pitchFamily="2" charset="2"/>
              <a:buNone/>
            </a:pPr>
            <a:r>
              <a:rPr lang="en-US" sz="2800" i="1" dirty="0" smtClean="0"/>
              <a:t>	</a:t>
            </a:r>
            <a:r>
              <a:rPr lang="en-US" sz="2400" i="1" dirty="0" smtClean="0"/>
              <a:t>Interest earned at a rate of 6% for five years on a principal balance of $100.</a:t>
            </a:r>
            <a:endParaRPr lang="en-US" sz="2800" i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800" i="1" u="sng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u="sng" dirty="0" smtClean="0"/>
              <a:t>			</a:t>
            </a:r>
            <a:r>
              <a:rPr lang="en-US" sz="2600" i="1" u="sng" dirty="0" smtClean="0"/>
              <a:t>Today		Future Years</a:t>
            </a:r>
            <a:endParaRPr lang="en-US" sz="2600" i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600" i="1" dirty="0" smtClean="0"/>
              <a:t>				    </a:t>
            </a:r>
            <a:r>
              <a:rPr lang="en-US" sz="2600" i="1" u="sng" dirty="0" smtClean="0"/>
              <a:t>1</a:t>
            </a:r>
            <a:r>
              <a:rPr lang="en-US" sz="2600" i="1" dirty="0" smtClean="0"/>
              <a:t>	     </a:t>
            </a:r>
            <a:r>
              <a:rPr lang="en-US" sz="2600" i="1" u="sng" dirty="0" smtClean="0"/>
              <a:t>2</a:t>
            </a:r>
            <a:r>
              <a:rPr lang="en-US" sz="2600" i="1" dirty="0" smtClean="0"/>
              <a:t>	     </a:t>
            </a:r>
            <a:r>
              <a:rPr lang="en-US" sz="2600" i="1" u="sng" dirty="0" smtClean="0"/>
              <a:t>3</a:t>
            </a:r>
            <a:r>
              <a:rPr lang="en-US" sz="2600" i="1" dirty="0" smtClean="0"/>
              <a:t>	     </a:t>
            </a:r>
            <a:r>
              <a:rPr lang="en-US" sz="2600" i="1" u="sng" dirty="0" smtClean="0"/>
              <a:t>4</a:t>
            </a:r>
            <a:r>
              <a:rPr lang="en-US" sz="2600" i="1" dirty="0" smtClean="0"/>
              <a:t> 	     </a:t>
            </a:r>
            <a:r>
              <a:rPr lang="en-US" sz="2600" i="1" u="sng" dirty="0" smtClean="0"/>
              <a:t>5</a:t>
            </a:r>
            <a:endParaRPr lang="en-US" sz="2600" i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600" i="1" dirty="0" smtClean="0"/>
              <a:t>Interest Earned	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600" i="1" dirty="0" smtClean="0"/>
              <a:t>Value		100</a:t>
            </a:r>
            <a:r>
              <a:rPr lang="en-US" sz="2800" i="1" dirty="0" smtClean="0"/>
              <a:t>	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800" i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		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Future Values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71800" y="4267200"/>
            <a:ext cx="838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6</a:t>
            </a:r>
          </a:p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106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8600" y="4191000"/>
            <a:ext cx="838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6</a:t>
            </a:r>
          </a:p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112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29200" y="4191000"/>
            <a:ext cx="838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6</a:t>
            </a:r>
          </a:p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118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867400" y="4191000"/>
            <a:ext cx="838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6</a:t>
            </a:r>
          </a:p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124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781800" y="4191000"/>
            <a:ext cx="838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6</a:t>
            </a:r>
          </a:p>
          <a:p>
            <a:pPr algn="ctr"/>
            <a:r>
              <a:rPr lang="en-US" sz="2000" b="1" i="1" dirty="0">
                <a:solidFill>
                  <a:srgbClr val="1717E3"/>
                </a:solidFill>
              </a:rPr>
              <a:t>130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0" y="5410200"/>
            <a:ext cx="6324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i="1" dirty="0">
                <a:solidFill>
                  <a:srgbClr val="C00000"/>
                </a:solidFill>
              </a:rPr>
              <a:t>Value at the end of Year 5 = $130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318</TotalTime>
  <Words>1831</Words>
  <Application>Microsoft Office PowerPoint</Application>
  <PresentationFormat>On-screen Show (4:3)</PresentationFormat>
  <Paragraphs>197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Batang</vt:lpstr>
      <vt:lpstr>Arial</vt:lpstr>
      <vt:lpstr>Georgia</vt:lpstr>
      <vt:lpstr>Times New Roman</vt:lpstr>
      <vt:lpstr>Wingdings</vt:lpstr>
      <vt:lpstr>Wingdings 2</vt:lpstr>
      <vt:lpstr>Civic</vt:lpstr>
      <vt:lpstr>Photo Editor Photo</vt:lpstr>
      <vt:lpstr>Introduction to Valuation: The Time Value of Money</vt:lpstr>
      <vt:lpstr>Key Concepts and Skills</vt:lpstr>
      <vt:lpstr>Chapter Outline</vt:lpstr>
      <vt:lpstr>Introduction</vt:lpstr>
      <vt:lpstr>What is The Time Value of Money?</vt:lpstr>
      <vt:lpstr>Basic Definitions</vt:lpstr>
      <vt:lpstr>Basic Definitions</vt:lpstr>
      <vt:lpstr>Future Values</vt:lpstr>
      <vt:lpstr>Future Values</vt:lpstr>
      <vt:lpstr>Future Values</vt:lpstr>
      <vt:lpstr>Future Values</vt:lpstr>
      <vt:lpstr>Future Values: General Formula</vt:lpstr>
      <vt:lpstr>Effects of Compounding</vt:lpstr>
      <vt:lpstr>Future Values – Example</vt:lpstr>
      <vt:lpstr>Future Values – Example</vt:lpstr>
      <vt:lpstr>Future Value as a General Growth Formula</vt:lpstr>
      <vt:lpstr>Quick Quiz – Part I</vt:lpstr>
      <vt:lpstr>Present Values</vt:lpstr>
      <vt:lpstr>Present Value – One Period Example</vt:lpstr>
      <vt:lpstr>Present Values – Example 2</vt:lpstr>
      <vt:lpstr>Present Values – Example 3</vt:lpstr>
      <vt:lpstr>Present Value – Important Relationship I</vt:lpstr>
      <vt:lpstr>Present Value – Important Relationship II</vt:lpstr>
      <vt:lpstr>Quick Quiz – Part II</vt:lpstr>
      <vt:lpstr>The Basic PV Equation - Refresher</vt:lpstr>
      <vt:lpstr>Discount Rate</vt:lpstr>
      <vt:lpstr>Discount Rate – Example 1</vt:lpstr>
      <vt:lpstr>Discount Rate – Example 2</vt:lpstr>
      <vt:lpstr>Discount Rate – Example 3</vt:lpstr>
      <vt:lpstr>Quick Quiz – Part III</vt:lpstr>
      <vt:lpstr>Finding the Number of Periods</vt:lpstr>
      <vt:lpstr>Number of Periods – Example 2</vt:lpstr>
      <vt:lpstr>Example 2 Continued</vt:lpstr>
      <vt:lpstr>Quick Quiz – Part IV</vt:lpstr>
      <vt:lpstr>PowerPoint Presentation</vt:lpstr>
      <vt:lpstr>Comprehensive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Valuation: The Time Value of Money</dc:title>
  <dc:creator>Ghada</dc:creator>
  <cp:lastModifiedBy>Rima Al-Sager</cp:lastModifiedBy>
  <cp:revision>52</cp:revision>
  <dcterms:created xsi:type="dcterms:W3CDTF">2012-03-23T10:58:32Z</dcterms:created>
  <dcterms:modified xsi:type="dcterms:W3CDTF">2013-03-03T16:16:22Z</dcterms:modified>
</cp:coreProperties>
</file>