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EEBFE55-EE6A-4E0F-9C45-E3CF76A0922E}"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FE55-EE6A-4E0F-9C45-E3CF76A0922E}"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FE55-EE6A-4E0F-9C45-E3CF76A0922E}"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FE55-EE6A-4E0F-9C45-E3CF76A0922E}"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EBFE55-EE6A-4E0F-9C45-E3CF76A0922E}"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EBFE55-EE6A-4E0F-9C45-E3CF76A0922E}" type="datetimeFigureOut">
              <a:rPr lang="en-US" smtClean="0"/>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EBFE55-EE6A-4E0F-9C45-E3CF76A0922E}" type="datetimeFigureOut">
              <a:rPr lang="en-US" smtClean="0"/>
              <a:t>5/5/2012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EBFE55-EE6A-4E0F-9C45-E3CF76A0922E}" type="datetimeFigureOut">
              <a:rPr lang="en-US" smtClean="0"/>
              <a:t>5/5/2012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BFE55-EE6A-4E0F-9C45-E3CF76A0922E}" type="datetimeFigureOut">
              <a:rPr lang="en-US" smtClean="0"/>
              <a:t>5/5/2012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90131D-12D4-4D02-A374-B82446DB7A4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BFE55-EE6A-4E0F-9C45-E3CF76A0922E}" type="datetimeFigureOut">
              <a:rPr lang="en-US" smtClean="0"/>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90131D-12D4-4D02-A374-B82446DB7A49}"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EEBFE55-EE6A-4E0F-9C45-E3CF76A0922E}" type="datetimeFigureOut">
              <a:rPr lang="en-US" smtClean="0"/>
              <a:t>5/5/2012</a:t>
            </a:fld>
            <a:endParaRPr lang="en-US"/>
          </a:p>
        </p:txBody>
      </p:sp>
      <p:sp>
        <p:nvSpPr>
          <p:cNvPr id="9" name="Slide Number Placeholder 8"/>
          <p:cNvSpPr>
            <a:spLocks noGrp="1"/>
          </p:cNvSpPr>
          <p:nvPr>
            <p:ph type="sldNum" sz="quarter" idx="11"/>
          </p:nvPr>
        </p:nvSpPr>
        <p:spPr/>
        <p:txBody>
          <a:bodyPr/>
          <a:lstStyle/>
          <a:p>
            <a:fld id="{EB90131D-12D4-4D02-A374-B82446DB7A4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B90131D-12D4-4D02-A374-B82446DB7A49}"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EEBFE55-EE6A-4E0F-9C45-E3CF76A0922E}" type="datetimeFigureOut">
              <a:rPr lang="en-US" smtClean="0"/>
              <a:t>5/5/2012</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faculty.ksu.edu.sa/Alderfasi/My%20CV/My%20CV%20in%20Arabic.pdf"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kp.ipw.agrl.ethz.ch/people/jleipne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hyperlink" Target="http://www.kp.ipw.agrl.ethz.ch/people/jleipn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nSpc>
                <a:spcPct val="150000"/>
              </a:lnSpc>
            </a:pPr>
            <a:r>
              <a:rPr lang="en-US" sz="2800" dirty="0" smtClean="0">
                <a:latin typeface="Times New Roman" pitchFamily="18" charset="0"/>
                <a:cs typeface="Times New Roman" pitchFamily="18" charset="0"/>
              </a:rPr>
              <a:t>Chlorophyll fluorescence: A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wonderful tool to study plant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physiology and plant stress </a:t>
            </a: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92500" lnSpcReduction="10000"/>
          </a:bodyPr>
          <a:lstStyle/>
          <a:p>
            <a:pPr lvl="0" algn="l" defTabSz="457200">
              <a:spcAft>
                <a:spcPts val="600"/>
              </a:spcAft>
              <a:buClr>
                <a:prstClr val="black">
                  <a:lumMod val="75000"/>
                  <a:lumOff val="25000"/>
                </a:prstClr>
              </a:buClr>
            </a:pPr>
            <a:r>
              <a:rPr lang="en-US" sz="1100" dirty="0">
                <a:solidFill>
                  <a:prstClr val="black">
                    <a:lumMod val="75000"/>
                    <a:lumOff val="25000"/>
                  </a:prstClr>
                </a:solidFill>
                <a:latin typeface="Verdana"/>
              </a:rPr>
              <a:t>Presented by:</a:t>
            </a:r>
          </a:p>
          <a:p>
            <a:pPr lvl="0" algn="l" defTabSz="457200">
              <a:spcAft>
                <a:spcPts val="600"/>
              </a:spcAft>
              <a:buClr>
                <a:prstClr val="black">
                  <a:lumMod val="75000"/>
                  <a:lumOff val="25000"/>
                </a:prstClr>
              </a:buClr>
            </a:pPr>
            <a:r>
              <a:rPr lang="en-US" sz="1100" dirty="0">
                <a:solidFill>
                  <a:prstClr val="black">
                    <a:lumMod val="75000"/>
                    <a:lumOff val="25000"/>
                  </a:prstClr>
                </a:solidFill>
                <a:latin typeface="Verdana"/>
              </a:rPr>
              <a:t>Zia Amjad</a:t>
            </a:r>
          </a:p>
          <a:p>
            <a:pPr lvl="0" algn="l" defTabSz="457200">
              <a:spcAft>
                <a:spcPts val="600"/>
              </a:spcAft>
              <a:buClr>
                <a:prstClr val="black">
                  <a:lumMod val="75000"/>
                  <a:lumOff val="25000"/>
                </a:prstClr>
              </a:buClr>
            </a:pPr>
            <a:r>
              <a:rPr lang="en-US" sz="1100" dirty="0">
                <a:solidFill>
                  <a:prstClr val="black">
                    <a:lumMod val="75000"/>
                    <a:lumOff val="25000"/>
                  </a:prstClr>
                </a:solidFill>
                <a:latin typeface="Verdana"/>
              </a:rPr>
              <a:t>Presented to:</a:t>
            </a:r>
          </a:p>
          <a:p>
            <a:pPr lvl="0" algn="l" defTabSz="457200">
              <a:spcAft>
                <a:spcPts val="600"/>
              </a:spcAft>
              <a:buClr>
                <a:prstClr val="black">
                  <a:lumMod val="75000"/>
                  <a:lumOff val="25000"/>
                </a:prstClr>
              </a:buClr>
            </a:pPr>
            <a:r>
              <a:rPr lang="en-US" sz="1100" b="1" i="1" u="sng" dirty="0" smtClean="0">
                <a:solidFill>
                  <a:prstClr val="black">
                    <a:lumMod val="75000"/>
                    <a:lumOff val="25000"/>
                  </a:prstClr>
                </a:solidFill>
                <a:latin typeface="Verdana"/>
              </a:rPr>
              <a:t>Prof</a:t>
            </a:r>
            <a:r>
              <a:rPr lang="en-US" sz="1100" b="1" i="1" u="sng" dirty="0">
                <a:solidFill>
                  <a:prstClr val="black">
                    <a:lumMod val="75000"/>
                    <a:lumOff val="25000"/>
                  </a:prstClr>
                </a:solidFill>
                <a:latin typeface="Verdana"/>
              </a:rPr>
              <a:t>. </a:t>
            </a:r>
            <a:r>
              <a:rPr lang="en-US" sz="1100" b="1" i="1" u="sng" dirty="0" err="1">
                <a:solidFill>
                  <a:prstClr val="black">
                    <a:lumMod val="75000"/>
                    <a:lumOff val="25000"/>
                  </a:prstClr>
                </a:solidFill>
                <a:latin typeface="Verdana"/>
                <a:hlinkClick r:id="rId2"/>
              </a:rPr>
              <a:t>Dr</a:t>
            </a:r>
            <a:r>
              <a:rPr lang="en-US" sz="1100" b="1" i="1" u="sng" dirty="0">
                <a:solidFill>
                  <a:prstClr val="black">
                    <a:lumMod val="75000"/>
                    <a:lumOff val="25000"/>
                  </a:prstClr>
                </a:solidFill>
                <a:latin typeface="Verdana"/>
                <a:hlinkClick r:id="rId2"/>
              </a:rPr>
              <a:t> Ali Abdullah Alderfasi</a:t>
            </a:r>
            <a:endParaRPr lang="en-US" sz="1100" b="1" i="1" u="sng" dirty="0">
              <a:solidFill>
                <a:prstClr val="black">
                  <a:lumMod val="75000"/>
                  <a:lumOff val="25000"/>
                </a:prstClr>
              </a:solidFill>
              <a:latin typeface="Verdana"/>
            </a:endParaRP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276600"/>
            <a:ext cx="3657600" cy="357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28600"/>
            <a:ext cx="523875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474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62861"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descr="G:\4th smester\chlorophyll flourescence\ff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61" y="0"/>
            <a:ext cx="9144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585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Salinity Stress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4772" y="169564"/>
            <a:ext cx="36576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707" y="1676400"/>
            <a:ext cx="7090372" cy="463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225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Salinity Stress </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1371600"/>
            <a:ext cx="780097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596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Salinity Stress</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371600"/>
            <a:ext cx="6096000"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223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Chilling Stress</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228600"/>
            <a:ext cx="3733800" cy="130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536700"/>
            <a:ext cx="5486400" cy="562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745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Chilling Stress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47800"/>
            <a:ext cx="4851400" cy="517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4404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902151">
            <a:off x="2514600" y="2514600"/>
            <a:ext cx="3890809" cy="1107996"/>
          </a:xfrm>
          <a:prstGeom prst="rect">
            <a:avLst/>
          </a:prstGeom>
          <a:noFill/>
        </p:spPr>
        <p:txBody>
          <a:bodyPr wrap="none" lIns="91440" tIns="45720" rIns="91440" bIns="45720">
            <a:spAutoFit/>
          </a:bodyPr>
          <a:lstStyle/>
          <a:p>
            <a:pPr algn="ctr"/>
            <a:r>
              <a:rPr lang="en-US"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Thanks </a:t>
            </a:r>
            <a:endParaRPr lang="en-US" sz="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440929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Chlorophyll Fluorescence</a:t>
            </a:r>
            <a:endParaRPr lang="en-US" dirty="0"/>
          </a:p>
        </p:txBody>
      </p:sp>
      <p:sp>
        <p:nvSpPr>
          <p:cNvPr id="3" name="Content Placeholder 2"/>
          <p:cNvSpPr>
            <a:spLocks noGrp="1"/>
          </p:cNvSpPr>
          <p:nvPr>
            <p:ph idx="1"/>
          </p:nvPr>
        </p:nvSpPr>
        <p:spPr/>
        <p:txBody>
          <a:bodyPr>
            <a:normAutofit/>
          </a:bodyPr>
          <a:lstStyle/>
          <a:p>
            <a:pPr algn="just">
              <a:lnSpc>
                <a:spcPct val="150000"/>
              </a:lnSpc>
              <a:buFont typeface="Wingdings" pitchFamily="2" charset="2"/>
              <a:buChar char="v"/>
            </a:pPr>
            <a:r>
              <a:rPr lang="en-US" sz="1800" dirty="0" smtClean="0">
                <a:latin typeface="Times New Roman" pitchFamily="18" charset="0"/>
                <a:cs typeface="Times New Roman" pitchFamily="18" charset="0"/>
              </a:rPr>
              <a:t> Plant </a:t>
            </a:r>
            <a:r>
              <a:rPr lang="en-US" sz="1800" dirty="0">
                <a:latin typeface="Times New Roman" pitchFamily="18" charset="0"/>
                <a:cs typeface="Times New Roman" pitchFamily="18" charset="0"/>
              </a:rPr>
              <a:t>chlorophyll fluorescence technology was developed in the 1990s. The variation in fluorescence can be shown by false </a:t>
            </a:r>
            <a:r>
              <a:rPr lang="en-US" sz="1800" dirty="0" smtClean="0">
                <a:latin typeface="Times New Roman" pitchFamily="18" charset="0"/>
                <a:cs typeface="Times New Roman" pitchFamily="18" charset="0"/>
              </a:rPr>
              <a:t>color </a:t>
            </a:r>
            <a:r>
              <a:rPr lang="en-US" sz="1800" dirty="0">
                <a:latin typeface="Times New Roman" pitchFamily="18" charset="0"/>
                <a:cs typeface="Times New Roman" pitchFamily="18" charset="0"/>
              </a:rPr>
              <a:t>images or as numerical values from the photochemical reaction kinetics (quantum yield, fluorescence decline, non-photosynthetic </a:t>
            </a:r>
            <a:r>
              <a:rPr lang="en-US" sz="1800" dirty="0" smtClean="0">
                <a:latin typeface="Times New Roman" pitchFamily="18" charset="0"/>
                <a:cs typeface="Times New Roman" pitchFamily="18" charset="0"/>
              </a:rPr>
              <a:t>quenching).</a:t>
            </a:r>
            <a:endParaRPr lang="en-US" sz="18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581400"/>
            <a:ext cx="54864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5158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1143000"/>
          </a:xfrm>
        </p:spPr>
        <p:txBody>
          <a:bodyPr/>
          <a:lstStyle/>
          <a:p>
            <a:r>
              <a:rPr lang="en-US" dirty="0">
                <a:latin typeface="Times New Roman" pitchFamily="18" charset="0"/>
                <a:cs typeface="Times New Roman" pitchFamily="18" charset="0"/>
              </a:rPr>
              <a:t>Chlorophyll Fluorescence</a:t>
            </a:r>
            <a:endParaRPr lang="en-US" dirty="0"/>
          </a:p>
        </p:txBody>
      </p:sp>
      <p:sp>
        <p:nvSpPr>
          <p:cNvPr id="3" name="Content Placeholder 2"/>
          <p:cNvSpPr>
            <a:spLocks noGrp="1"/>
          </p:cNvSpPr>
          <p:nvPr>
            <p:ph idx="1"/>
          </p:nvPr>
        </p:nvSpPr>
        <p:spPr>
          <a:xfrm>
            <a:off x="457200" y="1066800"/>
            <a:ext cx="7620000" cy="4800600"/>
          </a:xfrm>
        </p:spPr>
        <p:txBody>
          <a:bodyPr>
            <a:normAutofit/>
          </a:bodyPr>
          <a:lstStyle/>
          <a:p>
            <a:pPr algn="just">
              <a:lnSpc>
                <a:spcPct val="150000"/>
              </a:lnSpc>
              <a:buFont typeface="Wingdings" pitchFamily="2" charset="2"/>
              <a:buChar char="Ø"/>
            </a:pPr>
            <a:r>
              <a:rPr lang="en-US" sz="1600" dirty="0" smtClean="0">
                <a:latin typeface="Times New Roman" pitchFamily="18" charset="0"/>
                <a:cs typeface="Times New Roman" pitchFamily="18" charset="0"/>
              </a:rPr>
              <a:t> Photosynthesis  </a:t>
            </a:r>
            <a:r>
              <a:rPr lang="en-US" sz="1600" dirty="0">
                <a:latin typeface="Times New Roman" pitchFamily="18" charset="0"/>
                <a:cs typeface="Times New Roman" pitchFamily="18" charset="0"/>
              </a:rPr>
              <a:t>belongs  to  ones  of  the  oldest </a:t>
            </a:r>
            <a:r>
              <a:rPr lang="en-US" sz="1600" dirty="0" smtClean="0">
                <a:latin typeface="Times New Roman" pitchFamily="18" charset="0"/>
                <a:cs typeface="Times New Roman" pitchFamily="18" charset="0"/>
              </a:rPr>
              <a:t> photo-physical </a:t>
            </a:r>
            <a:r>
              <a:rPr lang="en-US" sz="1600" dirty="0">
                <a:latin typeface="Times New Roman" pitchFamily="18" charset="0"/>
                <a:cs typeface="Times New Roman" pitchFamily="18" charset="0"/>
              </a:rPr>
              <a:t>and biochemical processes on Earth. A </a:t>
            </a:r>
            <a:r>
              <a:rPr lang="en-US" sz="1600" dirty="0" smtClean="0">
                <a:latin typeface="Times New Roman" pitchFamily="18" charset="0"/>
                <a:cs typeface="Times New Roman" pitchFamily="18" charset="0"/>
              </a:rPr>
              <a:t> large </a:t>
            </a:r>
            <a:r>
              <a:rPr lang="en-US" sz="1600" dirty="0">
                <a:latin typeface="Times New Roman" pitchFamily="18" charset="0"/>
                <a:cs typeface="Times New Roman" pitchFamily="18" charset="0"/>
              </a:rPr>
              <a:t>progress in the research of photosynthesizing </a:t>
            </a:r>
            <a:r>
              <a:rPr lang="en-US" sz="1600" dirty="0" smtClean="0">
                <a:latin typeface="Times New Roman" pitchFamily="18" charset="0"/>
                <a:cs typeface="Times New Roman" pitchFamily="18" charset="0"/>
              </a:rPr>
              <a:t> organisms </a:t>
            </a:r>
            <a:r>
              <a:rPr lang="en-US" sz="1600" dirty="0">
                <a:latin typeface="Times New Roman" pitchFamily="18" charset="0"/>
                <a:cs typeface="Times New Roman" pitchFamily="18" charset="0"/>
              </a:rPr>
              <a:t>was achieved at the end of 20th century by </a:t>
            </a:r>
            <a:r>
              <a:rPr lang="en-US" sz="1600" dirty="0" smtClean="0">
                <a:latin typeface="Times New Roman" pitchFamily="18" charset="0"/>
                <a:cs typeface="Times New Roman" pitchFamily="18" charset="0"/>
              </a:rPr>
              <a:t> the   </a:t>
            </a:r>
            <a:r>
              <a:rPr lang="en-US" sz="1600" dirty="0">
                <a:latin typeface="Times New Roman" pitchFamily="18" charset="0"/>
                <a:cs typeface="Times New Roman" pitchFamily="18" charset="0"/>
              </a:rPr>
              <a:t>introduction of modern optical methods and techniques allowing to study </a:t>
            </a:r>
            <a:r>
              <a:rPr lang="en-US" sz="1600" dirty="0" smtClean="0">
                <a:latin typeface="Times New Roman" pitchFamily="18" charset="0"/>
                <a:cs typeface="Times New Roman" pitchFamily="18" charset="0"/>
              </a:rPr>
              <a:t>photosynthetic processes </a:t>
            </a:r>
            <a:r>
              <a:rPr lang="en-US" sz="1600" dirty="0">
                <a:latin typeface="Times New Roman" pitchFamily="18" charset="0"/>
                <a:cs typeface="Times New Roman" pitchFamily="18" charset="0"/>
              </a:rPr>
              <a:t>ranging from the subcellular up </a:t>
            </a:r>
            <a:r>
              <a:rPr lang="en-US" sz="1600" dirty="0" smtClean="0">
                <a:latin typeface="Times New Roman" pitchFamily="18" charset="0"/>
                <a:cs typeface="Times New Roman" pitchFamily="18" charset="0"/>
              </a:rPr>
              <a:t>to the </a:t>
            </a:r>
            <a:r>
              <a:rPr lang="en-US" sz="1600" dirty="0">
                <a:latin typeface="Times New Roman" pitchFamily="18" charset="0"/>
                <a:cs typeface="Times New Roman" pitchFamily="18" charset="0"/>
              </a:rPr>
              <a:t>plant canopy </a:t>
            </a:r>
            <a:r>
              <a:rPr lang="en-US" sz="1600" dirty="0" smtClean="0">
                <a:latin typeface="Times New Roman" pitchFamily="18" charset="0"/>
                <a:cs typeface="Times New Roman" pitchFamily="18" charset="0"/>
              </a:rPr>
              <a:t>level.</a:t>
            </a:r>
          </a:p>
          <a:p>
            <a:pPr marL="114300" indent="0" algn="just">
              <a:lnSpc>
                <a:spcPct val="150000"/>
              </a:lnSpc>
              <a:buNone/>
            </a:pPr>
            <a:r>
              <a:rPr lang="en-US" sz="1600" b="1" u="sng" dirty="0" smtClean="0">
                <a:latin typeface="Times New Roman" pitchFamily="18" charset="0"/>
                <a:cs typeface="Times New Roman" pitchFamily="18" charset="0"/>
              </a:rPr>
              <a:t>Chlorophyll </a:t>
            </a:r>
            <a:r>
              <a:rPr lang="en-US" sz="1600" b="1" u="sng" dirty="0">
                <a:latin typeface="Times New Roman" pitchFamily="18" charset="0"/>
                <a:cs typeface="Times New Roman" pitchFamily="18" charset="0"/>
              </a:rPr>
              <a:t>(Chl) </a:t>
            </a:r>
            <a:r>
              <a:rPr lang="en-US" sz="1600" b="1" u="sng" dirty="0" smtClean="0">
                <a:latin typeface="Times New Roman" pitchFamily="18" charset="0"/>
                <a:cs typeface="Times New Roman" pitchFamily="18" charset="0"/>
              </a:rPr>
              <a:t>fluorescence:</a:t>
            </a:r>
            <a:r>
              <a:rPr lang="en-US" sz="1600" dirty="0" smtClean="0">
                <a:latin typeface="Times New Roman" pitchFamily="18" charset="0"/>
                <a:cs typeface="Times New Roman" pitchFamily="18" charset="0"/>
              </a:rPr>
              <a:t> </a:t>
            </a:r>
          </a:p>
          <a:p>
            <a:pPr marL="114300" indent="0" algn="just">
              <a:lnSpc>
                <a:spcPct val="150000"/>
              </a:lnSpc>
              <a:buNone/>
            </a:pPr>
            <a:r>
              <a:rPr lang="en-US" sz="1600" dirty="0" smtClean="0">
                <a:latin typeface="Times New Roman" pitchFamily="18" charset="0"/>
                <a:cs typeface="Times New Roman" pitchFamily="18" charset="0"/>
              </a:rPr>
              <a:t>These techniques appeared </a:t>
            </a:r>
            <a:r>
              <a:rPr lang="en-US" sz="1600" dirty="0">
                <a:latin typeface="Times New Roman" pitchFamily="18" charset="0"/>
                <a:cs typeface="Times New Roman" pitchFamily="18" charset="0"/>
              </a:rPr>
              <a:t>to be a very powerful tool for </a:t>
            </a:r>
            <a:r>
              <a:rPr lang="en-US" sz="1600" dirty="0" smtClean="0">
                <a:latin typeface="Times New Roman" pitchFamily="18" charset="0"/>
                <a:cs typeface="Times New Roman" pitchFamily="18" charset="0"/>
              </a:rPr>
              <a:t>studying </a:t>
            </a:r>
            <a:r>
              <a:rPr lang="en-US" sz="1600" dirty="0">
                <a:latin typeface="Times New Roman" pitchFamily="18" charset="0"/>
                <a:cs typeface="Times New Roman" pitchFamily="18" charset="0"/>
              </a:rPr>
              <a:t>of </a:t>
            </a:r>
            <a:r>
              <a:rPr lang="en-US" sz="1600" dirty="0" smtClean="0">
                <a:latin typeface="Times New Roman" pitchFamily="18" charset="0"/>
                <a:cs typeface="Times New Roman" pitchFamily="18" charset="0"/>
              </a:rPr>
              <a:t>photochemical and non-photochemical </a:t>
            </a:r>
            <a:r>
              <a:rPr lang="en-US" sz="1600" dirty="0">
                <a:latin typeface="Times New Roman" pitchFamily="18" charset="0"/>
                <a:cs typeface="Times New Roman" pitchFamily="18" charset="0"/>
              </a:rPr>
              <a:t>processes within thylakoid </a:t>
            </a:r>
            <a:r>
              <a:rPr lang="en-US" sz="1600" dirty="0" smtClean="0">
                <a:latin typeface="Times New Roman" pitchFamily="18" charset="0"/>
                <a:cs typeface="Times New Roman" pitchFamily="18" charset="0"/>
              </a:rPr>
              <a:t>membranes, chloroplasts</a:t>
            </a:r>
            <a:r>
              <a:rPr lang="en-US" sz="1600" dirty="0">
                <a:latin typeface="Times New Roman" pitchFamily="18" charset="0"/>
                <a:cs typeface="Times New Roman" pitchFamily="18" charset="0"/>
              </a:rPr>
              <a:t>, plant tissues, </a:t>
            </a:r>
            <a:r>
              <a:rPr lang="en-US" sz="1600" dirty="0" smtClean="0">
                <a:latin typeface="Times New Roman" pitchFamily="18" charset="0"/>
                <a:cs typeface="Times New Roman" pitchFamily="18" charset="0"/>
              </a:rPr>
              <a:t>or </a:t>
            </a:r>
            <a:r>
              <a:rPr lang="en-US" sz="1600" dirty="0">
                <a:latin typeface="Times New Roman" pitchFamily="18" charset="0"/>
                <a:cs typeface="Times New Roman" pitchFamily="18" charset="0"/>
              </a:rPr>
              <a:t>whole plants</a:t>
            </a:r>
            <a:r>
              <a:rPr lang="en-US" sz="1600" dirty="0" smtClean="0">
                <a:latin typeface="Times New Roman" pitchFamily="18" charset="0"/>
                <a:cs typeface="Times New Roman" pitchFamily="18" charset="0"/>
              </a:rPr>
              <a:t>.</a:t>
            </a:r>
          </a:p>
          <a:p>
            <a:pPr algn="just">
              <a:lnSpc>
                <a:spcPct val="150000"/>
              </a:lnSpc>
            </a:pPr>
            <a:endParaRPr lang="en-US" sz="1600" dirty="0">
              <a:latin typeface="Times New Roman" pitchFamily="18" charset="0"/>
              <a:cs typeface="Times New Roman" pitchFamily="18" charset="0"/>
            </a:endParaRPr>
          </a:p>
          <a:p>
            <a:pPr algn="just">
              <a:lnSpc>
                <a:spcPct val="150000"/>
              </a:lnSpc>
            </a:pPr>
            <a:endParaRPr lang="en-US" sz="16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419600"/>
            <a:ext cx="3505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0192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lnSpc>
                <a:spcPct val="150000"/>
              </a:lnSpc>
            </a:pPr>
            <a:r>
              <a:rPr lang="en-US" dirty="0">
                <a:latin typeface="Times New Roman" pitchFamily="18" charset="0"/>
                <a:cs typeface="Times New Roman" pitchFamily="18" charset="0"/>
              </a:rPr>
              <a:t>Chlorophyll </a:t>
            </a:r>
            <a:r>
              <a:rPr lang="en-US" dirty="0" smtClean="0">
                <a:latin typeface="Times New Roman" pitchFamily="18" charset="0"/>
                <a:cs typeface="Times New Roman" pitchFamily="18" charset="0"/>
              </a:rPr>
              <a:t>Fluorescence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algn="just">
              <a:lnSpc>
                <a:spcPct val="170000"/>
              </a:lnSpc>
              <a:buFont typeface="Wingdings" pitchFamily="2" charset="2"/>
              <a:buChar char="v"/>
            </a:pPr>
            <a:r>
              <a:rPr lang="en-US" dirty="0" smtClean="0">
                <a:latin typeface="Times New Roman" pitchFamily="18" charset="0"/>
                <a:cs typeface="Times New Roman" pitchFamily="18" charset="0"/>
              </a:rPr>
              <a:t> Photosynthesis </a:t>
            </a:r>
            <a:r>
              <a:rPr lang="en-US" dirty="0">
                <a:latin typeface="Times New Roman" pitchFamily="18" charset="0"/>
                <a:cs typeface="Times New Roman" pitchFamily="18" charset="0"/>
              </a:rPr>
              <a:t>is the primary process by which plants synthesize food and maintain energy. As part of that process some energy is released as light or fluorescence, commonly in the chlorophyll pigment areas in the leaf. </a:t>
            </a:r>
            <a:endParaRPr lang="en-US" dirty="0" smtClean="0">
              <a:latin typeface="Times New Roman" pitchFamily="18" charset="0"/>
              <a:cs typeface="Times New Roman" pitchFamily="18" charset="0"/>
            </a:endParaRPr>
          </a:p>
          <a:p>
            <a:pPr algn="just">
              <a:lnSpc>
                <a:spcPct val="170000"/>
              </a:lnSpc>
              <a:buFont typeface="Wingdings" pitchFamily="2" charset="2"/>
              <a:buChar char="v"/>
            </a:pPr>
            <a:r>
              <a:rPr lang="en-US" dirty="0" smtClean="0">
                <a:latin typeface="Times New Roman" pitchFamily="18" charset="0"/>
                <a:cs typeface="Times New Roman" pitchFamily="18" charset="0"/>
              </a:rPr>
              <a:t> This </a:t>
            </a:r>
            <a:r>
              <a:rPr lang="en-US" dirty="0">
                <a:latin typeface="Times New Roman" pitchFamily="18" charset="0"/>
                <a:cs typeface="Times New Roman" pitchFamily="18" charset="0"/>
              </a:rPr>
              <a:t>chlorophyll fluorescence can be measured using the Chlorophyll Fluorescence </a:t>
            </a:r>
            <a:r>
              <a:rPr lang="en-US" dirty="0" smtClean="0">
                <a:latin typeface="Times New Roman" pitchFamily="18" charset="0"/>
                <a:cs typeface="Times New Roman" pitchFamily="18" charset="0"/>
              </a:rPr>
              <a:t>meter </a:t>
            </a:r>
            <a:r>
              <a:rPr lang="en-US" dirty="0">
                <a:latin typeface="Times New Roman" pitchFamily="18" charset="0"/>
                <a:cs typeface="Times New Roman" pitchFamily="18" charset="0"/>
              </a:rPr>
              <a:t>to provide an inside look at the efficiency of the photosynthetic process or its disruption due to stress related factors.</a:t>
            </a:r>
            <a:endParaRPr lang="en-US" u="sng" dirty="0" smtClean="0">
              <a:latin typeface="Times New Roman" pitchFamily="18" charset="0"/>
              <a:cs typeface="Times New Roman" pitchFamily="18" charset="0"/>
            </a:endParaRPr>
          </a:p>
          <a:p>
            <a:pPr marL="114300" indent="0" algn="just">
              <a:lnSpc>
                <a:spcPct val="150000"/>
              </a:lnSpc>
              <a:buNone/>
            </a:pPr>
            <a:r>
              <a:rPr lang="en-US" u="sng" dirty="0" smtClean="0">
                <a:latin typeface="Times New Roman" pitchFamily="18" charset="0"/>
                <a:cs typeface="Times New Roman" pitchFamily="18" charset="0"/>
              </a:rPr>
              <a:t>Applications</a:t>
            </a:r>
            <a:r>
              <a:rPr lang="en-US" u="sng" dirty="0">
                <a:latin typeface="Times New Roman" pitchFamily="18" charset="0"/>
                <a:cs typeface="Times New Roman" pitchFamily="18" charset="0"/>
              </a:rPr>
              <a:t>:</a:t>
            </a:r>
          </a:p>
          <a:p>
            <a:pPr algn="just">
              <a:lnSpc>
                <a:spcPct val="150000"/>
              </a:lnSpc>
            </a:pPr>
            <a:r>
              <a:rPr lang="en-US" dirty="0">
                <a:latin typeface="Times New Roman" pitchFamily="18" charset="0"/>
                <a:cs typeface="Times New Roman" pitchFamily="18" charset="0"/>
              </a:rPr>
              <a:t>Photosynthesis research</a:t>
            </a:r>
          </a:p>
          <a:p>
            <a:pPr algn="just">
              <a:lnSpc>
                <a:spcPct val="150000"/>
              </a:lnSpc>
            </a:pPr>
            <a:r>
              <a:rPr lang="en-US" dirty="0">
                <a:latin typeface="Times New Roman" pitchFamily="18" charset="0"/>
                <a:cs typeface="Times New Roman" pitchFamily="18" charset="0"/>
              </a:rPr>
              <a:t>Plant ecology</a:t>
            </a:r>
          </a:p>
          <a:p>
            <a:pPr algn="just">
              <a:lnSpc>
                <a:spcPct val="150000"/>
              </a:lnSpc>
            </a:pPr>
            <a:r>
              <a:rPr lang="en-US" dirty="0">
                <a:latin typeface="Times New Roman" pitchFamily="18" charset="0"/>
                <a:cs typeface="Times New Roman" pitchFamily="18" charset="0"/>
              </a:rPr>
              <a:t>Stress physiology</a:t>
            </a:r>
          </a:p>
          <a:p>
            <a:pPr algn="just">
              <a:lnSpc>
                <a:spcPct val="150000"/>
              </a:lnSpc>
            </a:pPr>
            <a:r>
              <a:rPr lang="en-US" dirty="0">
                <a:latin typeface="Times New Roman" pitchFamily="18" charset="0"/>
                <a:cs typeface="Times New Roman" pitchFamily="18" charset="0"/>
              </a:rPr>
              <a:t>Terrestrial / aquatic plants</a:t>
            </a:r>
          </a:p>
          <a:p>
            <a:pPr algn="just">
              <a:lnSpc>
                <a:spcPct val="150000"/>
              </a:lnSpc>
            </a:pPr>
            <a:r>
              <a:rPr lang="en-US" dirty="0">
                <a:latin typeface="Times New Roman" pitchFamily="18" charset="0"/>
                <a:cs typeface="Times New Roman" pitchFamily="18" charset="0"/>
              </a:rPr>
              <a:t>Information from whole leaf to single cells</a:t>
            </a:r>
          </a:p>
          <a:p>
            <a:pPr algn="just">
              <a:lnSpc>
                <a:spcPct val="150000"/>
              </a:lnSpc>
            </a:pPr>
            <a:r>
              <a:rPr lang="en-US" dirty="0">
                <a:latin typeface="Times New Roman" pitchFamily="18" charset="0"/>
                <a:cs typeface="Times New Roman" pitchFamily="18" charset="0"/>
              </a:rPr>
              <a:t>Detecting phytotoxic </a:t>
            </a:r>
            <a:r>
              <a:rPr lang="en-US" dirty="0" smtClean="0">
                <a:latin typeface="Times New Roman" pitchFamily="18" charset="0"/>
                <a:cs typeface="Times New Roman" pitchFamily="18" charset="0"/>
              </a:rPr>
              <a:t>compounds</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581400"/>
            <a:ext cx="32766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6657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US" sz="2800" b="1" dirty="0" smtClean="0">
                <a:latin typeface="Times New Roman" pitchFamily="18" charset="0"/>
                <a:cs typeface="Times New Roman" pitchFamily="18" charset="0"/>
              </a:rPr>
              <a:t>Chlorophyll </a:t>
            </a:r>
            <a:r>
              <a:rPr lang="en-US" sz="2800" b="1" dirty="0">
                <a:latin typeface="Times New Roman" pitchFamily="18" charset="0"/>
                <a:cs typeface="Times New Roman" pitchFamily="18" charset="0"/>
              </a:rPr>
              <a:t>fluorescence measurements in </a:t>
            </a:r>
            <a:r>
              <a:rPr lang="en-US" sz="2800" b="1" dirty="0" smtClean="0">
                <a:latin typeface="Times New Roman" pitchFamily="18" charset="0"/>
                <a:cs typeface="Times New Roman" pitchFamily="18" charset="0"/>
              </a:rPr>
              <a:t>plants</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1800" dirty="0">
                <a:solidFill>
                  <a:schemeClr val="tx1"/>
                </a:solidFill>
                <a:latin typeface="Times New Roman" pitchFamily="18" charset="0"/>
                <a:cs typeface="Times New Roman" pitchFamily="18" charset="0"/>
              </a:rPr>
              <a:t>by </a:t>
            </a:r>
            <a:r>
              <a:rPr lang="en-US" sz="1800" dirty="0" smtClean="0">
                <a:solidFill>
                  <a:schemeClr val="tx1"/>
                </a:solidFill>
                <a:latin typeface="Times New Roman" pitchFamily="18" charset="0"/>
                <a:cs typeface="Times New Roman" pitchFamily="18" charset="0"/>
              </a:rPr>
              <a:t>: </a:t>
            </a:r>
            <a:r>
              <a:rPr lang="en-US" sz="1800" u="sng" dirty="0" smtClean="0">
                <a:solidFill>
                  <a:schemeClr val="tx1"/>
                </a:solidFill>
                <a:latin typeface="Times New Roman" pitchFamily="18" charset="0"/>
                <a:cs typeface="Times New Roman" pitchFamily="18" charset="0"/>
                <a:hlinkClick r:id="rId2"/>
              </a:rPr>
              <a:t>J</a:t>
            </a:r>
            <a:r>
              <a:rPr lang="en-US" sz="1800" u="sng" dirty="0">
                <a:solidFill>
                  <a:schemeClr val="tx1"/>
                </a:solidFill>
                <a:latin typeface="Times New Roman" pitchFamily="18" charset="0"/>
                <a:cs typeface="Times New Roman" pitchFamily="18" charset="0"/>
                <a:hlinkClick r:id="rId2"/>
              </a:rPr>
              <a:t>. </a:t>
            </a:r>
            <a:r>
              <a:rPr lang="en-US" sz="1800" u="sng" dirty="0" err="1">
                <a:solidFill>
                  <a:schemeClr val="tx1"/>
                </a:solidFill>
                <a:latin typeface="Times New Roman" pitchFamily="18" charset="0"/>
                <a:cs typeface="Times New Roman" pitchFamily="18" charset="0"/>
                <a:hlinkClick r:id="rId2"/>
              </a:rPr>
              <a:t>Leipner</a:t>
            </a:r>
            <a:endParaRPr lang="en-US" sz="1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620000" cy="4800600"/>
          </a:xfrm>
        </p:spPr>
        <p:txBody>
          <a:bodyPr>
            <a:normAutofit/>
          </a:bodyPr>
          <a:lstStyle/>
          <a:p>
            <a:pPr algn="just">
              <a:lnSpc>
                <a:spcPct val="150000"/>
              </a:lnSpc>
              <a:buFont typeface="Wingdings" pitchFamily="2" charset="2"/>
              <a:buChar char="v"/>
            </a:pPr>
            <a:r>
              <a:rPr lang="en-US" sz="1800" dirty="0" smtClean="0">
                <a:latin typeface="Times New Roman" pitchFamily="18" charset="0"/>
                <a:cs typeface="Times New Roman" pitchFamily="18" charset="0"/>
              </a:rPr>
              <a:t> Light </a:t>
            </a:r>
            <a:r>
              <a:rPr lang="en-US" sz="1800" dirty="0">
                <a:latin typeface="Times New Roman" pitchFamily="18" charset="0"/>
                <a:cs typeface="Times New Roman" pitchFamily="18" charset="0"/>
              </a:rPr>
              <a:t>energy that is absorbed by chlorophyll in a leaf can undergo three fates: </a:t>
            </a:r>
            <a:endParaRPr lang="en-US" sz="1800" dirty="0" smtClean="0">
              <a:latin typeface="Times New Roman" pitchFamily="18" charset="0"/>
              <a:cs typeface="Times New Roman" pitchFamily="18" charset="0"/>
            </a:endParaRPr>
          </a:p>
          <a:p>
            <a:pPr marL="457200" indent="-342900" algn="just">
              <a:lnSpc>
                <a:spcPct val="150000"/>
              </a:lnSpc>
              <a:buAutoNum type="alphaLcParenR"/>
            </a:pPr>
            <a:r>
              <a:rPr lang="en-US" sz="1800" dirty="0" smtClean="0">
                <a:latin typeface="Times New Roman" pitchFamily="18" charset="0"/>
                <a:cs typeface="Times New Roman" pitchFamily="18" charset="0"/>
              </a:rPr>
              <a:t>It </a:t>
            </a:r>
            <a:r>
              <a:rPr lang="en-US" sz="1800" dirty="0">
                <a:latin typeface="Times New Roman" pitchFamily="18" charset="0"/>
                <a:cs typeface="Times New Roman" pitchFamily="18" charset="0"/>
              </a:rPr>
              <a:t>can be used to drive photosynthesis (photochemistry</a:t>
            </a:r>
            <a:r>
              <a:rPr lang="en-US" sz="1800" dirty="0" smtClean="0">
                <a:latin typeface="Times New Roman" pitchFamily="18" charset="0"/>
                <a:cs typeface="Times New Roman" pitchFamily="18" charset="0"/>
              </a:rPr>
              <a:t>). </a:t>
            </a:r>
          </a:p>
          <a:p>
            <a:pPr marL="457200" indent="-342900" algn="just">
              <a:lnSpc>
                <a:spcPct val="150000"/>
              </a:lnSpc>
              <a:buAutoNum type="alphaLcParenR"/>
            </a:pPr>
            <a:r>
              <a:rPr lang="en-US" sz="1800" dirty="0" smtClean="0">
                <a:latin typeface="Times New Roman" pitchFamily="18" charset="0"/>
                <a:cs typeface="Times New Roman" pitchFamily="18" charset="0"/>
              </a:rPr>
              <a:t>It </a:t>
            </a:r>
            <a:r>
              <a:rPr lang="en-US" sz="1800" dirty="0">
                <a:latin typeface="Times New Roman" pitchFamily="18" charset="0"/>
                <a:cs typeface="Times New Roman" pitchFamily="18" charset="0"/>
              </a:rPr>
              <a:t>can be dissipated as </a:t>
            </a:r>
            <a:r>
              <a:rPr lang="en-US" sz="1800" dirty="0" smtClean="0">
                <a:latin typeface="Times New Roman" pitchFamily="18" charset="0"/>
                <a:cs typeface="Times New Roman" pitchFamily="18" charset="0"/>
              </a:rPr>
              <a:t>heat. </a:t>
            </a:r>
          </a:p>
          <a:p>
            <a:pPr marL="457200" indent="-342900" algn="just">
              <a:lnSpc>
                <a:spcPct val="150000"/>
              </a:lnSpc>
              <a:buAutoNum type="alphaLcParenR"/>
            </a:pPr>
            <a:r>
              <a:rPr lang="en-US" sz="1800" dirty="0">
                <a:latin typeface="Times New Roman" pitchFamily="18" charset="0"/>
                <a:cs typeface="Times New Roman" pitchFamily="18" charset="0"/>
              </a:rPr>
              <a:t>It</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can be re-emitted as red </a:t>
            </a:r>
            <a:r>
              <a:rPr lang="en-US" sz="1800" dirty="0" smtClean="0">
                <a:latin typeface="Times New Roman" pitchFamily="18" charset="0"/>
                <a:cs typeface="Times New Roman" pitchFamily="18" charset="0"/>
              </a:rPr>
              <a:t>fluorescence.</a:t>
            </a:r>
          </a:p>
          <a:p>
            <a:pPr marL="114300" indent="0" algn="just">
              <a:lnSpc>
                <a:spcPct val="150000"/>
              </a:lnSpc>
              <a:buNone/>
            </a:pPr>
            <a:r>
              <a:rPr lang="en-US" sz="1800" dirty="0" smtClean="0">
                <a:latin typeface="Times New Roman" pitchFamily="18" charset="0"/>
                <a:cs typeface="Times New Roman" pitchFamily="18" charset="0"/>
              </a:rPr>
              <a:t> </a:t>
            </a:r>
            <a:endParaRPr lang="en-US" sz="1800" dirty="0">
              <a:latin typeface="Times New Roman" pitchFamily="18" charset="0"/>
              <a:cs typeface="Times New Roman" pitchFamily="18" charset="0"/>
            </a:endParaRPr>
          </a:p>
        </p:txBody>
      </p:sp>
      <p:pic>
        <p:nvPicPr>
          <p:cNvPr id="4" name="Picture 3" descr="image001"/>
          <p:cNvPicPr/>
          <p:nvPr/>
        </p:nvPicPr>
        <p:blipFill>
          <a:blip r:embed="rId3">
            <a:extLst>
              <a:ext uri="{28A0092B-C50C-407E-A947-70E740481C1C}">
                <a14:useLocalDpi xmlns:a14="http://schemas.microsoft.com/office/drawing/2010/main" val="0"/>
              </a:ext>
            </a:extLst>
          </a:blip>
          <a:srcRect/>
          <a:stretch>
            <a:fillRect/>
          </a:stretch>
        </p:blipFill>
        <p:spPr bwMode="auto">
          <a:xfrm>
            <a:off x="2819399" y="3733800"/>
            <a:ext cx="4375087" cy="2733920"/>
          </a:xfrm>
          <a:prstGeom prst="rect">
            <a:avLst/>
          </a:prstGeom>
          <a:noFill/>
          <a:ln>
            <a:noFill/>
          </a:ln>
        </p:spPr>
      </p:pic>
      <p:sp>
        <p:nvSpPr>
          <p:cNvPr id="5" name="Rectangle 4"/>
          <p:cNvSpPr/>
          <p:nvPr/>
        </p:nvSpPr>
        <p:spPr>
          <a:xfrm>
            <a:off x="381000" y="5943599"/>
            <a:ext cx="2667000" cy="461665"/>
          </a:xfrm>
          <a:prstGeom prst="rect">
            <a:avLst/>
          </a:prstGeom>
        </p:spPr>
        <p:txBody>
          <a:bodyPr wrap="square">
            <a:spAutoFit/>
          </a:bodyPr>
          <a:lstStyle/>
          <a:p>
            <a:r>
              <a:rPr lang="en-US" sz="1200" i="1" dirty="0">
                <a:latin typeface="Times New Roman"/>
                <a:ea typeface="Times New Roman"/>
              </a:rPr>
              <a:t>Absorption and emission spectrum of chlorophyll</a:t>
            </a:r>
            <a:endParaRPr lang="en-US" sz="1200" dirty="0"/>
          </a:p>
        </p:txBody>
      </p:sp>
    </p:spTree>
    <p:extLst>
      <p:ext uri="{BB962C8B-B14F-4D97-AF65-F5344CB8AC3E}">
        <p14:creationId xmlns:p14="http://schemas.microsoft.com/office/powerpoint/2010/main" val="4171939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US" sz="2800" b="1" dirty="0">
                <a:solidFill>
                  <a:srgbClr val="675E47"/>
                </a:solidFill>
                <a:latin typeface="Times New Roman" pitchFamily="18" charset="0"/>
                <a:cs typeface="Times New Roman" pitchFamily="18" charset="0"/>
              </a:rPr>
              <a:t>Chlorophyll fluorescence measurements in plants</a:t>
            </a:r>
            <a:r>
              <a:rPr lang="en-US" sz="2800" dirty="0">
                <a:solidFill>
                  <a:srgbClr val="675E47"/>
                </a:solidFill>
                <a:latin typeface="Times New Roman" pitchFamily="18" charset="0"/>
                <a:cs typeface="Times New Roman" pitchFamily="18" charset="0"/>
              </a:rPr>
              <a:t/>
            </a:r>
            <a:br>
              <a:rPr lang="en-US" sz="2800" dirty="0">
                <a:solidFill>
                  <a:srgbClr val="675E47"/>
                </a:solidFill>
                <a:latin typeface="Times New Roman" pitchFamily="18" charset="0"/>
                <a:cs typeface="Times New Roman" pitchFamily="18" charset="0"/>
              </a:rPr>
            </a:br>
            <a:r>
              <a:rPr lang="en-US" sz="1800" dirty="0">
                <a:solidFill>
                  <a:srgbClr val="2F2B20"/>
                </a:solidFill>
                <a:latin typeface="Times New Roman" pitchFamily="18" charset="0"/>
                <a:cs typeface="Times New Roman" pitchFamily="18" charset="0"/>
              </a:rPr>
              <a:t>by : </a:t>
            </a:r>
            <a:r>
              <a:rPr lang="en-US" sz="1800" u="sng" dirty="0">
                <a:solidFill>
                  <a:srgbClr val="2F2B20"/>
                </a:solidFill>
                <a:latin typeface="Times New Roman" pitchFamily="18" charset="0"/>
                <a:cs typeface="Times New Roman" pitchFamily="18" charset="0"/>
                <a:hlinkClick r:id="rId2"/>
              </a:rPr>
              <a:t>J. </a:t>
            </a:r>
            <a:r>
              <a:rPr lang="en-US" sz="1800" u="sng" dirty="0" err="1">
                <a:solidFill>
                  <a:srgbClr val="2F2B20"/>
                </a:solidFill>
                <a:latin typeface="Times New Roman" pitchFamily="18" charset="0"/>
                <a:cs typeface="Times New Roman" pitchFamily="18" charset="0"/>
                <a:hlinkClick r:id="rId2"/>
              </a:rPr>
              <a:t>Leipner</a:t>
            </a:r>
            <a:endParaRPr lang="en-US" dirty="0"/>
          </a:p>
        </p:txBody>
      </p:sp>
      <p:sp>
        <p:nvSpPr>
          <p:cNvPr id="3" name="Content Placeholder 2"/>
          <p:cNvSpPr>
            <a:spLocks noGrp="1"/>
          </p:cNvSpPr>
          <p:nvPr>
            <p:ph idx="1"/>
          </p:nvPr>
        </p:nvSpPr>
        <p:spPr>
          <a:xfrm>
            <a:off x="457200" y="1371600"/>
            <a:ext cx="7620000" cy="4800600"/>
          </a:xfrm>
        </p:spPr>
        <p:txBody>
          <a:bodyPr>
            <a:normAutofit/>
          </a:bodyPr>
          <a:lstStyle/>
          <a:p>
            <a:pPr>
              <a:lnSpc>
                <a:spcPct val="150000"/>
              </a:lnSpc>
              <a:buFont typeface="Wingdings" pitchFamily="2" charset="2"/>
              <a:buChar char="v"/>
            </a:pPr>
            <a:r>
              <a:rPr lang="en-US" sz="1800" dirty="0" smtClean="0">
                <a:latin typeface="Times New Roman"/>
                <a:ea typeface="Times New Roman"/>
              </a:rPr>
              <a:t> These </a:t>
            </a:r>
            <a:r>
              <a:rPr lang="en-US" sz="1800" dirty="0">
                <a:latin typeface="Times New Roman"/>
                <a:ea typeface="Times New Roman"/>
              </a:rPr>
              <a:t>three process occur in competition. </a:t>
            </a:r>
            <a:endParaRPr lang="en-US" sz="1800" dirty="0" smtClean="0">
              <a:latin typeface="Times New Roman"/>
              <a:ea typeface="Times New Roman"/>
            </a:endParaRPr>
          </a:p>
          <a:p>
            <a:pPr>
              <a:lnSpc>
                <a:spcPct val="150000"/>
              </a:lnSpc>
              <a:buFont typeface="Wingdings" pitchFamily="2" charset="2"/>
              <a:buChar char="v"/>
            </a:pPr>
            <a:r>
              <a:rPr lang="en-US" sz="1800" dirty="0" smtClean="0">
                <a:latin typeface="Times New Roman"/>
                <a:ea typeface="Times New Roman"/>
              </a:rPr>
              <a:t> Any </a:t>
            </a:r>
            <a:r>
              <a:rPr lang="en-US" sz="1800" dirty="0">
                <a:latin typeface="Times New Roman"/>
                <a:ea typeface="Times New Roman"/>
              </a:rPr>
              <a:t>increase in the efficiency of one process will result in a decrease in the yield of the other two. </a:t>
            </a:r>
            <a:endParaRPr lang="en-US" sz="1800" dirty="0" smtClean="0">
              <a:latin typeface="Times New Roman"/>
              <a:ea typeface="Times New Roman"/>
            </a:endParaRPr>
          </a:p>
          <a:p>
            <a:pPr>
              <a:lnSpc>
                <a:spcPct val="150000"/>
              </a:lnSpc>
              <a:buFont typeface="Wingdings" pitchFamily="2" charset="2"/>
              <a:buChar char="v"/>
            </a:pPr>
            <a:r>
              <a:rPr lang="en-US" sz="1800" dirty="0" smtClean="0">
                <a:latin typeface="Times New Roman"/>
                <a:ea typeface="Times New Roman"/>
              </a:rPr>
              <a:t> Therefore</a:t>
            </a:r>
            <a:r>
              <a:rPr lang="en-US" sz="1800" dirty="0">
                <a:latin typeface="Times New Roman"/>
                <a:ea typeface="Times New Roman"/>
              </a:rPr>
              <a:t>, determining the yield of chlorophyll fluorescence will give information about changes in the efficiency of photochemistry and heat </a:t>
            </a:r>
            <a:r>
              <a:rPr lang="en-US" sz="1800" dirty="0" smtClean="0">
                <a:latin typeface="Times New Roman"/>
                <a:ea typeface="Times New Roman"/>
              </a:rPr>
              <a:t>dissipation.</a:t>
            </a:r>
          </a:p>
          <a:p>
            <a:pPr marL="114300" indent="0">
              <a:lnSpc>
                <a:spcPct val="150000"/>
              </a:lnSpc>
              <a:buNone/>
            </a:pPr>
            <a:r>
              <a:rPr lang="en-US" sz="1800" dirty="0" smtClean="0">
                <a:latin typeface="Times New Roman"/>
                <a:ea typeface="Times New Roman"/>
              </a:rPr>
              <a:t> </a:t>
            </a:r>
            <a:endParaRPr lang="en-US" sz="1800" dirty="0"/>
          </a:p>
        </p:txBody>
      </p:sp>
      <p:pic>
        <p:nvPicPr>
          <p:cNvPr id="4" name="Picture 3" descr="image002"/>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611880"/>
            <a:ext cx="4869255" cy="2712720"/>
          </a:xfrm>
          <a:prstGeom prst="rect">
            <a:avLst/>
          </a:prstGeom>
          <a:noFill/>
          <a:ln>
            <a:noFill/>
          </a:ln>
        </p:spPr>
      </p:pic>
      <p:sp>
        <p:nvSpPr>
          <p:cNvPr id="5" name="Rectangle 4"/>
          <p:cNvSpPr/>
          <p:nvPr/>
        </p:nvSpPr>
        <p:spPr>
          <a:xfrm>
            <a:off x="3352800" y="6324600"/>
            <a:ext cx="3523144" cy="369332"/>
          </a:xfrm>
          <a:prstGeom prst="rect">
            <a:avLst/>
          </a:prstGeom>
        </p:spPr>
        <p:txBody>
          <a:bodyPr wrap="none">
            <a:spAutoFit/>
          </a:bodyPr>
          <a:lstStyle/>
          <a:p>
            <a:r>
              <a:rPr lang="en-US" i="1" dirty="0">
                <a:latin typeface="Times New Roman"/>
                <a:ea typeface="Times New Roman"/>
              </a:rPr>
              <a:t>Possible fates of excited chlorophyll</a:t>
            </a:r>
            <a:endParaRPr lang="en-US" dirty="0"/>
          </a:p>
        </p:txBody>
      </p:sp>
    </p:spTree>
    <p:extLst>
      <p:ext uri="{BB962C8B-B14F-4D97-AF65-F5344CB8AC3E}">
        <p14:creationId xmlns:p14="http://schemas.microsoft.com/office/powerpoint/2010/main" val="1400664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indent="-228600" algn="ctr">
              <a:lnSpc>
                <a:spcPct val="115000"/>
              </a:lnSpc>
              <a:spcBef>
                <a:spcPts val="0"/>
              </a:spcBef>
              <a:spcAft>
                <a:spcPts val="1000"/>
              </a:spcAft>
            </a:pPr>
            <a:r>
              <a:rPr lang="en-US" sz="2400" dirty="0" smtClean="0">
                <a:solidFill>
                  <a:schemeClr val="tx1"/>
                </a:solidFill>
                <a:latin typeface="Times New Roman"/>
                <a:ea typeface="Times New Roman"/>
              </a:rPr>
              <a:t>Measurement </a:t>
            </a:r>
            <a:r>
              <a:rPr lang="en-US" sz="2400" dirty="0">
                <a:solidFill>
                  <a:schemeClr val="tx1"/>
                </a:solidFill>
                <a:latin typeface="Times New Roman"/>
                <a:ea typeface="Times New Roman"/>
              </a:rPr>
              <a:t>of chlorophyll fluorescence by the saturation pulse method (adapted from Van </a:t>
            </a:r>
            <a:r>
              <a:rPr lang="en-US" sz="2400" dirty="0" err="1">
                <a:solidFill>
                  <a:schemeClr val="tx1"/>
                </a:solidFill>
                <a:latin typeface="Times New Roman"/>
                <a:ea typeface="Times New Roman"/>
              </a:rPr>
              <a:t>Kooten</a:t>
            </a:r>
            <a:r>
              <a:rPr lang="en-US" sz="2400" dirty="0">
                <a:solidFill>
                  <a:schemeClr val="tx1"/>
                </a:solidFill>
                <a:latin typeface="Times New Roman"/>
                <a:ea typeface="Times New Roman"/>
              </a:rPr>
              <a:t> &amp; Snell, 1990).</a:t>
            </a:r>
            <a:endParaRPr lang="en-US" sz="2400" spc="0" dirty="0">
              <a:solidFill>
                <a:schemeClr val="tx1"/>
              </a:solidFill>
              <a:latin typeface="Calibri"/>
              <a:ea typeface="Calibri"/>
              <a:cs typeface="Times New Roman"/>
            </a:endParaRPr>
          </a:p>
        </p:txBody>
      </p:sp>
      <p:sp>
        <p:nvSpPr>
          <p:cNvPr id="3" name="Content Placeholder 2"/>
          <p:cNvSpPr>
            <a:spLocks noGrp="1"/>
          </p:cNvSpPr>
          <p:nvPr>
            <p:ph idx="1"/>
          </p:nvPr>
        </p:nvSpPr>
        <p:spPr/>
        <p:txBody>
          <a:bodyPr>
            <a:normAutofit fontScale="92500" lnSpcReduction="10000"/>
          </a:bodyPr>
          <a:lstStyle/>
          <a:p>
            <a:pPr algn="just">
              <a:lnSpc>
                <a:spcPct val="150000"/>
              </a:lnSpc>
              <a:buFont typeface="Wingdings" pitchFamily="2" charset="2"/>
              <a:buChar char="v"/>
            </a:pPr>
            <a:r>
              <a:rPr lang="en-US" sz="1800" dirty="0" smtClean="0">
                <a:latin typeface="Times New Roman"/>
                <a:ea typeface="Times New Roman"/>
              </a:rPr>
              <a:t> The </a:t>
            </a:r>
            <a:r>
              <a:rPr lang="en-US" sz="1800" dirty="0">
                <a:latin typeface="Times New Roman"/>
                <a:ea typeface="Times New Roman"/>
              </a:rPr>
              <a:t>most useful and widely used chlorophyll fluorescence technique is the so-called </a:t>
            </a:r>
            <a:r>
              <a:rPr lang="en-US" sz="1800" u="sng" dirty="0">
                <a:latin typeface="Times New Roman"/>
                <a:ea typeface="Times New Roman"/>
              </a:rPr>
              <a:t>quenching analysis of modulated fluorescence by the saturation pulse method</a:t>
            </a:r>
            <a:r>
              <a:rPr lang="en-US" sz="1800" dirty="0">
                <a:latin typeface="Times New Roman"/>
                <a:ea typeface="Times New Roman"/>
              </a:rPr>
              <a:t>. </a:t>
            </a:r>
            <a:endParaRPr lang="en-US" sz="1800" dirty="0" smtClean="0">
              <a:latin typeface="Times New Roman"/>
              <a:ea typeface="Times New Roman"/>
            </a:endParaRPr>
          </a:p>
          <a:p>
            <a:pPr algn="just">
              <a:lnSpc>
                <a:spcPct val="150000"/>
              </a:lnSpc>
              <a:buFont typeface="Wingdings" pitchFamily="2" charset="2"/>
              <a:buChar char="v"/>
            </a:pPr>
            <a:r>
              <a:rPr lang="en-US" sz="1800" dirty="0" smtClean="0">
                <a:latin typeface="Times New Roman"/>
                <a:ea typeface="Times New Roman"/>
              </a:rPr>
              <a:t> A </a:t>
            </a:r>
            <a:r>
              <a:rPr lang="en-US" sz="1800" dirty="0">
                <a:latin typeface="Times New Roman"/>
                <a:ea typeface="Times New Roman"/>
              </a:rPr>
              <a:t>leaf is dark adapted for at least </a:t>
            </a:r>
            <a:r>
              <a:rPr lang="en-US" sz="1800" dirty="0" smtClean="0">
                <a:latin typeface="Times New Roman"/>
                <a:ea typeface="Times New Roman"/>
              </a:rPr>
              <a:t>15 min </a:t>
            </a:r>
            <a:r>
              <a:rPr lang="en-US" sz="1800" dirty="0">
                <a:latin typeface="Times New Roman"/>
                <a:ea typeface="Times New Roman"/>
              </a:rPr>
              <a:t>(depending on temperature) prior to the measurement. </a:t>
            </a:r>
            <a:endParaRPr lang="en-US" sz="1800" dirty="0" smtClean="0">
              <a:latin typeface="Times New Roman"/>
              <a:ea typeface="Times New Roman"/>
            </a:endParaRPr>
          </a:p>
          <a:p>
            <a:pPr algn="just">
              <a:lnSpc>
                <a:spcPct val="150000"/>
              </a:lnSpc>
              <a:buFont typeface="Wingdings" pitchFamily="2" charset="2"/>
              <a:buChar char="v"/>
            </a:pPr>
            <a:r>
              <a:rPr lang="en-US" sz="1800" dirty="0" smtClean="0">
                <a:latin typeface="Times New Roman"/>
                <a:ea typeface="Times New Roman"/>
              </a:rPr>
              <a:t> Upon </a:t>
            </a:r>
            <a:r>
              <a:rPr lang="en-US" sz="1800" dirty="0">
                <a:latin typeface="Times New Roman"/>
                <a:ea typeface="Times New Roman"/>
              </a:rPr>
              <a:t>the application of a saturating flash (about 8000 µ</a:t>
            </a:r>
            <a:r>
              <a:rPr lang="en-US" sz="1800" dirty="0" err="1">
                <a:latin typeface="Times New Roman"/>
                <a:ea typeface="Times New Roman"/>
              </a:rPr>
              <a:t>mol</a:t>
            </a:r>
            <a:r>
              <a:rPr lang="en-US" sz="1800" dirty="0">
                <a:latin typeface="Times New Roman"/>
                <a:ea typeface="Times New Roman"/>
              </a:rPr>
              <a:t> m</a:t>
            </a:r>
            <a:r>
              <a:rPr lang="en-US" sz="1800" baseline="30000" dirty="0">
                <a:latin typeface="Times New Roman"/>
                <a:ea typeface="Times New Roman"/>
              </a:rPr>
              <a:t>-2</a:t>
            </a:r>
            <a:r>
              <a:rPr lang="en-US" sz="1800" dirty="0">
                <a:latin typeface="Times New Roman"/>
                <a:ea typeface="Times New Roman"/>
              </a:rPr>
              <a:t> s</a:t>
            </a:r>
            <a:r>
              <a:rPr lang="en-US" sz="1800" baseline="30000" dirty="0">
                <a:latin typeface="Times New Roman"/>
                <a:ea typeface="Times New Roman"/>
              </a:rPr>
              <a:t>-1</a:t>
            </a:r>
            <a:r>
              <a:rPr lang="en-US" sz="1800" dirty="0">
                <a:latin typeface="Times New Roman"/>
                <a:ea typeface="Times New Roman"/>
              </a:rPr>
              <a:t> for 0.6 - 1 s), fluorescence raises from the ground state value (</a:t>
            </a:r>
            <a:r>
              <a:rPr lang="en-US" sz="1800" i="1" dirty="0" err="1">
                <a:latin typeface="Times New Roman"/>
                <a:ea typeface="Times New Roman"/>
              </a:rPr>
              <a:t>F</a:t>
            </a:r>
            <a:r>
              <a:rPr lang="en-US" sz="1800" baseline="-25000" dirty="0" err="1">
                <a:latin typeface="Times New Roman"/>
                <a:ea typeface="Times New Roman"/>
              </a:rPr>
              <a:t>o</a:t>
            </a:r>
            <a:r>
              <a:rPr lang="en-US" sz="1800" dirty="0">
                <a:latin typeface="Times New Roman"/>
                <a:ea typeface="Times New Roman"/>
              </a:rPr>
              <a:t>), which is the fluorescence determined in darkness by a weak measuring beam, to its maximum value, namely </a:t>
            </a:r>
            <a:r>
              <a:rPr lang="en-US" sz="1800" i="1" dirty="0">
                <a:latin typeface="Times New Roman"/>
                <a:ea typeface="Times New Roman"/>
              </a:rPr>
              <a:t>F</a:t>
            </a:r>
            <a:r>
              <a:rPr lang="en-US" sz="1800" baseline="-25000" dirty="0">
                <a:latin typeface="Times New Roman"/>
                <a:ea typeface="Times New Roman"/>
              </a:rPr>
              <a:t>m</a:t>
            </a:r>
            <a:r>
              <a:rPr lang="en-US" sz="1800" dirty="0">
                <a:latin typeface="Times New Roman"/>
                <a:ea typeface="Times New Roman"/>
              </a:rPr>
              <a:t>. </a:t>
            </a:r>
            <a:endParaRPr lang="en-US" sz="1800" dirty="0" smtClean="0">
              <a:latin typeface="Times New Roman"/>
              <a:ea typeface="Times New Roman"/>
            </a:endParaRPr>
          </a:p>
          <a:p>
            <a:pPr algn="just">
              <a:lnSpc>
                <a:spcPct val="150000"/>
              </a:lnSpc>
              <a:buFont typeface="Wingdings" pitchFamily="2" charset="2"/>
              <a:buChar char="v"/>
            </a:pPr>
            <a:r>
              <a:rPr lang="en-US" sz="1800" dirty="0" smtClean="0">
                <a:latin typeface="Times New Roman"/>
                <a:ea typeface="Times New Roman"/>
              </a:rPr>
              <a:t> This </a:t>
            </a:r>
            <a:r>
              <a:rPr lang="en-US" sz="1800" dirty="0">
                <a:latin typeface="Times New Roman"/>
                <a:ea typeface="Times New Roman"/>
              </a:rPr>
              <a:t>measurement allows the determination of the maximum quantum efficiency of photosystem II (PSII) primary photochemistry, given </a:t>
            </a:r>
            <a:r>
              <a:rPr lang="en-US" sz="1800" dirty="0" smtClean="0">
                <a:latin typeface="Times New Roman"/>
                <a:ea typeface="Times New Roman"/>
              </a:rPr>
              <a:t>as</a:t>
            </a:r>
          </a:p>
          <a:p>
            <a:pPr marL="114300" indent="0" algn="just">
              <a:lnSpc>
                <a:spcPct val="150000"/>
              </a:lnSpc>
              <a:buNone/>
            </a:pPr>
            <a:r>
              <a:rPr lang="en-US" sz="1800" dirty="0" smtClean="0">
                <a:latin typeface="Times New Roman"/>
                <a:ea typeface="Times New Roman"/>
              </a:rPr>
              <a:t>                                                                                            </a:t>
            </a:r>
            <a:r>
              <a:rPr lang="en-US" sz="1800" b="1" dirty="0" smtClean="0">
                <a:latin typeface="Times New Roman"/>
                <a:ea typeface="Times New Roman"/>
                <a:cs typeface="Times New Roman"/>
              </a:rPr>
              <a:t>F</a:t>
            </a:r>
            <a:r>
              <a:rPr lang="en-US" sz="1800" b="1" baseline="-25000" dirty="0" smtClean="0">
                <a:latin typeface="Times New Roman"/>
                <a:ea typeface="Times New Roman"/>
                <a:cs typeface="Times New Roman"/>
              </a:rPr>
              <a:t>v</a:t>
            </a:r>
            <a:r>
              <a:rPr lang="en-US" sz="1800" b="1" dirty="0" smtClean="0">
                <a:latin typeface="Times New Roman"/>
                <a:ea typeface="Times New Roman"/>
                <a:cs typeface="Times New Roman"/>
              </a:rPr>
              <a:t>/</a:t>
            </a:r>
            <a:r>
              <a:rPr lang="en-US" sz="1800" b="1" dirty="0" err="1" smtClean="0">
                <a:latin typeface="Times New Roman"/>
                <a:ea typeface="Times New Roman"/>
                <a:cs typeface="Times New Roman"/>
              </a:rPr>
              <a:t>F</a:t>
            </a:r>
            <a:r>
              <a:rPr lang="en-US" sz="1800" b="1" baseline="-25000" dirty="0" err="1" smtClean="0">
                <a:latin typeface="Times New Roman"/>
                <a:ea typeface="Times New Roman"/>
                <a:cs typeface="Times New Roman"/>
              </a:rPr>
              <a:t>m</a:t>
            </a:r>
            <a:endParaRPr lang="en-US" sz="1800" b="1" dirty="0"/>
          </a:p>
        </p:txBody>
      </p:sp>
    </p:spTree>
    <p:extLst>
      <p:ext uri="{BB962C8B-B14F-4D97-AF65-F5344CB8AC3E}">
        <p14:creationId xmlns:p14="http://schemas.microsoft.com/office/powerpoint/2010/main" val="48789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Need for understanding the basic </a:t>
            </a:r>
            <a:r>
              <a:rPr lang="en-US" sz="3200" dirty="0">
                <a:latin typeface="Times New Roman" pitchFamily="18" charset="0"/>
                <a:cs typeface="Times New Roman" pitchFamily="18" charset="0"/>
              </a:rPr>
              <a:t>theoretical </a:t>
            </a:r>
            <a:r>
              <a:rPr lang="en-US" sz="3200" dirty="0" smtClean="0">
                <a:latin typeface="Times New Roman" pitchFamily="18" charset="0"/>
                <a:cs typeface="Times New Roman" pitchFamily="18" charset="0"/>
              </a:rPr>
              <a:t>principles </a:t>
            </a:r>
            <a:r>
              <a:rPr lang="en-US" sz="3200" dirty="0">
                <a:latin typeface="Times New Roman" pitchFamily="18" charset="0"/>
                <a:cs typeface="Times New Roman" pitchFamily="18" charset="0"/>
              </a:rPr>
              <a:t>of </a:t>
            </a:r>
            <a:r>
              <a:rPr lang="en-US" sz="3200" dirty="0" smtClean="0">
                <a:latin typeface="Times New Roman" pitchFamily="18" charset="0"/>
                <a:cs typeface="Times New Roman" pitchFamily="18" charset="0"/>
              </a:rPr>
              <a:t>Chl-fluorescence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algn="just">
              <a:lnSpc>
                <a:spcPct val="160000"/>
              </a:lnSpc>
              <a:buFont typeface="Wingdings" pitchFamily="2" charset="2"/>
              <a:buChar char="v"/>
            </a:pPr>
            <a:r>
              <a:rPr lang="en-US" sz="1800" dirty="0" smtClean="0">
                <a:latin typeface="Times New Roman" pitchFamily="18" charset="0"/>
                <a:cs typeface="Times New Roman" pitchFamily="18" charset="0"/>
              </a:rPr>
              <a:t> Because the </a:t>
            </a:r>
            <a:r>
              <a:rPr lang="en-US" sz="1800" dirty="0">
                <a:latin typeface="Times New Roman" pitchFamily="18" charset="0"/>
                <a:cs typeface="Times New Roman" pitchFamily="18" charset="0"/>
              </a:rPr>
              <a:t>basic theoretical </a:t>
            </a:r>
            <a:r>
              <a:rPr lang="en-US" sz="1800" dirty="0" smtClean="0">
                <a:latin typeface="Times New Roman" pitchFamily="18" charset="0"/>
                <a:cs typeface="Times New Roman" pitchFamily="18" charset="0"/>
              </a:rPr>
              <a:t>principle explains the emission of Chl-fluorescence and its connection </a:t>
            </a:r>
            <a:r>
              <a:rPr lang="en-US" sz="1800" dirty="0">
                <a:latin typeface="Times New Roman" pitchFamily="18" charset="0"/>
                <a:cs typeface="Times New Roman" pitchFamily="18" charset="0"/>
              </a:rPr>
              <a:t>with photochemical and </a:t>
            </a:r>
            <a:r>
              <a:rPr lang="en-US" sz="1800" dirty="0" smtClean="0">
                <a:latin typeface="Times New Roman" pitchFamily="18" charset="0"/>
                <a:cs typeface="Times New Roman" pitchFamily="18" charset="0"/>
              </a:rPr>
              <a:t>non-photochemical processes </a:t>
            </a:r>
            <a:r>
              <a:rPr lang="en-US" sz="1800" dirty="0">
                <a:latin typeface="Times New Roman" pitchFamily="18" charset="0"/>
                <a:cs typeface="Times New Roman" pitchFamily="18" charset="0"/>
              </a:rPr>
              <a:t>working </a:t>
            </a:r>
            <a:r>
              <a:rPr lang="en-US" sz="1800" dirty="0" smtClean="0">
                <a:latin typeface="Times New Roman" pitchFamily="18" charset="0"/>
                <a:cs typeface="Times New Roman" pitchFamily="18" charset="0"/>
              </a:rPr>
              <a:t>within </a:t>
            </a:r>
            <a:r>
              <a:rPr lang="en-US" sz="1800" dirty="0">
                <a:latin typeface="Times New Roman" pitchFamily="18" charset="0"/>
                <a:cs typeface="Times New Roman" pitchFamily="18" charset="0"/>
              </a:rPr>
              <a:t>thylakoid membranes under light excitation as well as physiological </a:t>
            </a:r>
            <a:r>
              <a:rPr lang="en-US" sz="1800" dirty="0" smtClean="0">
                <a:latin typeface="Times New Roman" pitchFamily="18" charset="0"/>
                <a:cs typeface="Times New Roman" pitchFamily="18" charset="0"/>
              </a:rPr>
              <a:t>aspects </a:t>
            </a:r>
            <a:r>
              <a:rPr lang="en-US" sz="1800" dirty="0">
                <a:latin typeface="Times New Roman" pitchFamily="18" charset="0"/>
                <a:cs typeface="Times New Roman" pitchFamily="18" charset="0"/>
              </a:rPr>
              <a:t>of plant </a:t>
            </a:r>
            <a:r>
              <a:rPr lang="en-US" sz="1800" dirty="0" smtClean="0">
                <a:latin typeface="Times New Roman" pitchFamily="18" charset="0"/>
                <a:cs typeface="Times New Roman" pitchFamily="18" charset="0"/>
              </a:rPr>
              <a:t>stress.</a:t>
            </a:r>
          </a:p>
          <a:p>
            <a:pPr marL="114300" indent="0" algn="just">
              <a:lnSpc>
                <a:spcPct val="160000"/>
              </a:lnSpc>
              <a:buNone/>
            </a:pPr>
            <a:r>
              <a:rPr lang="en-US" sz="1800" b="1" u="sng" dirty="0" smtClean="0">
                <a:latin typeface="Times New Roman" pitchFamily="18" charset="0"/>
                <a:cs typeface="Times New Roman" pitchFamily="18" charset="0"/>
              </a:rPr>
              <a:t>Theoretical background</a:t>
            </a:r>
            <a:r>
              <a:rPr lang="en-US" sz="1800" dirty="0" smtClean="0">
                <a:latin typeface="Times New Roman" pitchFamily="18" charset="0"/>
                <a:cs typeface="Times New Roman" pitchFamily="18" charset="0"/>
              </a:rPr>
              <a:t>:</a:t>
            </a:r>
          </a:p>
          <a:p>
            <a:pPr marL="114300" indent="0" algn="just">
              <a:lnSpc>
                <a:spcPct val="160000"/>
              </a:lnSpc>
              <a:buNone/>
            </a:pPr>
            <a:r>
              <a:rPr lang="en-US" sz="1800" dirty="0" smtClean="0">
                <a:latin typeface="Times New Roman" pitchFamily="18" charset="0"/>
                <a:cs typeface="Times New Roman" pitchFamily="18" charset="0"/>
              </a:rPr>
              <a:t>1)- </a:t>
            </a:r>
            <a:r>
              <a:rPr lang="en-US" sz="1800" b="1" u="sng" dirty="0" smtClean="0">
                <a:latin typeface="Times New Roman" pitchFamily="18" charset="0"/>
                <a:cs typeface="Times New Roman" pitchFamily="18" charset="0"/>
              </a:rPr>
              <a:t>Thylakoid </a:t>
            </a:r>
            <a:r>
              <a:rPr lang="en-US" sz="1800" b="1" u="sng" dirty="0">
                <a:latin typeface="Times New Roman" pitchFamily="18" charset="0"/>
                <a:cs typeface="Times New Roman" pitchFamily="18" charset="0"/>
              </a:rPr>
              <a:t>membrane and linear electron </a:t>
            </a:r>
            <a:r>
              <a:rPr lang="en-US" sz="1800" b="1" u="sng" dirty="0" smtClean="0">
                <a:latin typeface="Times New Roman" pitchFamily="18" charset="0"/>
                <a:cs typeface="Times New Roman" pitchFamily="18" charset="0"/>
              </a:rPr>
              <a:t>transport</a:t>
            </a:r>
            <a:r>
              <a:rPr lang="en-US" sz="1800" u="sng" dirty="0" smtClean="0">
                <a:latin typeface="Times New Roman" pitchFamily="18" charset="0"/>
                <a:cs typeface="Times New Roman" pitchFamily="18" charset="0"/>
              </a:rPr>
              <a:t>:</a:t>
            </a:r>
          </a:p>
          <a:p>
            <a:pPr marL="114300" indent="0" algn="just">
              <a:lnSpc>
                <a:spcPct val="160000"/>
              </a:lnSpc>
              <a:buNone/>
            </a:pPr>
            <a:r>
              <a:rPr lang="en-US" sz="1800" b="1" dirty="0" smtClean="0">
                <a:latin typeface="Times New Roman" pitchFamily="18" charset="0"/>
                <a:cs typeface="Times New Roman" pitchFamily="18" charset="0"/>
              </a:rPr>
              <a:t>Chlorophyll fluorescence</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is defined as </a:t>
            </a:r>
            <a:r>
              <a:rPr lang="en-US" sz="1800" dirty="0" smtClean="0">
                <a:latin typeface="Times New Roman" pitchFamily="18" charset="0"/>
                <a:cs typeface="Times New Roman" pitchFamily="18" charset="0"/>
              </a:rPr>
              <a:t>“The </a:t>
            </a:r>
            <a:r>
              <a:rPr lang="en-US" sz="1800" dirty="0">
                <a:latin typeface="Times New Roman" pitchFamily="18" charset="0"/>
                <a:cs typeface="Times New Roman" pitchFamily="18" charset="0"/>
              </a:rPr>
              <a:t>Chl fluorescence is a </a:t>
            </a:r>
            <a:r>
              <a:rPr lang="en-US" sz="1800" dirty="0" smtClean="0">
                <a:latin typeface="Times New Roman" pitchFamily="18" charset="0"/>
                <a:cs typeface="Times New Roman" pitchFamily="18" charset="0"/>
              </a:rPr>
              <a:t>physical signal </a:t>
            </a:r>
            <a:r>
              <a:rPr lang="en-US" sz="1800" dirty="0">
                <a:latin typeface="Times New Roman" pitchFamily="18" charset="0"/>
                <a:cs typeface="Times New Roman" pitchFamily="18" charset="0"/>
              </a:rPr>
              <a:t>defined as a </a:t>
            </a:r>
            <a:r>
              <a:rPr lang="en-US" sz="1800" dirty="0" err="1">
                <a:latin typeface="Times New Roman" pitchFamily="18" charset="0"/>
                <a:cs typeface="Times New Roman" pitchFamily="18" charset="0"/>
              </a:rPr>
              <a:t>radiative</a:t>
            </a:r>
            <a:r>
              <a:rPr lang="en-US" sz="1800" dirty="0">
                <a:latin typeface="Times New Roman" pitchFamily="18" charset="0"/>
                <a:cs typeface="Times New Roman" pitchFamily="18" charset="0"/>
              </a:rPr>
              <a:t> energy </a:t>
            </a:r>
            <a:r>
              <a:rPr lang="en-US" sz="1800" dirty="0" smtClean="0">
                <a:latin typeface="Times New Roman" pitchFamily="18" charset="0"/>
                <a:cs typeface="Times New Roman" pitchFamily="18" charset="0"/>
              </a:rPr>
              <a:t>evolved </a:t>
            </a:r>
            <a:r>
              <a:rPr lang="en-US" sz="1800" dirty="0">
                <a:latin typeface="Times New Roman" pitchFamily="18" charset="0"/>
                <a:cs typeface="Times New Roman" pitchFamily="18" charset="0"/>
              </a:rPr>
              <a:t>from </a:t>
            </a:r>
            <a:r>
              <a:rPr lang="en-US" sz="1800" dirty="0" err="1">
                <a:latin typeface="Times New Roman" pitchFamily="18" charset="0"/>
                <a:cs typeface="Times New Roman" pitchFamily="18" charset="0"/>
              </a:rPr>
              <a:t>deexciting</a:t>
            </a:r>
            <a:r>
              <a:rPr lang="en-US" sz="1800" dirty="0">
                <a:latin typeface="Times New Roman" pitchFamily="18" charset="0"/>
                <a:cs typeface="Times New Roman" pitchFamily="18" charset="0"/>
              </a:rPr>
              <a:t> Chl  a molecules (λ = 690 nm for PS II, λ = 740 nm </a:t>
            </a:r>
            <a:r>
              <a:rPr lang="en-US" sz="1800" dirty="0" smtClean="0">
                <a:latin typeface="Times New Roman" pitchFamily="18" charset="0"/>
                <a:cs typeface="Times New Roman" pitchFamily="18" charset="0"/>
              </a:rPr>
              <a:t>for </a:t>
            </a:r>
            <a:r>
              <a:rPr lang="en-US" sz="1800" dirty="0">
                <a:latin typeface="Times New Roman" pitchFamily="18" charset="0"/>
                <a:cs typeface="Times New Roman" pitchFamily="18" charset="0"/>
              </a:rPr>
              <a:t>PS I</a:t>
            </a:r>
            <a:r>
              <a:rPr lang="en-US" sz="1800" dirty="0" smtClean="0">
                <a:latin typeface="Times New Roman" pitchFamily="18" charset="0"/>
                <a:cs typeface="Times New Roman" pitchFamily="18" charset="0"/>
              </a:rPr>
              <a:t>)”. </a:t>
            </a:r>
          </a:p>
          <a:p>
            <a:pPr marL="114300" indent="0" algn="just">
              <a:lnSpc>
                <a:spcPct val="160000"/>
              </a:lnSpc>
              <a:buNone/>
            </a:pPr>
            <a:r>
              <a:rPr lang="en-US" sz="1800" dirty="0" smtClean="0">
                <a:latin typeface="Times New Roman" pitchFamily="18" charset="0"/>
                <a:cs typeface="Times New Roman" pitchFamily="18" charset="0"/>
              </a:rPr>
              <a:t>OR </a:t>
            </a:r>
          </a:p>
          <a:p>
            <a:pPr marL="114300" indent="0" algn="just">
              <a:lnSpc>
                <a:spcPct val="160000"/>
              </a:lnSpc>
              <a:buNone/>
            </a:pPr>
            <a:r>
              <a:rPr lang="en-US" sz="1800" b="1" dirty="0">
                <a:latin typeface="Times New Roman" pitchFamily="18" charset="0"/>
                <a:cs typeface="Times New Roman" pitchFamily="18" charset="0"/>
              </a:rPr>
              <a:t>Chlorophyll fluorescence</a:t>
            </a:r>
            <a:r>
              <a:rPr lang="en-US" sz="1800" dirty="0">
                <a:latin typeface="Times New Roman" pitchFamily="18" charset="0"/>
                <a:cs typeface="Times New Roman" pitchFamily="18" charset="0"/>
              </a:rPr>
              <a:t> is light that has been re-emitted after being absorbed by chlorophyll molecules of plant leaves. </a:t>
            </a:r>
            <a:endParaRPr lang="en-US" sz="1800" dirty="0" smtClean="0">
              <a:latin typeface="Times New Roman" pitchFamily="18" charset="0"/>
              <a:cs typeface="Times New Roman" pitchFamily="18" charset="0"/>
            </a:endParaRPr>
          </a:p>
          <a:p>
            <a:pPr marL="114300" indent="0" algn="just">
              <a:lnSpc>
                <a:spcPct val="160000"/>
              </a:lnSpc>
              <a:buNone/>
            </a:pPr>
            <a:r>
              <a:rPr lang="en-US" sz="1800" dirty="0" smtClean="0">
                <a:latin typeface="Times New Roman" pitchFamily="18" charset="0"/>
                <a:cs typeface="Times New Roman" pitchFamily="18" charset="0"/>
              </a:rPr>
              <a:t>By </a:t>
            </a:r>
            <a:r>
              <a:rPr lang="en-US" sz="1800" dirty="0">
                <a:latin typeface="Times New Roman" pitchFamily="18" charset="0"/>
                <a:cs typeface="Times New Roman" pitchFamily="18" charset="0"/>
              </a:rPr>
              <a:t>measuring the intensity and nature of this fluorescence, plant ecophysiology can be investigated.</a:t>
            </a:r>
            <a:endParaRPr lang="en-US" sz="1800" dirty="0" smtClean="0">
              <a:latin typeface="Times New Roman" pitchFamily="18" charset="0"/>
              <a:cs typeface="Times New Roman" pitchFamily="18" charset="0"/>
            </a:endParaRPr>
          </a:p>
          <a:p>
            <a:pPr algn="just">
              <a:lnSpc>
                <a:spcPct val="150000"/>
              </a:lnSpc>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1731409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4300" lvl="0">
              <a:lnSpc>
                <a:spcPct val="150000"/>
              </a:lnSpc>
              <a:spcBef>
                <a:spcPct val="20000"/>
              </a:spcBef>
            </a:pPr>
            <a:r>
              <a:rPr lang="en-US" sz="2400" spc="0" dirty="0">
                <a:solidFill>
                  <a:srgbClr val="2F2B20"/>
                </a:solidFill>
                <a:latin typeface="Times New Roman" pitchFamily="18" charset="0"/>
                <a:ea typeface="+mn-ea"/>
                <a:cs typeface="Times New Roman" pitchFamily="18" charset="0"/>
              </a:rPr>
              <a:t>1)- </a:t>
            </a:r>
            <a:r>
              <a:rPr lang="en-US" sz="2400" b="1" u="sng" spc="0" dirty="0">
                <a:solidFill>
                  <a:srgbClr val="2F2B20"/>
                </a:solidFill>
                <a:latin typeface="Times New Roman" pitchFamily="18" charset="0"/>
                <a:ea typeface="+mn-ea"/>
                <a:cs typeface="Times New Roman" pitchFamily="18" charset="0"/>
              </a:rPr>
              <a:t>Thylakoid membrane and linear electron transport</a:t>
            </a:r>
            <a:r>
              <a:rPr lang="en-US" sz="2400" u="sng" spc="0" dirty="0">
                <a:solidFill>
                  <a:srgbClr val="2F2B20"/>
                </a:solidFill>
                <a:latin typeface="Times New Roman" pitchFamily="18" charset="0"/>
                <a:ea typeface="+mn-ea"/>
                <a:cs typeface="Times New Roman" pitchFamily="18" charset="0"/>
              </a:rPr>
              <a:t>:</a:t>
            </a:r>
          </a:p>
        </p:txBody>
      </p:sp>
      <p:sp>
        <p:nvSpPr>
          <p:cNvPr id="3" name="Content Placeholder 2"/>
          <p:cNvSpPr>
            <a:spLocks noGrp="1"/>
          </p:cNvSpPr>
          <p:nvPr>
            <p:ph idx="1"/>
          </p:nvPr>
        </p:nvSpPr>
        <p:spPr/>
        <p:txBody>
          <a:bodyPr/>
          <a:lstStyle/>
          <a:p>
            <a:pPr algn="just">
              <a:lnSpc>
                <a:spcPct val="150000"/>
              </a:lnSpc>
              <a:buFont typeface="Wingdings" pitchFamily="2" charset="2"/>
              <a:buChar char="ü"/>
            </a:pPr>
            <a:r>
              <a:rPr lang="en-US" dirty="0" smtClean="0">
                <a:latin typeface="Times New Roman" pitchFamily="18" charset="0"/>
                <a:cs typeface="Times New Roman" pitchFamily="18" charset="0"/>
              </a:rPr>
              <a:t>Brief structural overview of thylakoid membrane with a </a:t>
            </a:r>
            <a:r>
              <a:rPr lang="en-US" dirty="0">
                <a:latin typeface="Times New Roman" pitchFamily="18" charset="0"/>
                <a:cs typeface="Times New Roman" pitchFamily="18" charset="0"/>
              </a:rPr>
              <a:t>special respect to those components that may affect </a:t>
            </a:r>
            <a:r>
              <a:rPr lang="en-US" dirty="0" smtClean="0">
                <a:latin typeface="Times New Roman" pitchFamily="18" charset="0"/>
                <a:cs typeface="Times New Roman" pitchFamily="18" charset="0"/>
              </a:rPr>
              <a:t>Chl-fluorescence signals.</a:t>
            </a:r>
          </a:p>
          <a:p>
            <a:pPr marL="114300" indent="0" algn="just">
              <a:lnSpc>
                <a:spcPct val="150000"/>
              </a:lnSpc>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193231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232</TotalTime>
  <Words>678</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Chlorophyll fluorescence: A  wonderful tool to study plant  physiology and plant stress </vt:lpstr>
      <vt:lpstr>Chlorophyll Fluorescence</vt:lpstr>
      <vt:lpstr>Chlorophyll Fluorescence</vt:lpstr>
      <vt:lpstr>Chlorophyll Fluorescence</vt:lpstr>
      <vt:lpstr>Chlorophyll fluorescence measurements in plants by : J. Leipner</vt:lpstr>
      <vt:lpstr>Chlorophyll fluorescence measurements in plants by : J. Leipner</vt:lpstr>
      <vt:lpstr>Measurement of chlorophyll fluorescence by the saturation pulse method (adapted from Van Kooten &amp; Snell, 1990).</vt:lpstr>
      <vt:lpstr>Need for understanding the basic theoretical principles of Chl-fluorescence</vt:lpstr>
      <vt:lpstr>1)- Thylakoid membrane and linear electron transport:</vt:lpstr>
      <vt:lpstr>PowerPoint Presentation</vt:lpstr>
      <vt:lpstr>Salinity Stress </vt:lpstr>
      <vt:lpstr>Salinity Stress </vt:lpstr>
      <vt:lpstr>Salinity Stress</vt:lpstr>
      <vt:lpstr>Chilling Stress</vt:lpstr>
      <vt:lpstr>Chilling Stress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Chlorophyll fluorescence: A  wonderful tool to study plant  physiology and plant stress </dc:title>
  <dc:creator>ZIA</dc:creator>
  <cp:lastModifiedBy>ZIA</cp:lastModifiedBy>
  <cp:revision>91</cp:revision>
  <dcterms:created xsi:type="dcterms:W3CDTF">2012-04-30T16:25:05Z</dcterms:created>
  <dcterms:modified xsi:type="dcterms:W3CDTF">2012-05-05T06:20:34Z</dcterms:modified>
</cp:coreProperties>
</file>