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14"/>
  </p:notesMasterIdLst>
  <p:sldIdLst>
    <p:sldId id="256" r:id="rId2"/>
    <p:sldId id="265" r:id="rId3"/>
    <p:sldId id="266" r:id="rId4"/>
    <p:sldId id="267" r:id="rId5"/>
    <p:sldId id="277" r:id="rId6"/>
    <p:sldId id="276" r:id="rId7"/>
    <p:sldId id="275" r:id="rId8"/>
    <p:sldId id="270" r:id="rId9"/>
    <p:sldId id="268" r:id="rId10"/>
    <p:sldId id="269" r:id="rId11"/>
    <p:sldId id="278" r:id="rId12"/>
    <p:sldId id="279" r:id="rId13"/>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70C13"/>
    <a:srgbClr val="0000A8"/>
    <a:srgbClr val="336699"/>
    <a:srgbClr val="3366CC"/>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656" y="-33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8"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D2CBF68B-2B1A-4A4D-9EA0-8289B21B0AEB}" type="slidenum">
              <a:rPr lang="en-CA"/>
              <a:pPr>
                <a:defRPr/>
              </a:pPr>
              <a:t>‹#›</a:t>
            </a:fld>
            <a:endParaRPr lang="en-CA"/>
          </a:p>
        </p:txBody>
      </p:sp>
    </p:spTree>
    <p:extLst>
      <p:ext uri="{BB962C8B-B14F-4D97-AF65-F5344CB8AC3E}">
        <p14:creationId xmlns:p14="http://schemas.microsoft.com/office/powerpoint/2010/main" xmlns="" val="1368147971"/>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6"/>
          <p:cNvSpPr>
            <a:spLocks noGrp="1" noChangeArrowheads="1"/>
          </p:cNvSpPr>
          <p:nvPr>
            <p:ph type="sldNum" sz="quarter"/>
          </p:nvPr>
        </p:nvSpPr>
        <p:spPr>
          <a:noFill/>
        </p:spPr>
        <p:txBody>
          <a:bodyPr/>
          <a:lstStyle/>
          <a:p>
            <a:pPr>
              <a:buFont typeface="Times New Roman" pitchFamily="18" charset="0"/>
              <a:buNone/>
            </a:pPr>
            <a:fld id="{04BAC106-C7EF-4BC9-A48B-D0A5780E936E}"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1536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536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B5C9BC9D-D919-49B4-8928-13A6E55E7D2F}"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6"/>
          <p:cNvSpPr>
            <a:spLocks noGrp="1" noChangeArrowheads="1"/>
          </p:cNvSpPr>
          <p:nvPr>
            <p:ph type="sldNum" sz="quarter"/>
          </p:nvPr>
        </p:nvSpPr>
        <p:spPr>
          <a:noFill/>
        </p:spPr>
        <p:txBody>
          <a:bodyPr/>
          <a:lstStyle/>
          <a:p>
            <a:pPr>
              <a:buFont typeface="Times New Roman" pitchFamily="18" charset="0"/>
              <a:buNone/>
            </a:pPr>
            <a:fld id="{DEDF8DF7-221F-492D-9C1A-9116E84CD4D6}"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11</a:t>
            </a:fld>
            <a:endParaRPr lang="en-CA" smtClean="0">
              <a:latin typeface="Times New Roman" pitchFamily="18" charset="0"/>
              <a:ea typeface="Arial Unicode MS" pitchFamily="34" charset="-128"/>
              <a:cs typeface="Arial Unicode MS" pitchFamily="34" charset="-128"/>
            </a:endParaRPr>
          </a:p>
        </p:txBody>
      </p:sp>
      <p:sp>
        <p:nvSpPr>
          <p:cNvPr id="2560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560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6"/>
          <p:cNvSpPr>
            <a:spLocks noGrp="1" noChangeArrowheads="1"/>
          </p:cNvSpPr>
          <p:nvPr>
            <p:ph type="sldNum" sz="quarter"/>
          </p:nvPr>
        </p:nvSpPr>
        <p:spPr>
          <a:noFill/>
        </p:spPr>
        <p:txBody>
          <a:bodyPr/>
          <a:lstStyle/>
          <a:p>
            <a:pPr>
              <a:buFont typeface="Times New Roman" pitchFamily="18" charset="0"/>
              <a:buNone/>
            </a:pPr>
            <a:fld id="{A88A4E9F-68E5-4C5B-9A16-BBF86EC1289F}"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12</a:t>
            </a:fld>
            <a:endParaRPr lang="en-CA" smtClean="0">
              <a:latin typeface="Times New Roman" pitchFamily="18" charset="0"/>
              <a:ea typeface="Arial Unicode MS" pitchFamily="34" charset="-128"/>
              <a:cs typeface="Arial Unicode MS" pitchFamily="34" charset="-128"/>
            </a:endParaRPr>
          </a:p>
        </p:txBody>
      </p:sp>
      <p:sp>
        <p:nvSpPr>
          <p:cNvPr id="2662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662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Rectangle 6"/>
          <p:cNvSpPr>
            <a:spLocks noGrp="1" noChangeArrowheads="1"/>
          </p:cNvSpPr>
          <p:nvPr>
            <p:ph type="sldNum" sz="quarter"/>
          </p:nvPr>
        </p:nvSpPr>
        <p:spPr>
          <a:noFill/>
        </p:spPr>
        <p:txBody>
          <a:bodyPr/>
          <a:lstStyle/>
          <a:p>
            <a:pPr>
              <a:buFont typeface="Times New Roman" pitchFamily="18" charset="0"/>
              <a:buNone/>
            </a:pPr>
            <a:fld id="{39E65715-BAB4-4C71-8B1F-C435861C655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1638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638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6"/>
          <p:cNvSpPr>
            <a:spLocks noGrp="1" noChangeArrowheads="1"/>
          </p:cNvSpPr>
          <p:nvPr>
            <p:ph type="sldNum" sz="quarter"/>
          </p:nvPr>
        </p:nvSpPr>
        <p:spPr>
          <a:noFill/>
        </p:spPr>
        <p:txBody>
          <a:bodyPr/>
          <a:lstStyle/>
          <a:p>
            <a:pPr>
              <a:buFont typeface="Times New Roman" pitchFamily="18" charset="0"/>
              <a:buNone/>
            </a:pPr>
            <a:fld id="{1C4D39E4-1614-4CBA-BFF4-D355713AE01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1741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741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6"/>
          <p:cNvSpPr>
            <a:spLocks noGrp="1" noChangeArrowheads="1"/>
          </p:cNvSpPr>
          <p:nvPr>
            <p:ph type="sldNum" sz="quarter"/>
          </p:nvPr>
        </p:nvSpPr>
        <p:spPr>
          <a:noFill/>
        </p:spPr>
        <p:txBody>
          <a:bodyPr/>
          <a:lstStyle/>
          <a:p>
            <a:pPr>
              <a:buFont typeface="Times New Roman" pitchFamily="18" charset="0"/>
              <a:buNone/>
            </a:pPr>
            <a:fld id="{77BCE806-AEA9-4310-B10D-B7B55841298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1843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843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p:spPr>
        <p:txBody>
          <a:bodyPr/>
          <a:lstStyle/>
          <a:p>
            <a:pPr>
              <a:buFont typeface="Times New Roman" pitchFamily="18" charset="0"/>
              <a:buNone/>
            </a:pPr>
            <a:fld id="{7B343868-FAB6-4708-B561-BB5B6E1A54E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194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88252544-DA35-4386-AA68-26736773537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6"/>
          <p:cNvSpPr>
            <a:spLocks noGrp="1" noChangeArrowheads="1"/>
          </p:cNvSpPr>
          <p:nvPr>
            <p:ph type="sldNum" sz="quarter"/>
          </p:nvPr>
        </p:nvSpPr>
        <p:spPr>
          <a:noFill/>
        </p:spPr>
        <p:txBody>
          <a:bodyPr/>
          <a:lstStyle/>
          <a:p>
            <a:pPr>
              <a:buFont typeface="Times New Roman" pitchFamily="18" charset="0"/>
              <a:buNone/>
            </a:pPr>
            <a:fld id="{BA4A2216-0690-45E5-B20B-9E8BAAE1A01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215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15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5565A868-93D6-4459-8447-675AF65CD045}"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F0733013-097B-48F6-A40B-00B903FEABE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2B8DD8F6-3134-4B0D-A8B0-FDF3B40377F4}"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2EDBE2DE-CCFA-414D-B125-AAD0305A4AA5}"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5767025B-7843-4BCC-A9A8-E4FB4E50E3A0}"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1171D140-266E-45B3-A934-63BB9FBCF2FA}"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D3E2662C-6D93-4214-AF04-4AC1FB166887}"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BDE9A19A-A2D5-47DF-99BB-62885D5C0F6E}"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BC7D8E61-12DE-404F-B3BA-04169D81E528}"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63DCF45E-4A04-4706-9846-92BF5BE73066}"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A0BB852C-152F-465B-BA32-D15EB051CE31}"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6E739FE8-906A-4010-A455-16EE3E92BF58}"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5CDD24F2-7B9C-4625-9B31-9536637AB5D8}"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ea typeface="MS Gothic" charset="-128"/>
              </a:defRPr>
            </a:lvl1pPr>
          </a:lstStyle>
          <a:p>
            <a:pPr>
              <a:defRPr/>
            </a:pPr>
            <a:fld id="{F04125F1-03CB-4BFC-911A-39731F72A581}"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www.minitab.com/"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137C3AB-AB0D-431B-915F-BAF535309638}" type="slidenum">
              <a:rPr lang="en-CA"/>
              <a:pPr>
                <a:defRPr/>
              </a:pPr>
              <a:t>1</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Introduction</a:t>
            </a:r>
          </a:p>
        </p:txBody>
      </p:sp>
      <p:sp>
        <p:nvSpPr>
          <p:cNvPr id="2052" name="Text Box 2"/>
          <p:cNvSpPr txBox="1">
            <a:spLocks noChangeArrowheads="1"/>
          </p:cNvSpPr>
          <p:nvPr/>
        </p:nvSpPr>
        <p:spPr bwMode="auto">
          <a:xfrm>
            <a:off x="1930400" y="954088"/>
            <a:ext cx="7442200" cy="4876800"/>
          </a:xfrm>
          <a:prstGeom prst="rect">
            <a:avLst/>
          </a:prstGeom>
          <a:noFill/>
          <a:ln w="9525">
            <a:noFill/>
            <a:round/>
            <a:headEnd/>
            <a:tailEnd/>
          </a:ln>
        </p:spPr>
        <p:txBody>
          <a:bodyPr lIns="0" tIns="15876" rIns="0" bIns="0"/>
          <a:lstStyle/>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Reliability and Maintenance Engineering,   IE </a:t>
            </a:r>
            <a:r>
              <a:rPr lang="en-CA" sz="2000" dirty="0" smtClean="0">
                <a:solidFill>
                  <a:srgbClr val="000080"/>
                </a:solidFill>
              </a:rPr>
              <a:t>- </a:t>
            </a:r>
            <a:r>
              <a:rPr lang="en-CA" sz="2000" dirty="0">
                <a:solidFill>
                  <a:srgbClr val="000080"/>
                </a:solidFill>
              </a:rPr>
              <a:t>438 </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Instructor</a:t>
            </a:r>
          </a:p>
          <a:p>
            <a:pPr marL="863600" lvl="1" indent="-323850">
              <a:spcAft>
                <a:spcPts val="1138"/>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i="1" dirty="0">
                <a:solidFill>
                  <a:srgbClr val="000080"/>
                </a:solidFill>
              </a:rPr>
              <a:t>Dr. </a:t>
            </a:r>
            <a:r>
              <a:rPr lang="en-CA" i="1" dirty="0" err="1" smtClean="0">
                <a:solidFill>
                  <a:srgbClr val="000080"/>
                </a:solidFill>
              </a:rPr>
              <a:t>Emad</a:t>
            </a:r>
            <a:r>
              <a:rPr lang="en-CA" i="1" dirty="0" smtClean="0">
                <a:solidFill>
                  <a:srgbClr val="000080"/>
                </a:solidFill>
              </a:rPr>
              <a:t> </a:t>
            </a:r>
            <a:r>
              <a:rPr lang="en-CA" i="1" dirty="0" err="1" smtClean="0">
                <a:solidFill>
                  <a:srgbClr val="000080"/>
                </a:solidFill>
              </a:rPr>
              <a:t>Abouel</a:t>
            </a:r>
            <a:r>
              <a:rPr lang="en-CA" i="1" dirty="0" smtClean="0">
                <a:solidFill>
                  <a:srgbClr val="000080"/>
                </a:solidFill>
              </a:rPr>
              <a:t> Nasr- </a:t>
            </a:r>
            <a:r>
              <a:rPr lang="en-CA" i="1" dirty="0" err="1" smtClean="0">
                <a:solidFill>
                  <a:srgbClr val="000080"/>
                </a:solidFill>
              </a:rPr>
              <a:t>Assocaite</a:t>
            </a:r>
            <a:r>
              <a:rPr lang="en-CA" i="1" dirty="0" smtClean="0">
                <a:solidFill>
                  <a:srgbClr val="000080"/>
                </a:solidFill>
              </a:rPr>
              <a:t> </a:t>
            </a:r>
            <a:r>
              <a:rPr lang="en-CA" i="1" dirty="0">
                <a:solidFill>
                  <a:srgbClr val="000080"/>
                </a:solidFill>
              </a:rPr>
              <a:t>Professor KSU – IE</a:t>
            </a: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Lecturing Style</a:t>
            </a:r>
          </a:p>
          <a:p>
            <a:pPr marL="863600" lvl="1" indent="-323850">
              <a:spcAft>
                <a:spcPts val="1138"/>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i="1" dirty="0">
                <a:solidFill>
                  <a:srgbClr val="000080"/>
                </a:solidFill>
              </a:rPr>
              <a:t>Three-section lecture</a:t>
            </a:r>
          </a:p>
          <a:p>
            <a:pPr marL="863600" lvl="1" indent="-323850">
              <a:spcAft>
                <a:spcPts val="1138"/>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i="1" dirty="0">
                <a:solidFill>
                  <a:srgbClr val="000080"/>
                </a:solidFill>
              </a:rPr>
              <a:t>Dynamic Interaction</a:t>
            </a:r>
          </a:p>
          <a:p>
            <a:pPr marL="863600" lvl="1" indent="-323850">
              <a:spcAft>
                <a:spcPts val="1138"/>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i="1" dirty="0">
                <a:solidFill>
                  <a:srgbClr val="000080"/>
                </a:solidFill>
              </a:rPr>
              <a:t>Computer Examples</a:t>
            </a:r>
          </a:p>
        </p:txBody>
      </p:sp>
      <p:sp>
        <p:nvSpPr>
          <p:cNvPr id="205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Introduction</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Course Description</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2EB7B49-726B-4479-9BC9-5580BE7ACD7D}" type="slidenum">
              <a:rPr lang="en-CA"/>
              <a:pPr>
                <a:defRPr/>
              </a:pPr>
              <a:t>10</a:t>
            </a:fld>
            <a:endParaRPr lang="en-CA"/>
          </a:p>
        </p:txBody>
      </p:sp>
      <p:sp>
        <p:nvSpPr>
          <p:cNvPr id="1126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What is Maintenance Engineering?</a:t>
            </a:r>
          </a:p>
        </p:txBody>
      </p:sp>
      <p:sp>
        <p:nvSpPr>
          <p:cNvPr id="1126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126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127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127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1276"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7"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8"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rPr>
              <a:t>Maintenance Engineering</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rPr>
              <a:t>	</a:t>
            </a:r>
            <a:r>
              <a:rPr lang="en-CA" sz="1600" dirty="0">
                <a:solidFill>
                  <a:srgbClr val="000080"/>
                </a:solidFill>
              </a:rPr>
              <a:t>Maintenance Engineering is the discipline and profession of applying engineering concepts to the optimization of equipment, procedures, and departmental budgets to achieve better maintainability, reliability, and availability of equipment</a:t>
            </a: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ndParaRPr>
          </a:p>
          <a:p>
            <a:pPr>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  A Maintenance Engineer should possess significant knowledge of:</a:t>
            </a:r>
          </a:p>
          <a:p>
            <a:pPr lvl="1">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Statistics</a:t>
            </a:r>
          </a:p>
          <a:p>
            <a:pPr lvl="1">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Probability</a:t>
            </a:r>
          </a:p>
          <a:p>
            <a:pPr lvl="1">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Logistics</a:t>
            </a:r>
          </a:p>
          <a:p>
            <a:pPr lvl="1">
              <a:spcAft>
                <a:spcPts val="1425"/>
              </a:spcAft>
              <a:buClr>
                <a:schemeClr val="tx2">
                  <a:lumMod val="75000"/>
                </a:schemeClr>
              </a:buClr>
              <a:buSzPct val="80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Skill to operate the equipment and machinery</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929ED6D-2707-4E3F-B0F3-5BCB2F7D9644}" type="slidenum">
              <a:rPr lang="en-CA"/>
              <a:pPr>
                <a:defRPr/>
              </a:pPr>
              <a:t>11</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What is Maintenance Engineering?</a:t>
            </a:r>
          </a:p>
        </p:txBody>
      </p:sp>
      <p:sp>
        <p:nvSpPr>
          <p:cNvPr id="1229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229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29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230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7"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8"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rPr>
              <a:t>Maintenance</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rPr>
              <a:t>	</a:t>
            </a:r>
            <a:r>
              <a:rPr lang="en-CA" sz="1600" dirty="0">
                <a:solidFill>
                  <a:srgbClr val="000080"/>
                </a:solidFill>
              </a:rPr>
              <a:t>Maintenance is a set of organised activities that are carried out in order to keep an item in its best operational condition with minimum cost acquired.  It can also be defined as the combination of all technical and administrative actions, including supervision actions, intended to retain an item in, or restore it to, a state in which it can perform a required function</a:t>
            </a:r>
          </a:p>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ndParaRPr>
          </a:p>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rPr>
              <a:t>Maintenance Management</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	All the activities of the management that determine the maintenance objectives or priorities (defined as targets assigned and accepted by the management and maintenance department), strategies (defined as a management method in order to achieve maintenance objectives), and responsibilities and implement them by means such as maintenance planning, maintenance control and supervision, and several improving methods including economical aspects in the organization.</a:t>
            </a:r>
          </a:p>
          <a:p>
            <a:pPr>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96D0CB81-5DD6-46B7-8B72-FB4D0DA49DB7}" type="slidenum">
              <a:rPr lang="en-CA"/>
              <a:pPr>
                <a:defRPr/>
              </a:pPr>
              <a:t>12</a:t>
            </a:fld>
            <a:endParaRPr lang="en-CA"/>
          </a:p>
        </p:txBody>
      </p:sp>
      <p:sp>
        <p:nvSpPr>
          <p:cNvPr id="1331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What is Maintenance Engineering?</a:t>
            </a:r>
          </a:p>
        </p:txBody>
      </p:sp>
      <p:sp>
        <p:nvSpPr>
          <p:cNvPr id="1331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331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1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1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332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332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332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7"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8"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6"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rPr>
              <a:t>Maintenance</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rPr>
              <a:t>	</a:t>
            </a:r>
            <a:r>
              <a:rPr lang="en-CA" sz="1600" dirty="0">
                <a:solidFill>
                  <a:srgbClr val="000080"/>
                </a:solidFill>
              </a:rPr>
              <a:t>Maintenance is a set of organised activities that are carried out in order to keep an item in its best operational condition with minimum cost acquired.  It can also be defined as the combination of all technical and administrative actions, including supervision actions, intended to retain an item in, or restore it to, a state in which it can perform a required function</a:t>
            </a:r>
          </a:p>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ndParaRPr>
          </a:p>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rPr>
              <a:t>Maintenance Management</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	All the activities of the management that determine the maintenance objectives or priorities (defined as targets assigned and accepted by the management and maintenance department), strategies (defined as a management method in order to achieve maintenance objectives), and responsibilities and implement them by means such as maintenance planning, maintenance control and supervision, and several improving methods including economical aspects in the organization.</a:t>
            </a:r>
          </a:p>
          <a:p>
            <a:pPr>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defRPr/>
            </a:pPr>
            <a:r>
              <a:rPr lang="en-CA" sz="1600" dirty="0">
                <a:solidFill>
                  <a:srgbClr val="000080"/>
                </a:solidFill>
              </a:rPr>
              <a:t>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129CE54-F8AB-4345-A141-EE1596AE2300}" type="slidenum">
              <a:rPr lang="en-CA"/>
              <a:pPr>
                <a:defRPr/>
              </a:pPr>
              <a:t>2</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307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7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308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3084" name="Text Box 2"/>
          <p:cNvSpPr txBox="1">
            <a:spLocks noChangeArrowheads="1"/>
          </p:cNvSpPr>
          <p:nvPr/>
        </p:nvSpPr>
        <p:spPr bwMode="auto">
          <a:xfrm>
            <a:off x="1919288" y="1030288"/>
            <a:ext cx="6710362" cy="5018087"/>
          </a:xfrm>
          <a:prstGeom prst="rect">
            <a:avLst/>
          </a:prstGeom>
          <a:noFill/>
          <a:ln w="9525">
            <a:noFill/>
            <a:round/>
            <a:headEnd/>
            <a:tailEnd/>
          </a:ln>
        </p:spPr>
        <p:txBody>
          <a:bodyPr lIns="0" tIns="17640" rIns="0" bIns="0"/>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The course provides.. </a:t>
            </a:r>
          </a:p>
          <a:p>
            <a:pPr marL="400050" lvl="2" indent="0" algn="just">
              <a:spcAft>
                <a:spcPts val="1138"/>
              </a:spcAft>
              <a:buSzPct val="45000"/>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Introduction to maintenance function and types of maintenance, introduction to the concept of reliability, failure distributions, reliability characteristics, estimation of system reliability both for the independent and dependent cases, maintenance workload analysis and calculations; capacity planning of maintenance resources; maintenance work scheduling; maintenance audit and the measurement of maintenance work performance; and finally the computerized maintenance management systems (CMMS).</a:t>
            </a:r>
          </a:p>
          <a:p>
            <a:pPr marL="400050" lvl="2" indent="0">
              <a:spcAft>
                <a:spcPts val="1138"/>
              </a:spcAft>
              <a:buSzPct val="45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Objective</a:t>
            </a:r>
          </a:p>
          <a:p>
            <a:pPr marL="400050" lvl="2" indent="0" algn="just">
              <a:spcAft>
                <a:spcPts val="1138"/>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1600" dirty="0">
                <a:solidFill>
                  <a:srgbClr val="000080"/>
                </a:solidFill>
              </a:rPr>
              <a:t>The objective of the course is to provide the students with the fundamental concepts, the necessary knowledge and the basic skills related to system reliability and systems maintenance functions. The course intends to expose the students to the concept of reliability and to help them learn the techniques of estimating reliability and related characteristics of components/ systems. Moreover, it exposes them to the necessary engineering techniques used for analyzing, planning and controlling maintenance systems</a:t>
            </a:r>
            <a:endParaRPr lang="en-CA" sz="2000" i="1" dirty="0">
              <a:solidFill>
                <a:srgbClr val="000080"/>
              </a:solidFill>
            </a:endParaRPr>
          </a:p>
        </p:txBody>
      </p:sp>
      <p:sp>
        <p:nvSpPr>
          <p:cNvPr id="308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lnSpc>
                <a:spcPct val="100000"/>
              </a:lnSpc>
              <a:spcAft>
                <a:spcPts val="1425"/>
              </a:spcAft>
              <a:buSzPct val="45000"/>
              <a:buFont typeface="Times New Roman" pitchFamily="16" charset="0"/>
              <a:buNone/>
              <a:tabLst>
                <a:tab pos="723900" algn="l"/>
                <a:tab pos="1447800" algn="l"/>
              </a:tabLst>
              <a:defRPr/>
            </a:pPr>
            <a:r>
              <a:rPr lang="en-CA" b="1" dirty="0">
                <a:solidFill>
                  <a:srgbClr val="E6E6FF"/>
                </a:solidFill>
                <a:ea typeface="MS Gothic" charset="-128"/>
              </a:rPr>
              <a:t>Course Description</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1ED8D319-943A-461D-B360-5C919FE1BBBB}" type="slidenum">
              <a:rPr lang="en-CA"/>
              <a:pPr>
                <a:defRPr/>
              </a:pPr>
              <a:t>3</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410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410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20" name="Text Box 2"/>
          <p:cNvSpPr txBox="1">
            <a:spLocks noChangeArrowheads="1"/>
          </p:cNvSpPr>
          <p:nvPr/>
        </p:nvSpPr>
        <p:spPr bwMode="auto">
          <a:xfrm>
            <a:off x="1930400" y="1030288"/>
            <a:ext cx="7221538" cy="4251325"/>
          </a:xfrm>
          <a:prstGeom prst="rect">
            <a:avLst/>
          </a:prstGeom>
          <a:noFill/>
          <a:ln w="9525">
            <a:noFill/>
            <a:round/>
            <a:headEnd/>
            <a:tailEnd/>
          </a:ln>
          <a:effectLst/>
        </p:spPr>
        <p:txBody>
          <a:bodyPr lIns="0" tIns="17640" rIns="0" bIns="0"/>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defRPr/>
            </a:pPr>
            <a:r>
              <a:rPr lang="en-CA" sz="2000" dirty="0">
                <a:solidFill>
                  <a:srgbClr val="000080"/>
                </a:solidFill>
                <a:ea typeface="MS Gothic" charset="-128"/>
              </a:rPr>
              <a:t>Textbook </a:t>
            </a:r>
          </a:p>
          <a:p>
            <a:pPr marL="863600" lvl="1" indent="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defRPr/>
            </a:pPr>
            <a:r>
              <a:rPr lang="en-CA" sz="1600" i="1" dirty="0">
                <a:solidFill>
                  <a:srgbClr val="000080"/>
                </a:solidFill>
                <a:ea typeface="MS Gothic" charset="-128"/>
              </a:rPr>
              <a:t>“Planning and Control of Maintenance Systems: Modeling and Analysis”, </a:t>
            </a:r>
            <a:r>
              <a:rPr lang="en-CA" sz="1600" i="1" dirty="0" err="1">
                <a:solidFill>
                  <a:srgbClr val="000080"/>
                </a:solidFill>
                <a:ea typeface="MS Gothic" charset="-128"/>
              </a:rPr>
              <a:t>Duffuaa</a:t>
            </a:r>
            <a:r>
              <a:rPr lang="en-CA" sz="1600" i="1" dirty="0">
                <a:solidFill>
                  <a:srgbClr val="000080"/>
                </a:solidFill>
                <a:ea typeface="MS Gothic" charset="-128"/>
              </a:rPr>
              <a:t>, S.; </a:t>
            </a:r>
            <a:r>
              <a:rPr lang="en-CA" sz="1600" i="1" dirty="0" err="1">
                <a:solidFill>
                  <a:srgbClr val="000080"/>
                </a:solidFill>
                <a:ea typeface="MS Gothic" charset="-128"/>
              </a:rPr>
              <a:t>Raouf</a:t>
            </a:r>
            <a:r>
              <a:rPr lang="en-CA" sz="1600" i="1" dirty="0">
                <a:solidFill>
                  <a:srgbClr val="000080"/>
                </a:solidFill>
                <a:ea typeface="MS Gothic" charset="-128"/>
              </a:rPr>
              <a:t>, A; and Campbell, J. 1999. Publisher: John Wiley&amp; Sons.</a:t>
            </a:r>
          </a:p>
          <a:p>
            <a:pPr marL="863600" lvl="1" indent="-32385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 pos="7239000" algn="l"/>
              </a:tabLst>
              <a:defRPr/>
            </a:pPr>
            <a:endParaRPr lang="en-CA" sz="2000" i="1" dirty="0">
              <a:solidFill>
                <a:srgbClr val="000080"/>
              </a:solidFill>
              <a:ea typeface="MS Gothic" charset="-128"/>
            </a:endParaRPr>
          </a:p>
        </p:txBody>
      </p:sp>
      <p:pic>
        <p:nvPicPr>
          <p:cNvPr id="4109" name="Picture 19"/>
          <p:cNvPicPr>
            <a:picLocks noChangeAspect="1" noChangeArrowheads="1"/>
          </p:cNvPicPr>
          <p:nvPr/>
        </p:nvPicPr>
        <p:blipFill>
          <a:blip r:embed="rId5" cstate="print"/>
          <a:srcRect/>
          <a:stretch>
            <a:fillRect/>
          </a:stretch>
        </p:blipFill>
        <p:spPr bwMode="auto">
          <a:xfrm>
            <a:off x="4284663" y="2376488"/>
            <a:ext cx="2476500" cy="3822700"/>
          </a:xfrm>
          <a:prstGeom prst="rect">
            <a:avLst/>
          </a:prstGeom>
          <a:noFill/>
          <a:ln w="9525">
            <a:noFill/>
            <a:miter lim="800000"/>
            <a:headEnd/>
            <a:tailEnd/>
          </a:ln>
        </p:spPr>
      </p:pic>
      <p:sp>
        <p:nvSpPr>
          <p:cNvPr id="4110"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22"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2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3FBEF6D-6DBD-4B7A-9294-75FE07A8E2FC}" type="slidenum">
              <a:rPr lang="en-CA"/>
              <a:pPr>
                <a:defRPr/>
              </a:pPr>
              <a:t>4</a:t>
            </a:fld>
            <a:endParaRPr lang="en-CA"/>
          </a:p>
        </p:txBody>
      </p:sp>
      <p:sp>
        <p:nvSpPr>
          <p:cNvPr id="51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512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512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5135" name="Text Box 2"/>
          <p:cNvSpPr txBox="1">
            <a:spLocks noChangeArrowheads="1"/>
          </p:cNvSpPr>
          <p:nvPr/>
        </p:nvSpPr>
        <p:spPr bwMode="auto">
          <a:xfrm>
            <a:off x="1919288" y="1030288"/>
            <a:ext cx="7261225" cy="5357812"/>
          </a:xfrm>
          <a:prstGeom prst="rect">
            <a:avLst/>
          </a:prstGeom>
          <a:noFill/>
          <a:ln w="9525">
            <a:noFill/>
            <a:round/>
            <a:headEnd/>
            <a:tailEnd/>
          </a:ln>
        </p:spPr>
        <p:txBody>
          <a:bodyPr lIns="0" tIns="17640" rIns="0" bIns="0"/>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Course Topics </a:t>
            </a:r>
            <a:endParaRPr lang="en-CA" sz="1400" dirty="0">
              <a:solidFill>
                <a:srgbClr val="FF0000"/>
              </a:solidFill>
              <a:ea typeface="MS Gothic" charset="-128"/>
            </a:endParaRPr>
          </a:p>
          <a:p>
            <a:pPr marL="950912" lvl="1" indent="-342900">
              <a:spcAft>
                <a:spcPts val="850"/>
              </a:spcAft>
              <a:buSzPct val="7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	Maintenance Function and Objectives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2.	Types of Maintenance</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3.	Introduction to the Concept of Reliability</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4.	Failure Distributions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5.	Constant Failure Rate Model</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6.	Time-Dependent Failure Models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7.	Systems Reliability</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8.	Systems Maintainability</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9.	Maintenance Workload Analysis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10.	Maintenance Resources Planning</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11.	Maintenance Work Scheduling</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12.	Maintenance Performance Measures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13.	Computerized Maintenance Management System (CMMS)</a:t>
            </a:r>
          </a:p>
          <a:p>
            <a:pPr marL="950912" lvl="1" indent="-342900">
              <a:spcAft>
                <a:spcPts val="850"/>
              </a:spcAft>
              <a:buClr>
                <a:schemeClr val="tx2">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431800" indent="-323850">
              <a:spcAft>
                <a:spcPts val="1425"/>
              </a:spcAft>
              <a:buClrTx/>
              <a:buSzTx/>
              <a:buFontTx/>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863600" lvl="1" indent="-32385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i="1" dirty="0">
              <a:solidFill>
                <a:srgbClr val="000080"/>
              </a:solidFill>
              <a:ea typeface="MS Gothic" charset="-128"/>
            </a:endParaRPr>
          </a:p>
        </p:txBody>
      </p:sp>
      <p:sp>
        <p:nvSpPr>
          <p:cNvPr id="5133"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DEAE441-A11E-4014-BFDD-BB51919C0B4F}" type="slidenum">
              <a:rPr lang="en-CA"/>
              <a:pPr>
                <a:defRPr/>
              </a:pPr>
              <a:t>5</a:t>
            </a:fld>
            <a:endParaRPr lang="en-CA"/>
          </a:p>
        </p:txBody>
      </p:sp>
      <p:sp>
        <p:nvSpPr>
          <p:cNvPr id="61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614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4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615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5135" name="Text Box 2"/>
          <p:cNvSpPr txBox="1">
            <a:spLocks noChangeArrowheads="1"/>
          </p:cNvSpPr>
          <p:nvPr/>
        </p:nvSpPr>
        <p:spPr bwMode="auto">
          <a:xfrm>
            <a:off x="1919288" y="1030288"/>
            <a:ext cx="7261225" cy="5357812"/>
          </a:xfrm>
          <a:prstGeom prst="rect">
            <a:avLst/>
          </a:prstGeom>
          <a:noFill/>
          <a:ln w="9525">
            <a:noFill/>
            <a:round/>
            <a:headEnd/>
            <a:tailEnd/>
          </a:ln>
        </p:spPr>
        <p:txBody>
          <a:bodyPr lIns="0" tIns="17640" rIns="0" bIns="0"/>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ABET Outcomes Explained</a:t>
            </a: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dirty="0">
              <a:solidFill>
                <a:srgbClr val="000080"/>
              </a:solidFill>
              <a:ea typeface="MS Gothic" charset="-128"/>
            </a:endParaRP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a	Ability to apply knowledge of mathematics, statistics, basic sciences, and engineering to work professionally in industrial systems.</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c		Ability to identify design problems, to design a system, component or process to meet desired needs that may include issues related to manufacturability, reliability, quality, environment, health and safety, ethics and society.</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g	Ability to effectively communicate orally and in writing.</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dirty="0">
                <a:solidFill>
                  <a:srgbClr val="000080"/>
                </a:solidFill>
                <a:ea typeface="MS Gothic" charset="-128"/>
              </a:rPr>
              <a:t>k		Ability to use the techniques, skills and modern engineering tools necessary for engineering practice.</a:t>
            </a:r>
          </a:p>
          <a:p>
            <a:pPr marL="950912" lvl="1" indent="-342900">
              <a:spcAft>
                <a:spcPts val="850"/>
              </a:spcAft>
              <a:buClr>
                <a:schemeClr val="tx2">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431800" indent="-323850">
              <a:spcAft>
                <a:spcPts val="1425"/>
              </a:spcAft>
              <a:buClrTx/>
              <a:buSzTx/>
              <a:buFontTx/>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863600" lvl="1" indent="-32385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i="1" dirty="0">
              <a:solidFill>
                <a:srgbClr val="000080"/>
              </a:solidFill>
              <a:ea typeface="MS Gothic" charset="-128"/>
            </a:endParaRPr>
          </a:p>
        </p:txBody>
      </p:sp>
      <p:sp>
        <p:nvSpPr>
          <p:cNvPr id="6157"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E810BC3-0422-40BA-98B0-C0D3361C32A4}" type="slidenum">
              <a:rPr lang="en-CA"/>
              <a:pPr>
                <a:defRPr/>
              </a:pPr>
              <a:t>6</a:t>
            </a:fld>
            <a:endParaRPr lang="en-CA"/>
          </a:p>
        </p:txBody>
      </p:sp>
      <p:sp>
        <p:nvSpPr>
          <p:cNvPr id="71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717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717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7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5135" name="Text Box 2"/>
          <p:cNvSpPr txBox="1">
            <a:spLocks noChangeArrowheads="1"/>
          </p:cNvSpPr>
          <p:nvPr/>
        </p:nvSpPr>
        <p:spPr bwMode="auto">
          <a:xfrm>
            <a:off x="1908175" y="935038"/>
            <a:ext cx="7272338" cy="5453062"/>
          </a:xfrm>
          <a:prstGeom prst="rect">
            <a:avLst/>
          </a:prstGeom>
          <a:noFill/>
          <a:ln w="9525">
            <a:noFill/>
            <a:round/>
            <a:headEnd/>
            <a:tailEnd/>
          </a:ln>
        </p:spPr>
        <p:txBody>
          <a:bodyPr lIns="0" tIns="17640" rIns="0" bIns="0"/>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Learning outcomes</a:t>
            </a:r>
            <a:endParaRPr lang="en-CA" sz="1400" dirty="0">
              <a:solidFill>
                <a:srgbClr val="FF0000"/>
              </a:solidFill>
              <a:ea typeface="MS Gothic" charset="-128"/>
            </a:endParaRP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	Understand the maintenance function and its objectives and know how to prepare report about the maintenance function </a:t>
            </a:r>
            <a:r>
              <a:rPr lang="en-CA" sz="1400" b="1" dirty="0">
                <a:solidFill>
                  <a:srgbClr val="000080"/>
                </a:solidFill>
                <a:ea typeface="MS Gothic" charset="-128"/>
              </a:rPr>
              <a:t>[a]</a:t>
            </a:r>
            <a:r>
              <a:rPr lang="en-CA" sz="1400" dirty="0">
                <a:solidFill>
                  <a:srgbClr val="000080"/>
                </a:solidFill>
                <a:ea typeface="MS Gothic" charset="-128"/>
              </a:rPr>
              <a:t> (First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2.	Gain the necessary knowledge about the types of maintenance and know how to use them when design maintenance systems </a:t>
            </a:r>
            <a:r>
              <a:rPr lang="en-CA" sz="1400" b="1" dirty="0">
                <a:solidFill>
                  <a:srgbClr val="000080"/>
                </a:solidFill>
                <a:ea typeface="MS Gothic" charset="-128"/>
              </a:rPr>
              <a:t>[a]</a:t>
            </a:r>
            <a:r>
              <a:rPr lang="en-CA" sz="1400" dirty="0">
                <a:solidFill>
                  <a:srgbClr val="000080"/>
                </a:solidFill>
                <a:ea typeface="MS Gothic" charset="-128"/>
              </a:rPr>
              <a:t> (First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3.	Gain the necessary knowledge about failure distributions and apply failure analysis techniques </a:t>
            </a:r>
            <a:r>
              <a:rPr lang="en-CA" sz="1400" b="1" dirty="0">
                <a:solidFill>
                  <a:srgbClr val="000080"/>
                </a:solidFill>
                <a:ea typeface="MS Gothic" charset="-128"/>
              </a:rPr>
              <a:t>[a, k] </a:t>
            </a:r>
            <a:r>
              <a:rPr lang="en-CA" sz="1400" dirty="0">
                <a:solidFill>
                  <a:srgbClr val="000080"/>
                </a:solidFill>
                <a:ea typeface="MS Gothic" charset="-128"/>
              </a:rPr>
              <a:t>(Second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4.	Estimate components reliability both for the independent &amp; dependent cases as well as related characteristics </a:t>
            </a:r>
            <a:r>
              <a:rPr lang="en-CA" sz="1400" b="1" dirty="0">
                <a:solidFill>
                  <a:srgbClr val="000080"/>
                </a:solidFill>
                <a:ea typeface="MS Gothic" charset="-128"/>
              </a:rPr>
              <a:t>[k]</a:t>
            </a:r>
            <a:r>
              <a:rPr lang="en-CA" sz="1400" dirty="0">
                <a:solidFill>
                  <a:srgbClr val="000080"/>
                </a:solidFill>
                <a:ea typeface="MS Gothic" charset="-128"/>
              </a:rPr>
              <a:t> (Second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5.	Estimate systems reliability both for the independent &amp; dependent cases as well as related characteristics and design systems for better reliability </a:t>
            </a:r>
            <a:r>
              <a:rPr lang="en-CA" sz="1400" b="1" dirty="0">
                <a:solidFill>
                  <a:srgbClr val="000080"/>
                </a:solidFill>
                <a:ea typeface="MS Gothic" charset="-128"/>
              </a:rPr>
              <a:t>[c, k] </a:t>
            </a:r>
            <a:r>
              <a:rPr lang="en-CA" sz="1400" dirty="0">
                <a:solidFill>
                  <a:srgbClr val="000080"/>
                </a:solidFill>
                <a:ea typeface="MS Gothic" charset="-128"/>
              </a:rPr>
              <a:t>(Third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431800" indent="-323850">
              <a:spcAft>
                <a:spcPts val="1425"/>
              </a:spcAft>
              <a:buClrTx/>
              <a:buSzTx/>
              <a:buFontTx/>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863600" lvl="1" indent="-32385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i="1" dirty="0">
              <a:solidFill>
                <a:srgbClr val="000080"/>
              </a:solidFill>
              <a:ea typeface="MS Gothic" charset="-128"/>
            </a:endParaRPr>
          </a:p>
        </p:txBody>
      </p:sp>
      <p:sp>
        <p:nvSpPr>
          <p:cNvPr id="7181"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FAF1BCB-866E-42E8-AC90-45375112C9B4}" type="slidenum">
              <a:rPr lang="en-CA"/>
              <a:pPr>
                <a:defRPr/>
              </a:pPr>
              <a:t>7</a:t>
            </a:fld>
            <a:endParaRPr lang="en-CA"/>
          </a:p>
        </p:txBody>
      </p:sp>
      <p:sp>
        <p:nvSpPr>
          <p:cNvPr id="81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819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19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19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19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820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5135" name="Text Box 2"/>
          <p:cNvSpPr txBox="1">
            <a:spLocks noChangeArrowheads="1"/>
          </p:cNvSpPr>
          <p:nvPr/>
        </p:nvSpPr>
        <p:spPr bwMode="auto">
          <a:xfrm>
            <a:off x="1908175" y="935038"/>
            <a:ext cx="7272338" cy="5453062"/>
          </a:xfrm>
          <a:prstGeom prst="rect">
            <a:avLst/>
          </a:prstGeom>
          <a:noFill/>
          <a:ln w="9525">
            <a:noFill/>
            <a:round/>
            <a:headEnd/>
            <a:tailEnd/>
          </a:ln>
        </p:spPr>
        <p:txBody>
          <a:bodyPr lIns="0" tIns="17640" rIns="0" bIns="0"/>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dirty="0">
              <a:solidFill>
                <a:srgbClr val="000080"/>
              </a:solidFill>
              <a:ea typeface="MS Gothic" charset="-128"/>
            </a:endParaRPr>
          </a:p>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Learning outcomes</a:t>
            </a:r>
            <a:endParaRPr lang="en-CA" sz="1400" dirty="0">
              <a:solidFill>
                <a:srgbClr val="FF0000"/>
              </a:solidFill>
              <a:ea typeface="MS Gothic" charset="-128"/>
            </a:endParaRP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6.	Estimate systems maintainability as well as related characteristics and design systems for better maintainability  </a:t>
            </a:r>
            <a:r>
              <a:rPr lang="en-CA" sz="1400" b="1" dirty="0">
                <a:solidFill>
                  <a:srgbClr val="000080"/>
                </a:solidFill>
                <a:ea typeface="MS Gothic" charset="-128"/>
              </a:rPr>
              <a:t>[c, k] </a:t>
            </a:r>
            <a:r>
              <a:rPr lang="en-CA" sz="1400" dirty="0">
                <a:solidFill>
                  <a:srgbClr val="000080"/>
                </a:solidFill>
                <a:ea typeface="MS Gothic" charset="-128"/>
              </a:rPr>
              <a:t>(Fourth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7.	Understand and apply different methods of maintenance workload analysis </a:t>
            </a:r>
            <a:r>
              <a:rPr lang="en-CA" sz="1400" b="1" dirty="0">
                <a:solidFill>
                  <a:srgbClr val="000080"/>
                </a:solidFill>
                <a:ea typeface="MS Gothic" charset="-128"/>
              </a:rPr>
              <a:t>[k] </a:t>
            </a:r>
            <a:r>
              <a:rPr lang="en-CA" sz="1400" dirty="0">
                <a:solidFill>
                  <a:srgbClr val="000080"/>
                </a:solidFill>
                <a:ea typeface="MS Gothic" charset="-128"/>
              </a:rPr>
              <a:t>(Fifth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8.	Gain the necessary knowledge about the maintenance resources planning and apply various planning techniques </a:t>
            </a:r>
            <a:r>
              <a:rPr lang="en-CA" sz="1400" b="1" dirty="0">
                <a:solidFill>
                  <a:srgbClr val="000080"/>
                </a:solidFill>
                <a:ea typeface="MS Gothic" charset="-128"/>
              </a:rPr>
              <a:t>[a, k] </a:t>
            </a:r>
            <a:r>
              <a:rPr lang="en-CA" sz="1400" dirty="0">
                <a:solidFill>
                  <a:srgbClr val="000080"/>
                </a:solidFill>
                <a:ea typeface="MS Gothic" charset="-128"/>
              </a:rPr>
              <a:t>(Fifth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9.	Know different ways for scheduling maintenance works and know how to use them </a:t>
            </a:r>
            <a:r>
              <a:rPr lang="en-CA" sz="1400" b="1" dirty="0">
                <a:solidFill>
                  <a:srgbClr val="000080"/>
                </a:solidFill>
                <a:ea typeface="MS Gothic" charset="-128"/>
              </a:rPr>
              <a:t>[k]</a:t>
            </a:r>
            <a:r>
              <a:rPr lang="en-CA" sz="1400" dirty="0">
                <a:solidFill>
                  <a:srgbClr val="000080"/>
                </a:solidFill>
                <a:ea typeface="MS Gothic" charset="-128"/>
              </a:rPr>
              <a:t> (Sixth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10. Gain the necessary knowledge about maintenance performance measures and apply various maintenance performance techniques </a:t>
            </a:r>
            <a:r>
              <a:rPr lang="en-CA" sz="1400" b="1" dirty="0">
                <a:solidFill>
                  <a:srgbClr val="000080"/>
                </a:solidFill>
                <a:ea typeface="MS Gothic" charset="-128"/>
              </a:rPr>
              <a:t>[k] </a:t>
            </a:r>
            <a:r>
              <a:rPr lang="en-CA" sz="1400" dirty="0">
                <a:solidFill>
                  <a:srgbClr val="000080"/>
                </a:solidFill>
                <a:ea typeface="MS Gothic" charset="-128"/>
              </a:rPr>
              <a:t>(Seventh Subject)</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r>
              <a:rPr lang="en-CA" sz="1400" dirty="0">
                <a:solidFill>
                  <a:srgbClr val="000080"/>
                </a:solidFill>
                <a:ea typeface="MS Gothic" charset="-128"/>
              </a:rPr>
              <a:t>11. Understand the computerized maintenance management systems and learn how to use MAXIMO Software by conducting term project </a:t>
            </a:r>
            <a:r>
              <a:rPr lang="en-CA" sz="1400" b="1" dirty="0">
                <a:solidFill>
                  <a:srgbClr val="000080"/>
                </a:solidFill>
                <a:ea typeface="MS Gothic" charset="-128"/>
              </a:rPr>
              <a:t>[g, k] </a:t>
            </a:r>
            <a:r>
              <a:rPr lang="en-CA" sz="1400" dirty="0">
                <a:solidFill>
                  <a:srgbClr val="000080"/>
                </a:solidFill>
                <a:ea typeface="MS Gothic" charset="-128"/>
              </a:rPr>
              <a:t>(MAXIMO)</a:t>
            </a:r>
          </a:p>
          <a:p>
            <a:pPr marL="950912" lvl="1" indent="-342900">
              <a:spcAft>
                <a:spcPts val="850"/>
              </a:spcAft>
              <a:buClr>
                <a:schemeClr val="tx2">
                  <a:lumMod val="50000"/>
                </a:schemeClr>
              </a:buClr>
              <a:buSzPct val="75000"/>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431800" indent="-323850">
              <a:spcAft>
                <a:spcPts val="1425"/>
              </a:spcAft>
              <a:buClrTx/>
              <a:buSzTx/>
              <a:buFontTx/>
              <a:buNone/>
              <a:tabLst>
                <a:tab pos="723900" algn="l"/>
                <a:tab pos="1447800" algn="l"/>
                <a:tab pos="2171700" algn="l"/>
                <a:tab pos="2895600" algn="l"/>
                <a:tab pos="3619500" algn="l"/>
                <a:tab pos="4343400" algn="l"/>
                <a:tab pos="5067300" algn="l"/>
                <a:tab pos="5791200" algn="l"/>
                <a:tab pos="6515100" algn="l"/>
              </a:tabLst>
              <a:defRPr/>
            </a:pPr>
            <a:endParaRPr lang="en-CA" sz="1600" dirty="0">
              <a:solidFill>
                <a:srgbClr val="000080"/>
              </a:solidFill>
              <a:ea typeface="MS Gothic" charset="-128"/>
            </a:endParaRPr>
          </a:p>
          <a:p>
            <a:pPr marL="863600" lvl="1" indent="-323850">
              <a:spcAft>
                <a:spcPts val="1138"/>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endParaRPr lang="en-CA" sz="2000" i="1" dirty="0">
              <a:solidFill>
                <a:srgbClr val="000080"/>
              </a:solidFill>
              <a:ea typeface="MS Gothic" charset="-128"/>
            </a:endParaRPr>
          </a:p>
        </p:txBody>
      </p:sp>
      <p:sp>
        <p:nvSpPr>
          <p:cNvPr id="8205"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98438F9-4A5B-43EA-B0D5-EC2FCF98F8DC}" type="slidenum">
              <a:rPr lang="en-CA"/>
              <a:pPr>
                <a:defRPr/>
              </a:pPr>
              <a:t>8</a:t>
            </a:fld>
            <a:endParaRPr lang="en-CA"/>
          </a:p>
        </p:txBody>
      </p:sp>
      <p:sp>
        <p:nvSpPr>
          <p:cNvPr id="92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922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922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922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922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6159" name="Rectangle 16"/>
          <p:cNvSpPr>
            <a:spLocks noChangeArrowheads="1"/>
          </p:cNvSpPr>
          <p:nvPr/>
        </p:nvSpPr>
        <p:spPr bwMode="auto">
          <a:xfrm>
            <a:off x="2001838" y="954088"/>
            <a:ext cx="6716712" cy="3341107"/>
          </a:xfrm>
          <a:prstGeom prst="rect">
            <a:avLst/>
          </a:prstGeom>
          <a:noFill/>
          <a:ln w="9525">
            <a:noFill/>
            <a:miter lim="800000"/>
            <a:headEnd/>
            <a:tailEnd/>
          </a:ln>
        </p:spPr>
        <p:txBody>
          <a:bodyPr>
            <a:spAutoFit/>
          </a:bodyPr>
          <a:lstStyle/>
          <a:p>
            <a:pPr marL="431800" indent="-323850">
              <a:spcAft>
                <a:spcPts val="1425"/>
              </a:spcAft>
              <a:buSzPct val="45000"/>
              <a:buFont typeface="Wingdings" charset="2"/>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Grades</a:t>
            </a:r>
          </a:p>
          <a:p>
            <a:pPr marL="1295400" lvl="2" indent="-287338">
              <a:spcAft>
                <a:spcPts val="850"/>
              </a:spcAft>
              <a:buClr>
                <a:schemeClr val="accent1">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400" dirty="0" smtClean="0">
                <a:solidFill>
                  <a:srgbClr val="000080"/>
                </a:solidFill>
                <a:ea typeface="MS Gothic" charset="-128"/>
              </a:rPr>
              <a:t>15%</a:t>
            </a:r>
            <a:r>
              <a:rPr lang="en-CA" sz="1400" dirty="0">
                <a:solidFill>
                  <a:srgbClr val="000080"/>
                </a:solidFill>
                <a:ea typeface="MS Gothic" charset="-128"/>
              </a:rPr>
              <a:t>	First Term Exam</a:t>
            </a:r>
          </a:p>
          <a:p>
            <a:pPr marL="1295400" lvl="2" indent="-287338">
              <a:spcAft>
                <a:spcPts val="850"/>
              </a:spcAft>
              <a:buClr>
                <a:schemeClr val="accent1">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400" dirty="0" smtClean="0">
                <a:solidFill>
                  <a:srgbClr val="000080"/>
                </a:solidFill>
                <a:ea typeface="MS Gothic" charset="-128"/>
              </a:rPr>
              <a:t>15%</a:t>
            </a:r>
            <a:r>
              <a:rPr lang="en-CA" sz="1400" dirty="0">
                <a:solidFill>
                  <a:srgbClr val="000080"/>
                </a:solidFill>
                <a:ea typeface="MS Gothic" charset="-128"/>
              </a:rPr>
              <a:t>	Second Term </a:t>
            </a:r>
            <a:r>
              <a:rPr lang="en-CA" sz="1400" dirty="0" smtClean="0">
                <a:solidFill>
                  <a:srgbClr val="000080"/>
                </a:solidFill>
                <a:ea typeface="MS Gothic" charset="-128"/>
              </a:rPr>
              <a:t>Exam</a:t>
            </a:r>
            <a:endParaRPr lang="en-CA" sz="1400" dirty="0">
              <a:solidFill>
                <a:srgbClr val="000080"/>
              </a:solidFill>
              <a:ea typeface="MS Gothic" charset="-128"/>
            </a:endParaRPr>
          </a:p>
          <a:p>
            <a:pPr marL="1295400" lvl="2" indent="-287338">
              <a:spcAft>
                <a:spcPts val="850"/>
              </a:spcAft>
              <a:buClr>
                <a:schemeClr val="accent1">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400" dirty="0" smtClean="0">
                <a:solidFill>
                  <a:srgbClr val="000080"/>
                </a:solidFill>
                <a:ea typeface="MS Gothic" charset="-128"/>
              </a:rPr>
              <a:t>20%</a:t>
            </a:r>
            <a:r>
              <a:rPr lang="en-CA" sz="1400" dirty="0">
                <a:solidFill>
                  <a:srgbClr val="000080"/>
                </a:solidFill>
                <a:ea typeface="MS Gothic" charset="-128"/>
              </a:rPr>
              <a:t>	</a:t>
            </a:r>
            <a:r>
              <a:rPr lang="en-CA" sz="1400" dirty="0" smtClean="0">
                <a:solidFill>
                  <a:srgbClr val="000080"/>
                </a:solidFill>
                <a:ea typeface="MS Gothic" charset="-128"/>
              </a:rPr>
              <a:t>Maintenance </a:t>
            </a:r>
            <a:r>
              <a:rPr lang="en-CA" sz="1400" dirty="0" smtClean="0">
                <a:solidFill>
                  <a:srgbClr val="000080"/>
                </a:solidFill>
                <a:ea typeface="MS Gothic" charset="-128"/>
              </a:rPr>
              <a:t>Lab +Project</a:t>
            </a:r>
            <a:endParaRPr lang="en-CA" sz="1400" dirty="0">
              <a:solidFill>
                <a:srgbClr val="000080"/>
              </a:solidFill>
              <a:ea typeface="MS Gothic" charset="-128"/>
            </a:endParaRPr>
          </a:p>
          <a:p>
            <a:pPr marL="1295400" lvl="2" indent="-287338">
              <a:spcAft>
                <a:spcPts val="850"/>
              </a:spcAft>
              <a:buClr>
                <a:schemeClr val="accent1">
                  <a:lumMod val="50000"/>
                </a:schemeClr>
              </a:buClr>
              <a:buSzPct val="75000"/>
              <a:buFont typeface="Wingdings" pitchFamily="2" charset="2"/>
              <a:buChar char="Ø"/>
              <a:tabLst>
                <a:tab pos="723900" algn="l"/>
                <a:tab pos="1447800" algn="l"/>
                <a:tab pos="2171700" algn="l"/>
                <a:tab pos="2895600" algn="l"/>
                <a:tab pos="3619500" algn="l"/>
                <a:tab pos="4343400" algn="l"/>
                <a:tab pos="5067300" algn="l"/>
                <a:tab pos="5791200" algn="l"/>
                <a:tab pos="6515100" algn="l"/>
              </a:tabLst>
              <a:defRPr/>
            </a:pPr>
            <a:r>
              <a:rPr lang="en-CA" sz="1400" dirty="0" smtClean="0">
                <a:solidFill>
                  <a:srgbClr val="000080"/>
                </a:solidFill>
                <a:ea typeface="MS Gothic" charset="-128"/>
              </a:rPr>
              <a:t>50</a:t>
            </a:r>
            <a:r>
              <a:rPr lang="en-CA" sz="1400" dirty="0" smtClean="0">
                <a:solidFill>
                  <a:srgbClr val="000080"/>
                </a:solidFill>
                <a:ea typeface="MS Gothic" charset="-128"/>
              </a:rPr>
              <a:t>% </a:t>
            </a:r>
            <a:r>
              <a:rPr lang="en-CA" sz="1400" dirty="0">
                <a:solidFill>
                  <a:srgbClr val="000080"/>
                </a:solidFill>
                <a:ea typeface="MS Gothic" charset="-128"/>
              </a:rPr>
              <a:t>	Final Exam</a:t>
            </a:r>
          </a:p>
          <a:p>
            <a:pPr marL="1295400" lvl="2" indent="-287338">
              <a:spcAft>
                <a:spcPts val="850"/>
              </a:spcAft>
              <a:buSzPct val="75000"/>
              <a:buFont typeface="Symbol" charset="2"/>
              <a:buChar char=""/>
              <a:tabLst>
                <a:tab pos="723900" algn="l"/>
                <a:tab pos="1447800" algn="l"/>
                <a:tab pos="2171700" algn="l"/>
                <a:tab pos="2895600" algn="l"/>
                <a:tab pos="3619500" algn="l"/>
                <a:tab pos="4343400" algn="l"/>
                <a:tab pos="5067300" algn="l"/>
                <a:tab pos="5791200" algn="l"/>
                <a:tab pos="6515100" algn="l"/>
              </a:tabLst>
              <a:defRPr/>
            </a:pPr>
            <a:endParaRPr lang="en-CA" sz="1400" dirty="0" smtClean="0">
              <a:solidFill>
                <a:srgbClr val="000080"/>
              </a:solidFill>
              <a:ea typeface="MS Gothic" charset="-128"/>
            </a:endParaRPr>
          </a:p>
          <a:p>
            <a:pPr marL="1295400" lvl="2" indent="-287338">
              <a:spcAft>
                <a:spcPts val="850"/>
              </a:spcAft>
              <a:buSzPct val="75000"/>
              <a:buFont typeface="Symbol" charset="2"/>
              <a:buChar char=""/>
              <a:tabLst>
                <a:tab pos="723900" algn="l"/>
                <a:tab pos="1447800" algn="l"/>
                <a:tab pos="2171700" algn="l"/>
                <a:tab pos="2895600" algn="l"/>
                <a:tab pos="3619500" algn="l"/>
                <a:tab pos="4343400" algn="l"/>
                <a:tab pos="5067300" algn="l"/>
                <a:tab pos="5791200" algn="l"/>
                <a:tab pos="6515100" algn="l"/>
              </a:tabLst>
              <a:defRPr/>
            </a:pPr>
            <a:endParaRPr lang="en-CA" sz="1400" dirty="0">
              <a:solidFill>
                <a:srgbClr val="000080"/>
              </a:solidFill>
              <a:ea typeface="MS Gothic" charset="-128"/>
            </a:endParaRPr>
          </a:p>
          <a:p>
            <a:pPr marL="152400" indent="-287338">
              <a:spcAft>
                <a:spcPts val="850"/>
              </a:spcAft>
              <a:buSzPct val="7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FF0000"/>
                </a:solidFill>
                <a:ea typeface="MS Gothic" charset="-128"/>
              </a:rPr>
              <a:t>Lab &amp; Term project</a:t>
            </a:r>
          </a:p>
          <a:p>
            <a:pPr marL="152400" indent="-287338" algn="just">
              <a:spcAft>
                <a:spcPts val="850"/>
              </a:spcAft>
              <a:buSzPct val="75000"/>
              <a:buFont typeface="Times New Roman" pitchFamily="16" charset="0"/>
              <a:buNone/>
              <a:tabLst>
                <a:tab pos="723900" algn="l"/>
                <a:tab pos="1447800" algn="l"/>
                <a:tab pos="2171700" algn="l"/>
                <a:tab pos="2895600" algn="l"/>
                <a:tab pos="3619500" algn="l"/>
                <a:tab pos="4343400" algn="l"/>
                <a:tab pos="5067300" algn="l"/>
                <a:tab pos="5791200" algn="l"/>
                <a:tab pos="6515100" algn="l"/>
              </a:tabLst>
              <a:defRPr/>
            </a:pPr>
            <a:r>
              <a:rPr lang="en-CA" sz="2000" dirty="0">
                <a:solidFill>
                  <a:srgbClr val="000080"/>
                </a:solidFill>
                <a:ea typeface="MS Gothic" charset="-128"/>
              </a:rPr>
              <a:t>	</a:t>
            </a:r>
            <a:r>
              <a:rPr lang="en-CA" sz="1400" dirty="0">
                <a:solidFill>
                  <a:srgbClr val="000080"/>
                </a:solidFill>
                <a:ea typeface="MS Gothic" charset="-128"/>
              </a:rPr>
              <a:t>E</a:t>
            </a:r>
            <a:r>
              <a:rPr lang="en-CA" sz="1400" dirty="0" smtClean="0">
                <a:solidFill>
                  <a:srgbClr val="000080"/>
                </a:solidFill>
                <a:ea typeface="MS Gothic" charset="-128"/>
              </a:rPr>
              <a:t>xperiments in the maintenance lab and group </a:t>
            </a:r>
            <a:r>
              <a:rPr lang="en-CA" sz="1400" dirty="0">
                <a:solidFill>
                  <a:srgbClr val="000080"/>
                </a:solidFill>
                <a:ea typeface="MS Gothic" charset="-128"/>
              </a:rPr>
              <a:t>projects on real life maintenance system - Students are asked to use the MAXIMO software in their projects.</a:t>
            </a:r>
          </a:p>
        </p:txBody>
      </p:sp>
      <p:sp>
        <p:nvSpPr>
          <p:cNvPr id="9229"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8"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19"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ED37C8A1-EBE3-4FD1-8AEA-7801005D5F6D}" type="slidenum">
              <a:rPr lang="en-CA"/>
              <a:pPr>
                <a:defRPr/>
              </a:pPr>
              <a:t>9</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Course Description</a:t>
            </a:r>
          </a:p>
        </p:txBody>
      </p:sp>
      <p:sp>
        <p:nvSpPr>
          <p:cNvPr id="1024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1024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3085"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0252" name="Text Box 2"/>
          <p:cNvSpPr txBox="1">
            <a:spLocks noChangeArrowheads="1"/>
          </p:cNvSpPr>
          <p:nvPr/>
        </p:nvSpPr>
        <p:spPr bwMode="auto">
          <a:xfrm>
            <a:off x="1919288" y="1030288"/>
            <a:ext cx="6710362" cy="4251325"/>
          </a:xfrm>
          <a:prstGeom prst="rect">
            <a:avLst/>
          </a:prstGeom>
          <a:noFill/>
          <a:ln w="9525">
            <a:noFill/>
            <a:round/>
            <a:headEnd/>
            <a:tailEnd/>
          </a:ln>
        </p:spPr>
        <p:txBody>
          <a:bodyPr lIns="0" tIns="17640" rIns="0" bIns="0"/>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sz="2000" dirty="0">
                <a:solidFill>
                  <a:srgbClr val="FF0000"/>
                </a:solidFill>
              </a:rPr>
              <a:t>Computer Packages</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431800" indent="-323850">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b="1" dirty="0">
                <a:solidFill>
                  <a:srgbClr val="000080"/>
                </a:solidFill>
              </a:rPr>
              <a:t>MS Excel</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1600" dirty="0">
              <a:solidFill>
                <a:srgbClr val="000080"/>
              </a:solidFill>
            </a:endParaRP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p:txBody>
      </p:sp>
      <p:pic>
        <p:nvPicPr>
          <p:cNvPr id="10253" name="Picture 18"/>
          <p:cNvPicPr>
            <a:picLocks noChangeAspect="1" noChangeArrowheads="1"/>
          </p:cNvPicPr>
          <p:nvPr/>
        </p:nvPicPr>
        <p:blipFill>
          <a:blip r:embed="rId5" cstate="print"/>
          <a:srcRect l="732" t="81641" r="96632" b="13281"/>
          <a:stretch>
            <a:fillRect/>
          </a:stretch>
        </p:blipFill>
        <p:spPr bwMode="auto">
          <a:xfrm>
            <a:off x="6732588" y="1511300"/>
            <a:ext cx="1020762" cy="1108075"/>
          </a:xfrm>
          <a:prstGeom prst="rect">
            <a:avLst/>
          </a:prstGeom>
          <a:noFill/>
          <a:ln w="9525">
            <a:noFill/>
            <a:miter lim="800000"/>
            <a:headEnd/>
            <a:tailEnd/>
          </a:ln>
        </p:spPr>
      </p:pic>
      <p:sp>
        <p:nvSpPr>
          <p:cNvPr id="10254" name="Text Box 3"/>
          <p:cNvSpPr txBox="1">
            <a:spLocks noChangeArrowheads="1"/>
          </p:cNvSpPr>
          <p:nvPr/>
        </p:nvSpPr>
        <p:spPr bwMode="auto">
          <a:xfrm>
            <a:off x="144463" y="1447800"/>
            <a:ext cx="1571625"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Introduction</a:t>
            </a:r>
          </a:p>
        </p:txBody>
      </p:sp>
      <p:sp>
        <p:nvSpPr>
          <p:cNvPr id="19" name="Text Box 9"/>
          <p:cNvSpPr txBox="1">
            <a:spLocks noChangeArrowheads="1"/>
          </p:cNvSpPr>
          <p:nvPr/>
        </p:nvSpPr>
        <p:spPr bwMode="auto">
          <a:xfrm>
            <a:off x="144463" y="2811463"/>
            <a:ext cx="1571625" cy="963612"/>
          </a:xfrm>
          <a:prstGeom prst="rect">
            <a:avLst/>
          </a:prstGeom>
          <a:noFill/>
          <a:ln w="9525">
            <a:noFill/>
            <a:round/>
            <a:headEnd/>
            <a:tailEnd/>
          </a:ln>
          <a:effectLst/>
        </p:spPr>
        <p:txBody>
          <a:bodyPr lIns="0" tIns="15876" rIns="0" bIns="0"/>
          <a:lstStyle/>
          <a:p>
            <a:pPr indent="-323850">
              <a:spcAft>
                <a:spcPts val="1425"/>
              </a:spcAft>
              <a:buSzPct val="45000"/>
              <a:buFont typeface="Times New Roman" pitchFamily="16" charset="0"/>
              <a:buNone/>
              <a:tabLst>
                <a:tab pos="723900" algn="l"/>
                <a:tab pos="1447800" algn="l"/>
              </a:tabLst>
              <a:defRPr/>
            </a:pPr>
            <a:r>
              <a:rPr lang="en-CA" b="1" dirty="0">
                <a:solidFill>
                  <a:srgbClr val="0000A8"/>
                </a:solidFill>
                <a:ea typeface="MS Gothic" charset="-128"/>
              </a:rPr>
              <a:t>Course Description</a:t>
            </a:r>
          </a:p>
          <a:p>
            <a:pPr marL="431800" indent="-323850">
              <a:spcAft>
                <a:spcPts val="1425"/>
              </a:spcAft>
              <a:buSzPct val="45000"/>
              <a:buFont typeface="Times New Roman" pitchFamily="16" charset="0"/>
              <a:buNone/>
              <a:tabLst>
                <a:tab pos="723900" algn="l"/>
                <a:tab pos="1447800" algn="l"/>
              </a:tabLst>
              <a:defRPr/>
            </a:pPr>
            <a:endParaRPr lang="en-CA" b="1" dirty="0">
              <a:solidFill>
                <a:srgbClr val="0000A8"/>
              </a:solidFill>
              <a:ea typeface="MS Gothic" charset="-128"/>
            </a:endParaRPr>
          </a:p>
        </p:txBody>
      </p:sp>
      <p:sp>
        <p:nvSpPr>
          <p:cNvPr id="20"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What is Maintenance Engineering?</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0257" name="Picture 15"/>
          <p:cNvPicPr>
            <a:picLocks noChangeAspect="1" noChangeArrowheads="1"/>
          </p:cNvPicPr>
          <p:nvPr/>
        </p:nvPicPr>
        <p:blipFill>
          <a:blip r:embed="rId6" cstate="print"/>
          <a:srcRect l="33492" t="45369" r="52763" b="33040"/>
          <a:stretch>
            <a:fillRect/>
          </a:stretch>
        </p:blipFill>
        <p:spPr bwMode="auto">
          <a:xfrm>
            <a:off x="6659563" y="2808288"/>
            <a:ext cx="1139825" cy="1044575"/>
          </a:xfrm>
          <a:prstGeom prst="rect">
            <a:avLst/>
          </a:prstGeom>
          <a:noFill/>
          <a:ln w="9525">
            <a:noFill/>
            <a:round/>
            <a:headEnd/>
            <a:tailEnd/>
          </a:ln>
        </p:spPr>
      </p:pic>
      <p:sp>
        <p:nvSpPr>
          <p:cNvPr id="10258" name="Rectangle 23"/>
          <p:cNvSpPr>
            <a:spLocks noChangeArrowheads="1"/>
          </p:cNvSpPr>
          <p:nvPr/>
        </p:nvSpPr>
        <p:spPr bwMode="auto">
          <a:xfrm>
            <a:off x="1835150" y="2886075"/>
            <a:ext cx="4857750" cy="785813"/>
          </a:xfrm>
          <a:prstGeom prst="rect">
            <a:avLst/>
          </a:prstGeom>
          <a:noFill/>
          <a:ln w="9525">
            <a:noFill/>
            <a:miter lim="800000"/>
            <a:headEnd/>
            <a:tailEnd/>
          </a:ln>
        </p:spPr>
        <p:txBody>
          <a:bodyPr>
            <a:spAutoFit/>
          </a:bodyPr>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b="1">
                <a:solidFill>
                  <a:srgbClr val="000080"/>
                </a:solidFill>
              </a:rPr>
              <a:t>Minitab </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a:solidFill>
                  <a:srgbClr val="000080"/>
                </a:solidFill>
                <a:hlinkClick r:id="rId7"/>
              </a:rPr>
              <a:t>http://www.minitab.com</a:t>
            </a:r>
            <a:endParaRPr lang="en-CA"/>
          </a:p>
        </p:txBody>
      </p:sp>
      <p:sp>
        <p:nvSpPr>
          <p:cNvPr id="10259" name="Rectangle 23"/>
          <p:cNvSpPr>
            <a:spLocks noChangeArrowheads="1"/>
          </p:cNvSpPr>
          <p:nvPr/>
        </p:nvSpPr>
        <p:spPr bwMode="auto">
          <a:xfrm>
            <a:off x="1835150" y="4183063"/>
            <a:ext cx="7561263" cy="785812"/>
          </a:xfrm>
          <a:prstGeom prst="rect">
            <a:avLst/>
          </a:prstGeom>
          <a:noFill/>
          <a:ln w="9525">
            <a:noFill/>
            <a:miter lim="800000"/>
            <a:headEnd/>
            <a:tailEnd/>
          </a:ln>
        </p:spPr>
        <p:txBody>
          <a:bodyPr>
            <a:spAutoFit/>
          </a:bodyPr>
          <a:lstStyle/>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b="1">
                <a:solidFill>
                  <a:srgbClr val="000080"/>
                </a:solidFill>
              </a:rPr>
              <a:t>Maximo </a:t>
            </a:r>
          </a:p>
          <a:p>
            <a:pPr marL="431800" indent="-323850">
              <a:spcAft>
                <a:spcPts val="1425"/>
              </a:spcAft>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Lst>
            </a:pPr>
            <a:r>
              <a:rPr lang="en-CA">
                <a:solidFill>
                  <a:srgbClr val="000080"/>
                </a:solidFill>
              </a:rPr>
              <a:t>http://www-01.ibm.com/software/tivoli/products/maximo-asset-mgmt/</a:t>
            </a:r>
            <a:endParaRPr lang="en-CA"/>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6775</TotalTime>
  <Words>430</Words>
  <Application>Microsoft Office PowerPoint</Application>
  <PresentationFormat>Custom</PresentationFormat>
  <Paragraphs>179</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Dr-Emad</cp:lastModifiedBy>
  <cp:revision>135</cp:revision>
  <cp:lastPrinted>1601-01-01T00:00:00Z</cp:lastPrinted>
  <dcterms:created xsi:type="dcterms:W3CDTF">2009-06-20T12:35:25Z</dcterms:created>
  <dcterms:modified xsi:type="dcterms:W3CDTF">2013-09-09T06:13:41Z</dcterms:modified>
</cp:coreProperties>
</file>