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38"/>
  </p:notesMasterIdLst>
  <p:sldIdLst>
    <p:sldId id="284" r:id="rId2"/>
    <p:sldId id="299" r:id="rId3"/>
    <p:sldId id="300" r:id="rId4"/>
    <p:sldId id="301" r:id="rId5"/>
    <p:sldId id="257" r:id="rId6"/>
    <p:sldId id="297" r:id="rId7"/>
    <p:sldId id="298" r:id="rId8"/>
    <p:sldId id="258" r:id="rId9"/>
    <p:sldId id="293" r:id="rId10"/>
    <p:sldId id="294" r:id="rId11"/>
    <p:sldId id="295" r:id="rId12"/>
    <p:sldId id="296" r:id="rId13"/>
    <p:sldId id="259" r:id="rId14"/>
    <p:sldId id="260" r:id="rId15"/>
    <p:sldId id="261" r:id="rId16"/>
    <p:sldId id="272" r:id="rId17"/>
    <p:sldId id="273" r:id="rId18"/>
    <p:sldId id="262" r:id="rId19"/>
    <p:sldId id="274" r:id="rId20"/>
    <p:sldId id="283" r:id="rId21"/>
    <p:sldId id="275" r:id="rId22"/>
    <p:sldId id="276" r:id="rId23"/>
    <p:sldId id="277" r:id="rId24"/>
    <p:sldId id="278" r:id="rId25"/>
    <p:sldId id="279" r:id="rId26"/>
    <p:sldId id="280" r:id="rId27"/>
    <p:sldId id="281" r:id="rId28"/>
    <p:sldId id="282" r:id="rId29"/>
    <p:sldId id="285" r:id="rId30"/>
    <p:sldId id="286" r:id="rId31"/>
    <p:sldId id="287" r:id="rId32"/>
    <p:sldId id="288" r:id="rId33"/>
    <p:sldId id="289" r:id="rId34"/>
    <p:sldId id="290" r:id="rId35"/>
    <p:sldId id="291" r:id="rId36"/>
    <p:sldId id="292" r:id="rId37"/>
  </p:sldIdLst>
  <p:sldSz cx="9720263" cy="6480175"/>
  <p:notesSz cx="7772400" cy="10058400"/>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5pPr>
    <a:lvl6pPr marL="2286000" algn="l" defTabSz="914400" rtl="0" eaLnBrk="1" latinLnBrk="0" hangingPunct="1">
      <a:defRPr kern="1200">
        <a:solidFill>
          <a:schemeClr val="tx1"/>
        </a:solidFill>
        <a:latin typeface="Arial" charset="0"/>
        <a:ea typeface="MS Gothic" pitchFamily="49" charset="-128"/>
        <a:cs typeface="+mn-cs"/>
      </a:defRPr>
    </a:lvl6pPr>
    <a:lvl7pPr marL="2743200" algn="l" defTabSz="914400" rtl="0" eaLnBrk="1" latinLnBrk="0" hangingPunct="1">
      <a:defRPr kern="1200">
        <a:solidFill>
          <a:schemeClr val="tx1"/>
        </a:solidFill>
        <a:latin typeface="Arial" charset="0"/>
        <a:ea typeface="MS Gothic" pitchFamily="49" charset="-128"/>
        <a:cs typeface="+mn-cs"/>
      </a:defRPr>
    </a:lvl7pPr>
    <a:lvl8pPr marL="3200400" algn="l" defTabSz="914400" rtl="0" eaLnBrk="1" latinLnBrk="0" hangingPunct="1">
      <a:defRPr kern="1200">
        <a:solidFill>
          <a:schemeClr val="tx1"/>
        </a:solidFill>
        <a:latin typeface="Arial" charset="0"/>
        <a:ea typeface="MS Gothic" pitchFamily="49" charset="-128"/>
        <a:cs typeface="+mn-cs"/>
      </a:defRPr>
    </a:lvl8pPr>
    <a:lvl9pPr marL="3657600" algn="l" defTabSz="914400" rtl="0" eaLnBrk="1" latinLnBrk="0" hangingPunct="1">
      <a:defRPr kern="1200">
        <a:solidFill>
          <a:schemeClr val="tx1"/>
        </a:solidFill>
        <a:latin typeface="Arial" charset="0"/>
        <a:ea typeface="MS Gothic" pitchFamily="4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A8"/>
    <a:srgbClr val="336699"/>
    <a:srgbClr val="3366CC"/>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718" autoAdjust="0"/>
  </p:normalViewPr>
  <p:slideViewPr>
    <p:cSldViewPr>
      <p:cViewPr>
        <p:scale>
          <a:sx n="75" d="100"/>
          <a:sy n="75" d="100"/>
        </p:scale>
        <p:origin x="-593" y="50"/>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1"/>
          <p:cNvSpPr>
            <a:spLocks noGrp="1" noRot="1" noChangeAspect="1" noChangeArrowheads="1"/>
          </p:cNvSpPr>
          <p:nvPr>
            <p:ph type="sldImg"/>
          </p:nvPr>
        </p:nvSpPr>
        <p:spPr bwMode="auto">
          <a:xfrm>
            <a:off x="0" y="763588"/>
            <a:ext cx="0" cy="0"/>
          </a:xfrm>
          <a:prstGeom prst="rect">
            <a:avLst/>
          </a:prstGeom>
          <a:noFill/>
          <a:ln w="9525">
            <a:noFill/>
            <a:round/>
            <a:headEnd/>
            <a:tailEnd/>
          </a:ln>
        </p:spPr>
      </p:sp>
      <p:sp>
        <p:nvSpPr>
          <p:cNvPr id="2050" name="Rectangle 2"/>
          <p:cNvSpPr>
            <a:spLocks noGrp="1" noChangeArrowheads="1"/>
          </p:cNvSpPr>
          <p:nvPr>
            <p:ph type="body"/>
          </p:nvPr>
        </p:nvSpPr>
        <p:spPr bwMode="auto">
          <a:xfrm>
            <a:off x="777875" y="4776788"/>
            <a:ext cx="6216650" cy="4524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1" name="Rectangle 3"/>
          <p:cNvSpPr>
            <a:spLocks noGrp="1" noChangeArrowheads="1"/>
          </p:cNvSpPr>
          <p:nvPr>
            <p:ph type="hdr"/>
          </p:nvPr>
        </p:nvSpPr>
        <p:spPr bwMode="auto">
          <a:xfrm>
            <a:off x="0"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2" name="Rectangle 4"/>
          <p:cNvSpPr>
            <a:spLocks noGrp="1" noChangeArrowheads="1"/>
          </p:cNvSpPr>
          <p:nvPr>
            <p:ph type="dt"/>
          </p:nvPr>
        </p:nvSpPr>
        <p:spPr bwMode="auto">
          <a:xfrm>
            <a:off x="4398963"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3" name="Rectangle 5"/>
          <p:cNvSpPr>
            <a:spLocks noGrp="1" noChangeArrowheads="1"/>
          </p:cNvSpPr>
          <p:nvPr>
            <p:ph type="ftr"/>
          </p:nvPr>
        </p:nvSpPr>
        <p:spPr bwMode="auto">
          <a:xfrm>
            <a:off x="0"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4" name="Rectangle 6"/>
          <p:cNvSpPr>
            <a:spLocks noGrp="1" noChangeArrowheads="1"/>
          </p:cNvSpPr>
          <p:nvPr>
            <p:ph type="sldNum"/>
          </p:nvPr>
        </p:nvSpPr>
        <p:spPr bwMode="auto">
          <a:xfrm>
            <a:off x="4398963"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fld id="{23B4DB63-3F0E-4EBA-8E46-404E0D6C1373}"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6"/>
          <p:cNvSpPr>
            <a:spLocks noGrp="1" noChangeArrowheads="1"/>
          </p:cNvSpPr>
          <p:nvPr>
            <p:ph type="sldNum" sz="quarter"/>
          </p:nvPr>
        </p:nvSpPr>
        <p:spPr>
          <a:noFill/>
        </p:spPr>
        <p:txBody>
          <a:bodyPr/>
          <a:lstStyle/>
          <a:p>
            <a:pPr>
              <a:buFont typeface="Times New Roman" pitchFamily="18" charset="0"/>
              <a:buNone/>
            </a:pPr>
            <a:fld id="{906666D3-9832-437B-A2D5-6C9D302B71FA}"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CA" smtClean="0">
              <a:latin typeface="Times New Roman" pitchFamily="18" charset="0"/>
              <a:ea typeface="Arial Unicode MS" pitchFamily="34" charset="-128"/>
              <a:cs typeface="Arial Unicode MS" pitchFamily="34" charset="-128"/>
            </a:endParaRPr>
          </a:p>
        </p:txBody>
      </p:sp>
      <p:sp>
        <p:nvSpPr>
          <p:cNvPr id="2253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253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p:cNvSpPr>
            <a:spLocks noGrp="1" noChangeArrowheads="1"/>
          </p:cNvSpPr>
          <p:nvPr>
            <p:ph type="sldNum" sz="quarter"/>
          </p:nvPr>
        </p:nvSpPr>
        <p:spPr>
          <a:noFill/>
        </p:spPr>
        <p:txBody>
          <a:bodyPr/>
          <a:lstStyle/>
          <a:p>
            <a:pPr>
              <a:buFont typeface="Times New Roman" pitchFamily="18" charset="0"/>
              <a:buNone/>
            </a:pPr>
            <a:fld id="{A8282AE6-9C14-4188-BF7D-D43D06E7DF0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10</a:t>
            </a:fld>
            <a:endParaRPr lang="en-CA" smtClean="0">
              <a:latin typeface="Times New Roman" pitchFamily="18" charset="0"/>
              <a:ea typeface="Arial Unicode MS" pitchFamily="34" charset="-128"/>
              <a:cs typeface="Arial Unicode MS" pitchFamily="34" charset="-128"/>
            </a:endParaRPr>
          </a:p>
        </p:txBody>
      </p:sp>
      <p:sp>
        <p:nvSpPr>
          <p:cNvPr id="245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45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p:cNvSpPr>
            <a:spLocks noGrp="1" noChangeArrowheads="1"/>
          </p:cNvSpPr>
          <p:nvPr>
            <p:ph type="sldNum" sz="quarter"/>
          </p:nvPr>
        </p:nvSpPr>
        <p:spPr>
          <a:noFill/>
        </p:spPr>
        <p:txBody>
          <a:bodyPr/>
          <a:lstStyle/>
          <a:p>
            <a:pPr>
              <a:buFont typeface="Times New Roman" pitchFamily="18" charset="0"/>
              <a:buNone/>
            </a:pPr>
            <a:fld id="{A8282AE6-9C14-4188-BF7D-D43D06E7DF0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11</a:t>
            </a:fld>
            <a:endParaRPr lang="en-CA" smtClean="0">
              <a:latin typeface="Times New Roman" pitchFamily="18" charset="0"/>
              <a:ea typeface="Arial Unicode MS" pitchFamily="34" charset="-128"/>
              <a:cs typeface="Arial Unicode MS" pitchFamily="34" charset="-128"/>
            </a:endParaRPr>
          </a:p>
        </p:txBody>
      </p:sp>
      <p:sp>
        <p:nvSpPr>
          <p:cNvPr id="245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45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p:cNvSpPr>
            <a:spLocks noGrp="1" noChangeArrowheads="1"/>
          </p:cNvSpPr>
          <p:nvPr>
            <p:ph type="sldNum" sz="quarter"/>
          </p:nvPr>
        </p:nvSpPr>
        <p:spPr>
          <a:noFill/>
        </p:spPr>
        <p:txBody>
          <a:bodyPr/>
          <a:lstStyle/>
          <a:p>
            <a:pPr>
              <a:buFont typeface="Times New Roman" pitchFamily="18" charset="0"/>
              <a:buNone/>
            </a:pPr>
            <a:fld id="{A8282AE6-9C14-4188-BF7D-D43D06E7DF0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12</a:t>
            </a:fld>
            <a:endParaRPr lang="en-CA" smtClean="0">
              <a:latin typeface="Times New Roman" pitchFamily="18" charset="0"/>
              <a:ea typeface="Arial Unicode MS" pitchFamily="34" charset="-128"/>
              <a:cs typeface="Arial Unicode MS" pitchFamily="34" charset="-128"/>
            </a:endParaRPr>
          </a:p>
        </p:txBody>
      </p:sp>
      <p:sp>
        <p:nvSpPr>
          <p:cNvPr id="245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45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6"/>
          <p:cNvSpPr>
            <a:spLocks noGrp="1" noChangeArrowheads="1"/>
          </p:cNvSpPr>
          <p:nvPr>
            <p:ph type="sldNum" sz="quarter"/>
          </p:nvPr>
        </p:nvSpPr>
        <p:spPr>
          <a:noFill/>
        </p:spPr>
        <p:txBody>
          <a:bodyPr/>
          <a:lstStyle/>
          <a:p>
            <a:pPr>
              <a:buFont typeface="Times New Roman" pitchFamily="18" charset="0"/>
              <a:buNone/>
            </a:pPr>
            <a:fld id="{9615483D-7C6E-479C-A884-2BA0F236B6A3}"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13</a:t>
            </a:fld>
            <a:endParaRPr lang="en-CA" smtClean="0">
              <a:latin typeface="Times New Roman" pitchFamily="18" charset="0"/>
              <a:ea typeface="Arial Unicode MS" pitchFamily="34" charset="-128"/>
              <a:cs typeface="Arial Unicode MS" pitchFamily="34" charset="-128"/>
            </a:endParaRPr>
          </a:p>
        </p:txBody>
      </p:sp>
      <p:sp>
        <p:nvSpPr>
          <p:cNvPr id="2560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560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6"/>
          <p:cNvSpPr>
            <a:spLocks noGrp="1" noChangeArrowheads="1"/>
          </p:cNvSpPr>
          <p:nvPr>
            <p:ph type="sldNum" sz="quarter"/>
          </p:nvPr>
        </p:nvSpPr>
        <p:spPr>
          <a:noFill/>
        </p:spPr>
        <p:txBody>
          <a:bodyPr/>
          <a:lstStyle/>
          <a:p>
            <a:pPr>
              <a:buFont typeface="Times New Roman" pitchFamily="18" charset="0"/>
              <a:buNone/>
            </a:pPr>
            <a:fld id="{7EBDBD5D-48C8-407F-BF43-CB31A398FDBA}"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14</a:t>
            </a:fld>
            <a:endParaRPr lang="en-CA" smtClean="0">
              <a:latin typeface="Times New Roman" pitchFamily="18" charset="0"/>
              <a:ea typeface="Arial Unicode MS" pitchFamily="34" charset="-128"/>
              <a:cs typeface="Arial Unicode MS" pitchFamily="34" charset="-128"/>
            </a:endParaRPr>
          </a:p>
        </p:txBody>
      </p:sp>
      <p:sp>
        <p:nvSpPr>
          <p:cNvPr id="2662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662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6"/>
          <p:cNvSpPr>
            <a:spLocks noGrp="1" noChangeArrowheads="1"/>
          </p:cNvSpPr>
          <p:nvPr>
            <p:ph type="sldNum" sz="quarter"/>
          </p:nvPr>
        </p:nvSpPr>
        <p:spPr>
          <a:noFill/>
        </p:spPr>
        <p:txBody>
          <a:bodyPr/>
          <a:lstStyle/>
          <a:p>
            <a:pPr>
              <a:buFont typeface="Times New Roman" pitchFamily="18" charset="0"/>
              <a:buNone/>
            </a:pPr>
            <a:fld id="{AB6A3C66-76CB-4482-A8FD-6CA75BA65AF2}"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15</a:t>
            </a:fld>
            <a:endParaRPr lang="en-CA" smtClean="0">
              <a:latin typeface="Times New Roman" pitchFamily="18" charset="0"/>
              <a:ea typeface="Arial Unicode MS" pitchFamily="34" charset="-128"/>
              <a:cs typeface="Arial Unicode MS" pitchFamily="34" charset="-128"/>
            </a:endParaRPr>
          </a:p>
        </p:txBody>
      </p:sp>
      <p:sp>
        <p:nvSpPr>
          <p:cNvPr id="2765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765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6"/>
          <p:cNvSpPr>
            <a:spLocks noGrp="1" noChangeArrowheads="1"/>
          </p:cNvSpPr>
          <p:nvPr>
            <p:ph type="sldNum" sz="quarter"/>
          </p:nvPr>
        </p:nvSpPr>
        <p:spPr>
          <a:noFill/>
        </p:spPr>
        <p:txBody>
          <a:bodyPr/>
          <a:lstStyle/>
          <a:p>
            <a:pPr>
              <a:buFont typeface="Times New Roman" pitchFamily="18" charset="0"/>
              <a:buNone/>
            </a:pPr>
            <a:fld id="{E761F615-767A-4953-B9C6-7401D57C205E}"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16</a:t>
            </a:fld>
            <a:endParaRPr lang="en-CA" smtClean="0">
              <a:latin typeface="Times New Roman" pitchFamily="18" charset="0"/>
              <a:ea typeface="Arial Unicode MS" pitchFamily="34" charset="-128"/>
              <a:cs typeface="Arial Unicode MS" pitchFamily="34" charset="-128"/>
            </a:endParaRPr>
          </a:p>
        </p:txBody>
      </p:sp>
      <p:sp>
        <p:nvSpPr>
          <p:cNvPr id="2867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867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6"/>
          <p:cNvSpPr>
            <a:spLocks noGrp="1" noChangeArrowheads="1"/>
          </p:cNvSpPr>
          <p:nvPr>
            <p:ph type="sldNum" sz="quarter"/>
          </p:nvPr>
        </p:nvSpPr>
        <p:spPr>
          <a:noFill/>
        </p:spPr>
        <p:txBody>
          <a:bodyPr/>
          <a:lstStyle/>
          <a:p>
            <a:pPr>
              <a:buFont typeface="Times New Roman" pitchFamily="18" charset="0"/>
              <a:buNone/>
            </a:pPr>
            <a:fld id="{521EA3E1-3C1A-4BAB-AD69-36196F87EBC9}"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17</a:t>
            </a:fld>
            <a:endParaRPr lang="en-CA" smtClean="0">
              <a:latin typeface="Times New Roman" pitchFamily="18" charset="0"/>
              <a:ea typeface="Arial Unicode MS" pitchFamily="34" charset="-128"/>
              <a:cs typeface="Arial Unicode MS" pitchFamily="34" charset="-128"/>
            </a:endParaRPr>
          </a:p>
        </p:txBody>
      </p:sp>
      <p:sp>
        <p:nvSpPr>
          <p:cNvPr id="2969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970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6"/>
          <p:cNvSpPr>
            <a:spLocks noGrp="1" noChangeArrowheads="1"/>
          </p:cNvSpPr>
          <p:nvPr>
            <p:ph type="sldNum" sz="quarter"/>
          </p:nvPr>
        </p:nvSpPr>
        <p:spPr>
          <a:noFill/>
        </p:spPr>
        <p:txBody>
          <a:bodyPr/>
          <a:lstStyle/>
          <a:p>
            <a:pPr>
              <a:buFont typeface="Times New Roman" pitchFamily="18" charset="0"/>
              <a:buNone/>
            </a:pPr>
            <a:fld id="{94E6EADB-1828-4F39-8DB0-A519C5D48C32}"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18</a:t>
            </a:fld>
            <a:endParaRPr lang="en-CA" smtClean="0">
              <a:latin typeface="Times New Roman" pitchFamily="18" charset="0"/>
              <a:ea typeface="Arial Unicode MS" pitchFamily="34" charset="-128"/>
              <a:cs typeface="Arial Unicode MS" pitchFamily="34" charset="-128"/>
            </a:endParaRPr>
          </a:p>
        </p:txBody>
      </p:sp>
      <p:sp>
        <p:nvSpPr>
          <p:cNvPr id="3072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072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6"/>
          <p:cNvSpPr>
            <a:spLocks noGrp="1" noChangeArrowheads="1"/>
          </p:cNvSpPr>
          <p:nvPr>
            <p:ph type="sldNum" sz="quarter"/>
          </p:nvPr>
        </p:nvSpPr>
        <p:spPr>
          <a:noFill/>
        </p:spPr>
        <p:txBody>
          <a:bodyPr/>
          <a:lstStyle/>
          <a:p>
            <a:pPr>
              <a:buFont typeface="Times New Roman" pitchFamily="18" charset="0"/>
              <a:buNone/>
            </a:pPr>
            <a:fld id="{C5810495-BE8F-40D9-9FC9-B272BF3EADC3}"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19</a:t>
            </a:fld>
            <a:endParaRPr lang="en-CA" smtClean="0">
              <a:latin typeface="Times New Roman" pitchFamily="18" charset="0"/>
              <a:ea typeface="Arial Unicode MS" pitchFamily="34" charset="-128"/>
              <a:cs typeface="Arial Unicode MS" pitchFamily="34" charset="-128"/>
            </a:endParaRPr>
          </a:p>
        </p:txBody>
      </p:sp>
      <p:sp>
        <p:nvSpPr>
          <p:cNvPr id="3174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174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6"/>
          <p:cNvSpPr>
            <a:spLocks noGrp="1" noChangeArrowheads="1"/>
          </p:cNvSpPr>
          <p:nvPr>
            <p:ph type="sldNum" sz="quarter"/>
          </p:nvPr>
        </p:nvSpPr>
        <p:spPr>
          <a:noFill/>
        </p:spPr>
        <p:txBody>
          <a:bodyPr/>
          <a:lstStyle/>
          <a:p>
            <a:pPr>
              <a:buFont typeface="Times New Roman" pitchFamily="18" charset="0"/>
              <a:buNone/>
            </a:pPr>
            <a:fld id="{906666D3-9832-437B-A2D5-6C9D302B71FA}"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CA" smtClean="0">
              <a:latin typeface="Times New Roman" pitchFamily="18" charset="0"/>
              <a:ea typeface="Arial Unicode MS" pitchFamily="34" charset="-128"/>
              <a:cs typeface="Arial Unicode MS" pitchFamily="34" charset="-128"/>
            </a:endParaRPr>
          </a:p>
        </p:txBody>
      </p:sp>
      <p:sp>
        <p:nvSpPr>
          <p:cNvPr id="2253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253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6"/>
          <p:cNvSpPr>
            <a:spLocks noGrp="1" noChangeArrowheads="1"/>
          </p:cNvSpPr>
          <p:nvPr>
            <p:ph type="sldNum" sz="quarter"/>
          </p:nvPr>
        </p:nvSpPr>
        <p:spPr>
          <a:noFill/>
        </p:spPr>
        <p:txBody>
          <a:bodyPr/>
          <a:lstStyle/>
          <a:p>
            <a:pPr>
              <a:buFont typeface="Times New Roman" pitchFamily="18" charset="0"/>
              <a:buNone/>
            </a:pPr>
            <a:fld id="{0336AB5B-37DA-4055-A78B-7F845DA9D59D}"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20</a:t>
            </a:fld>
            <a:endParaRPr lang="en-CA" smtClean="0">
              <a:latin typeface="Times New Roman" pitchFamily="18" charset="0"/>
              <a:ea typeface="Arial Unicode MS" pitchFamily="34" charset="-128"/>
              <a:cs typeface="Arial Unicode MS" pitchFamily="34" charset="-128"/>
            </a:endParaRPr>
          </a:p>
        </p:txBody>
      </p:sp>
      <p:sp>
        <p:nvSpPr>
          <p:cNvPr id="3277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277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6"/>
          <p:cNvSpPr>
            <a:spLocks noGrp="1" noChangeArrowheads="1"/>
          </p:cNvSpPr>
          <p:nvPr>
            <p:ph type="sldNum" sz="quarter"/>
          </p:nvPr>
        </p:nvSpPr>
        <p:spPr>
          <a:noFill/>
        </p:spPr>
        <p:txBody>
          <a:bodyPr/>
          <a:lstStyle/>
          <a:p>
            <a:pPr>
              <a:buFont typeface="Times New Roman" pitchFamily="18" charset="0"/>
              <a:buNone/>
            </a:pPr>
            <a:fld id="{AE8640EF-9A4B-4703-8CB8-37DDD650631F}"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21</a:t>
            </a:fld>
            <a:endParaRPr lang="en-CA" smtClean="0">
              <a:latin typeface="Times New Roman" pitchFamily="18" charset="0"/>
              <a:ea typeface="Arial Unicode MS" pitchFamily="34" charset="-128"/>
              <a:cs typeface="Arial Unicode MS" pitchFamily="34" charset="-128"/>
            </a:endParaRPr>
          </a:p>
        </p:txBody>
      </p:sp>
      <p:sp>
        <p:nvSpPr>
          <p:cNvPr id="3379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379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6"/>
          <p:cNvSpPr>
            <a:spLocks noGrp="1" noChangeArrowheads="1"/>
          </p:cNvSpPr>
          <p:nvPr>
            <p:ph type="sldNum" sz="quarter"/>
          </p:nvPr>
        </p:nvSpPr>
        <p:spPr>
          <a:noFill/>
        </p:spPr>
        <p:txBody>
          <a:bodyPr/>
          <a:lstStyle/>
          <a:p>
            <a:pPr>
              <a:buFont typeface="Times New Roman" pitchFamily="18" charset="0"/>
              <a:buNone/>
            </a:pPr>
            <a:fld id="{A61DC765-1F63-4B90-AE96-0929DE33D1E2}"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22</a:t>
            </a:fld>
            <a:endParaRPr lang="en-CA" smtClean="0">
              <a:latin typeface="Times New Roman" pitchFamily="18" charset="0"/>
              <a:ea typeface="Arial Unicode MS" pitchFamily="34" charset="-128"/>
              <a:cs typeface="Arial Unicode MS" pitchFamily="34" charset="-128"/>
            </a:endParaRPr>
          </a:p>
        </p:txBody>
      </p:sp>
      <p:sp>
        <p:nvSpPr>
          <p:cNvPr id="3481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482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6"/>
          <p:cNvSpPr>
            <a:spLocks noGrp="1" noChangeArrowheads="1"/>
          </p:cNvSpPr>
          <p:nvPr>
            <p:ph type="sldNum" sz="quarter"/>
          </p:nvPr>
        </p:nvSpPr>
        <p:spPr>
          <a:noFill/>
        </p:spPr>
        <p:txBody>
          <a:bodyPr/>
          <a:lstStyle/>
          <a:p>
            <a:pPr>
              <a:buFont typeface="Times New Roman" pitchFamily="18" charset="0"/>
              <a:buNone/>
            </a:pPr>
            <a:fld id="{5BA64459-9118-47D5-BF9F-D17FA4920DEE}"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23</a:t>
            </a:fld>
            <a:endParaRPr lang="en-CA" smtClean="0">
              <a:latin typeface="Times New Roman" pitchFamily="18" charset="0"/>
              <a:ea typeface="Arial Unicode MS" pitchFamily="34" charset="-128"/>
              <a:cs typeface="Arial Unicode MS" pitchFamily="34" charset="-128"/>
            </a:endParaRPr>
          </a:p>
        </p:txBody>
      </p:sp>
      <p:sp>
        <p:nvSpPr>
          <p:cNvPr id="3584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584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6"/>
          <p:cNvSpPr>
            <a:spLocks noGrp="1" noChangeArrowheads="1"/>
          </p:cNvSpPr>
          <p:nvPr>
            <p:ph type="sldNum" sz="quarter"/>
          </p:nvPr>
        </p:nvSpPr>
        <p:spPr>
          <a:noFill/>
        </p:spPr>
        <p:txBody>
          <a:bodyPr/>
          <a:lstStyle/>
          <a:p>
            <a:pPr>
              <a:buFont typeface="Times New Roman" pitchFamily="18" charset="0"/>
              <a:buNone/>
            </a:pPr>
            <a:fld id="{B0199778-0C7E-4AEB-991C-2C183408159D}"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24</a:t>
            </a:fld>
            <a:endParaRPr lang="en-CA" smtClean="0">
              <a:latin typeface="Times New Roman" pitchFamily="18" charset="0"/>
              <a:ea typeface="Arial Unicode MS" pitchFamily="34" charset="-128"/>
              <a:cs typeface="Arial Unicode MS" pitchFamily="34" charset="-128"/>
            </a:endParaRPr>
          </a:p>
        </p:txBody>
      </p:sp>
      <p:sp>
        <p:nvSpPr>
          <p:cNvPr id="3686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686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6"/>
          <p:cNvSpPr>
            <a:spLocks noGrp="1" noChangeArrowheads="1"/>
          </p:cNvSpPr>
          <p:nvPr>
            <p:ph type="sldNum" sz="quarter"/>
          </p:nvPr>
        </p:nvSpPr>
        <p:spPr>
          <a:noFill/>
        </p:spPr>
        <p:txBody>
          <a:bodyPr/>
          <a:lstStyle/>
          <a:p>
            <a:pPr>
              <a:buFont typeface="Times New Roman" pitchFamily="18" charset="0"/>
              <a:buNone/>
            </a:pPr>
            <a:fld id="{67B4F78C-7814-4407-A747-D7C7C6E3579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25</a:t>
            </a:fld>
            <a:endParaRPr lang="en-CA" smtClean="0">
              <a:latin typeface="Times New Roman" pitchFamily="18" charset="0"/>
              <a:ea typeface="Arial Unicode MS" pitchFamily="34" charset="-128"/>
              <a:cs typeface="Arial Unicode MS" pitchFamily="34" charset="-128"/>
            </a:endParaRPr>
          </a:p>
        </p:txBody>
      </p:sp>
      <p:sp>
        <p:nvSpPr>
          <p:cNvPr id="3789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789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p:cNvSpPr>
            <a:spLocks noGrp="1" noChangeArrowheads="1"/>
          </p:cNvSpPr>
          <p:nvPr>
            <p:ph type="sldNum" sz="quarter"/>
          </p:nvPr>
        </p:nvSpPr>
        <p:spPr>
          <a:noFill/>
        </p:spPr>
        <p:txBody>
          <a:bodyPr/>
          <a:lstStyle/>
          <a:p>
            <a:pPr>
              <a:buFont typeface="Times New Roman" pitchFamily="18" charset="0"/>
              <a:buNone/>
            </a:pPr>
            <a:fld id="{D6A92427-1C70-4DBE-9840-DA7480CCC590}"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26</a:t>
            </a:fld>
            <a:endParaRPr lang="en-CA" smtClean="0">
              <a:latin typeface="Times New Roman" pitchFamily="18" charset="0"/>
              <a:ea typeface="Arial Unicode MS" pitchFamily="34" charset="-128"/>
              <a:cs typeface="Arial Unicode MS" pitchFamily="34" charset="-128"/>
            </a:endParaRPr>
          </a:p>
        </p:txBody>
      </p:sp>
      <p:sp>
        <p:nvSpPr>
          <p:cNvPr id="3891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891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6"/>
          <p:cNvSpPr>
            <a:spLocks noGrp="1" noChangeArrowheads="1"/>
          </p:cNvSpPr>
          <p:nvPr>
            <p:ph type="sldNum" sz="quarter"/>
          </p:nvPr>
        </p:nvSpPr>
        <p:spPr>
          <a:noFill/>
        </p:spPr>
        <p:txBody>
          <a:bodyPr/>
          <a:lstStyle/>
          <a:p>
            <a:pPr>
              <a:buFont typeface="Times New Roman" pitchFamily="18" charset="0"/>
              <a:buNone/>
            </a:pPr>
            <a:fld id="{728D2254-FED1-4BF3-A8A7-C202519DB1D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27</a:t>
            </a:fld>
            <a:endParaRPr lang="en-CA" smtClean="0">
              <a:latin typeface="Times New Roman" pitchFamily="18" charset="0"/>
              <a:ea typeface="Arial Unicode MS" pitchFamily="34" charset="-128"/>
              <a:cs typeface="Arial Unicode MS" pitchFamily="34" charset="-128"/>
            </a:endParaRPr>
          </a:p>
        </p:txBody>
      </p:sp>
      <p:sp>
        <p:nvSpPr>
          <p:cNvPr id="3993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994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6"/>
          <p:cNvSpPr>
            <a:spLocks noGrp="1" noChangeArrowheads="1"/>
          </p:cNvSpPr>
          <p:nvPr>
            <p:ph type="sldNum" sz="quarter"/>
          </p:nvPr>
        </p:nvSpPr>
        <p:spPr>
          <a:noFill/>
        </p:spPr>
        <p:txBody>
          <a:bodyPr/>
          <a:lstStyle/>
          <a:p>
            <a:pPr>
              <a:buFont typeface="Times New Roman" pitchFamily="18" charset="0"/>
              <a:buNone/>
            </a:pPr>
            <a:fld id="{047BBA7C-D60F-41B3-B5B8-85F3BDF26410}"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28</a:t>
            </a:fld>
            <a:endParaRPr lang="en-CA" smtClean="0">
              <a:latin typeface="Times New Roman" pitchFamily="18" charset="0"/>
              <a:ea typeface="Arial Unicode MS" pitchFamily="34" charset="-128"/>
              <a:cs typeface="Arial Unicode MS" pitchFamily="34" charset="-128"/>
            </a:endParaRPr>
          </a:p>
        </p:txBody>
      </p:sp>
      <p:sp>
        <p:nvSpPr>
          <p:cNvPr id="4096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4096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6"/>
          <p:cNvSpPr>
            <a:spLocks noGrp="1" noChangeArrowheads="1"/>
          </p:cNvSpPr>
          <p:nvPr>
            <p:ph type="sldNum" sz="quarter"/>
          </p:nvPr>
        </p:nvSpPr>
        <p:spPr>
          <a:noFill/>
        </p:spPr>
        <p:txBody>
          <a:bodyPr/>
          <a:lstStyle/>
          <a:p>
            <a:pPr>
              <a:buFont typeface="Times New Roman" pitchFamily="18" charset="0"/>
              <a:buNone/>
            </a:pPr>
            <a:fld id="{DCBD8982-0296-4EE0-BFCB-1598CF9C0B49}"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29</a:t>
            </a:fld>
            <a:endParaRPr lang="en-CA" smtClean="0">
              <a:latin typeface="Times New Roman" pitchFamily="18" charset="0"/>
              <a:ea typeface="Arial Unicode MS" pitchFamily="34" charset="-128"/>
              <a:cs typeface="Arial Unicode MS" pitchFamily="34" charset="-128"/>
            </a:endParaRPr>
          </a:p>
        </p:txBody>
      </p:sp>
      <p:sp>
        <p:nvSpPr>
          <p:cNvPr id="1536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536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6"/>
          <p:cNvSpPr>
            <a:spLocks noGrp="1" noChangeArrowheads="1"/>
          </p:cNvSpPr>
          <p:nvPr>
            <p:ph type="sldNum" sz="quarter"/>
          </p:nvPr>
        </p:nvSpPr>
        <p:spPr>
          <a:noFill/>
        </p:spPr>
        <p:txBody>
          <a:bodyPr/>
          <a:lstStyle/>
          <a:p>
            <a:pPr>
              <a:buFont typeface="Times New Roman" pitchFamily="18" charset="0"/>
              <a:buNone/>
            </a:pPr>
            <a:fld id="{906666D3-9832-437B-A2D5-6C9D302B71FA}"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a:t>
            </a:fld>
            <a:endParaRPr lang="en-CA" smtClean="0">
              <a:latin typeface="Times New Roman" pitchFamily="18" charset="0"/>
              <a:ea typeface="Arial Unicode MS" pitchFamily="34" charset="-128"/>
              <a:cs typeface="Arial Unicode MS" pitchFamily="34" charset="-128"/>
            </a:endParaRPr>
          </a:p>
        </p:txBody>
      </p:sp>
      <p:sp>
        <p:nvSpPr>
          <p:cNvPr id="2253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253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6"/>
          <p:cNvSpPr>
            <a:spLocks noGrp="1" noChangeArrowheads="1"/>
          </p:cNvSpPr>
          <p:nvPr>
            <p:ph type="sldNum" sz="quarter"/>
          </p:nvPr>
        </p:nvSpPr>
        <p:spPr>
          <a:noFill/>
        </p:spPr>
        <p:txBody>
          <a:bodyPr/>
          <a:lstStyle/>
          <a:p>
            <a:pPr>
              <a:buFont typeface="Times New Roman" pitchFamily="18" charset="0"/>
              <a:buNone/>
            </a:pPr>
            <a:fld id="{60D38C77-4A73-40D7-8915-BA394908B9D0}"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30</a:t>
            </a:fld>
            <a:endParaRPr lang="en-CA" smtClean="0">
              <a:latin typeface="Times New Roman" pitchFamily="18" charset="0"/>
              <a:ea typeface="Arial Unicode MS" pitchFamily="34" charset="-128"/>
              <a:cs typeface="Arial Unicode MS" pitchFamily="34" charset="-128"/>
            </a:endParaRPr>
          </a:p>
        </p:txBody>
      </p:sp>
      <p:sp>
        <p:nvSpPr>
          <p:cNvPr id="1638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638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6"/>
          <p:cNvSpPr>
            <a:spLocks noGrp="1" noChangeArrowheads="1"/>
          </p:cNvSpPr>
          <p:nvPr>
            <p:ph type="sldNum" sz="quarter"/>
          </p:nvPr>
        </p:nvSpPr>
        <p:spPr>
          <a:noFill/>
        </p:spPr>
        <p:txBody>
          <a:bodyPr/>
          <a:lstStyle/>
          <a:p>
            <a:pPr>
              <a:buFont typeface="Times New Roman" pitchFamily="18" charset="0"/>
              <a:buNone/>
            </a:pPr>
            <a:fld id="{CD911A52-246B-4D02-9C71-C68A5666B02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31</a:t>
            </a:fld>
            <a:endParaRPr lang="en-CA" smtClean="0">
              <a:latin typeface="Times New Roman" pitchFamily="18" charset="0"/>
              <a:ea typeface="Arial Unicode MS" pitchFamily="34" charset="-128"/>
              <a:cs typeface="Arial Unicode MS" pitchFamily="34" charset="-128"/>
            </a:endParaRPr>
          </a:p>
        </p:txBody>
      </p:sp>
      <p:sp>
        <p:nvSpPr>
          <p:cNvPr id="1741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741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6"/>
          <p:cNvSpPr>
            <a:spLocks noGrp="1" noChangeArrowheads="1"/>
          </p:cNvSpPr>
          <p:nvPr>
            <p:ph type="sldNum" sz="quarter"/>
          </p:nvPr>
        </p:nvSpPr>
        <p:spPr>
          <a:noFill/>
        </p:spPr>
        <p:txBody>
          <a:bodyPr/>
          <a:lstStyle/>
          <a:p>
            <a:pPr>
              <a:buFont typeface="Times New Roman" pitchFamily="18" charset="0"/>
              <a:buNone/>
            </a:pPr>
            <a:fld id="{410044F1-3513-49F0-8F71-D04769AD2243}"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32</a:t>
            </a:fld>
            <a:endParaRPr lang="en-CA" smtClean="0">
              <a:latin typeface="Times New Roman" pitchFamily="18" charset="0"/>
              <a:ea typeface="Arial Unicode MS" pitchFamily="34" charset="-128"/>
              <a:cs typeface="Arial Unicode MS" pitchFamily="34" charset="-128"/>
            </a:endParaRPr>
          </a:p>
        </p:txBody>
      </p:sp>
      <p:sp>
        <p:nvSpPr>
          <p:cNvPr id="1843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843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6"/>
          <p:cNvSpPr>
            <a:spLocks noGrp="1" noChangeArrowheads="1"/>
          </p:cNvSpPr>
          <p:nvPr>
            <p:ph type="sldNum" sz="quarter"/>
          </p:nvPr>
        </p:nvSpPr>
        <p:spPr>
          <a:noFill/>
        </p:spPr>
        <p:txBody>
          <a:bodyPr/>
          <a:lstStyle/>
          <a:p>
            <a:pPr>
              <a:buFont typeface="Times New Roman" pitchFamily="18" charset="0"/>
              <a:buNone/>
            </a:pPr>
            <a:fld id="{378F1D69-274E-48DA-A33F-63736152897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33</a:t>
            </a:fld>
            <a:endParaRPr lang="en-CA" smtClean="0">
              <a:latin typeface="Times New Roman" pitchFamily="18" charset="0"/>
              <a:ea typeface="Arial Unicode MS" pitchFamily="34" charset="-128"/>
              <a:cs typeface="Arial Unicode MS" pitchFamily="34" charset="-128"/>
            </a:endParaRPr>
          </a:p>
        </p:txBody>
      </p:sp>
      <p:sp>
        <p:nvSpPr>
          <p:cNvPr id="1945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946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AF4241F5-A1C6-4441-B5AF-07E433D68E3E}"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34</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6"/>
          <p:cNvSpPr>
            <a:spLocks noGrp="1" noChangeArrowheads="1"/>
          </p:cNvSpPr>
          <p:nvPr>
            <p:ph type="sldNum" sz="quarter"/>
          </p:nvPr>
        </p:nvSpPr>
        <p:spPr>
          <a:noFill/>
        </p:spPr>
        <p:txBody>
          <a:bodyPr/>
          <a:lstStyle/>
          <a:p>
            <a:pPr>
              <a:buFont typeface="Times New Roman" pitchFamily="18" charset="0"/>
              <a:buNone/>
            </a:pPr>
            <a:fld id="{27A6A648-D7E7-4D06-89FD-AA5B30E35002}"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35</a:t>
            </a:fld>
            <a:endParaRPr lang="en-CA" smtClean="0">
              <a:latin typeface="Times New Roman" pitchFamily="18" charset="0"/>
              <a:ea typeface="Arial Unicode MS" pitchFamily="34" charset="-128"/>
              <a:cs typeface="Arial Unicode MS" pitchFamily="34" charset="-128"/>
            </a:endParaRPr>
          </a:p>
        </p:txBody>
      </p:sp>
      <p:sp>
        <p:nvSpPr>
          <p:cNvPr id="2150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150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6"/>
          <p:cNvSpPr>
            <a:spLocks noGrp="1" noChangeArrowheads="1"/>
          </p:cNvSpPr>
          <p:nvPr>
            <p:ph type="sldNum" sz="quarter"/>
          </p:nvPr>
        </p:nvSpPr>
        <p:spPr>
          <a:noFill/>
        </p:spPr>
        <p:txBody>
          <a:bodyPr/>
          <a:lstStyle/>
          <a:p>
            <a:pPr>
              <a:buFont typeface="Times New Roman" pitchFamily="18" charset="0"/>
              <a:buNone/>
            </a:pPr>
            <a:fld id="{8D663C7C-4CA6-4E6E-9B0F-59E3854F81E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36</a:t>
            </a:fld>
            <a:endParaRPr lang="en-CA" smtClean="0">
              <a:latin typeface="Times New Roman" pitchFamily="18" charset="0"/>
              <a:ea typeface="Arial Unicode MS" pitchFamily="34" charset="-128"/>
              <a:cs typeface="Arial Unicode MS" pitchFamily="34" charset="-128"/>
            </a:endParaRPr>
          </a:p>
        </p:txBody>
      </p:sp>
      <p:sp>
        <p:nvSpPr>
          <p:cNvPr id="2253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253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6"/>
          <p:cNvSpPr>
            <a:spLocks noGrp="1" noChangeArrowheads="1"/>
          </p:cNvSpPr>
          <p:nvPr>
            <p:ph type="sldNum" sz="quarter"/>
          </p:nvPr>
        </p:nvSpPr>
        <p:spPr>
          <a:noFill/>
        </p:spPr>
        <p:txBody>
          <a:bodyPr/>
          <a:lstStyle/>
          <a:p>
            <a:pPr>
              <a:buFont typeface="Times New Roman" pitchFamily="18" charset="0"/>
              <a:buNone/>
            </a:pPr>
            <a:fld id="{906666D3-9832-437B-A2D5-6C9D302B71FA}"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4</a:t>
            </a:fld>
            <a:endParaRPr lang="en-CA" smtClean="0">
              <a:latin typeface="Times New Roman" pitchFamily="18" charset="0"/>
              <a:ea typeface="Arial Unicode MS" pitchFamily="34" charset="-128"/>
              <a:cs typeface="Arial Unicode MS" pitchFamily="34" charset="-128"/>
            </a:endParaRPr>
          </a:p>
        </p:txBody>
      </p:sp>
      <p:sp>
        <p:nvSpPr>
          <p:cNvPr id="2253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253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p:nvPr>
        </p:nvSpPr>
        <p:spPr>
          <a:noFill/>
        </p:spPr>
        <p:txBody>
          <a:bodyPr/>
          <a:lstStyle/>
          <a:p>
            <a:pPr>
              <a:buFont typeface="Times New Roman" pitchFamily="18" charset="0"/>
              <a:buNone/>
            </a:pPr>
            <a:fld id="{48AC6A0C-9232-4ABA-ADDD-D2F812690C29}"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5</a:t>
            </a:fld>
            <a:endParaRPr lang="en-CA" smtClean="0">
              <a:latin typeface="Times New Roman" pitchFamily="18" charset="0"/>
              <a:ea typeface="Arial Unicode MS" pitchFamily="34" charset="-128"/>
              <a:cs typeface="Arial Unicode MS" pitchFamily="34" charset="-128"/>
            </a:endParaRPr>
          </a:p>
        </p:txBody>
      </p:sp>
      <p:sp>
        <p:nvSpPr>
          <p:cNvPr id="2355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355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p:nvPr>
        </p:nvSpPr>
        <p:spPr>
          <a:noFill/>
        </p:spPr>
        <p:txBody>
          <a:bodyPr/>
          <a:lstStyle/>
          <a:p>
            <a:pPr>
              <a:buFont typeface="Times New Roman" pitchFamily="18" charset="0"/>
              <a:buNone/>
            </a:pPr>
            <a:fld id="{48AC6A0C-9232-4ABA-ADDD-D2F812690C29}"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6</a:t>
            </a:fld>
            <a:endParaRPr lang="en-CA" smtClean="0">
              <a:latin typeface="Times New Roman" pitchFamily="18" charset="0"/>
              <a:ea typeface="Arial Unicode MS" pitchFamily="34" charset="-128"/>
              <a:cs typeface="Arial Unicode MS" pitchFamily="34" charset="-128"/>
            </a:endParaRPr>
          </a:p>
        </p:txBody>
      </p:sp>
      <p:sp>
        <p:nvSpPr>
          <p:cNvPr id="2355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355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p:nvPr>
        </p:nvSpPr>
        <p:spPr>
          <a:noFill/>
        </p:spPr>
        <p:txBody>
          <a:bodyPr/>
          <a:lstStyle/>
          <a:p>
            <a:pPr>
              <a:buFont typeface="Times New Roman" pitchFamily="18" charset="0"/>
              <a:buNone/>
            </a:pPr>
            <a:fld id="{48AC6A0C-9232-4ABA-ADDD-D2F812690C29}"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7</a:t>
            </a:fld>
            <a:endParaRPr lang="en-CA" smtClean="0">
              <a:latin typeface="Times New Roman" pitchFamily="18" charset="0"/>
              <a:ea typeface="Arial Unicode MS" pitchFamily="34" charset="-128"/>
              <a:cs typeface="Arial Unicode MS" pitchFamily="34" charset="-128"/>
            </a:endParaRPr>
          </a:p>
        </p:txBody>
      </p:sp>
      <p:sp>
        <p:nvSpPr>
          <p:cNvPr id="2355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355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p:cNvSpPr>
            <a:spLocks noGrp="1" noChangeArrowheads="1"/>
          </p:cNvSpPr>
          <p:nvPr>
            <p:ph type="sldNum" sz="quarter"/>
          </p:nvPr>
        </p:nvSpPr>
        <p:spPr>
          <a:noFill/>
        </p:spPr>
        <p:txBody>
          <a:bodyPr/>
          <a:lstStyle/>
          <a:p>
            <a:pPr>
              <a:buFont typeface="Times New Roman" pitchFamily="18" charset="0"/>
              <a:buNone/>
            </a:pPr>
            <a:fld id="{A8282AE6-9C14-4188-BF7D-D43D06E7DF0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8</a:t>
            </a:fld>
            <a:endParaRPr lang="en-CA" smtClean="0">
              <a:latin typeface="Times New Roman" pitchFamily="18" charset="0"/>
              <a:ea typeface="Arial Unicode MS" pitchFamily="34" charset="-128"/>
              <a:cs typeface="Arial Unicode MS" pitchFamily="34" charset="-128"/>
            </a:endParaRPr>
          </a:p>
        </p:txBody>
      </p:sp>
      <p:sp>
        <p:nvSpPr>
          <p:cNvPr id="245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45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p:cNvSpPr>
            <a:spLocks noGrp="1" noChangeArrowheads="1"/>
          </p:cNvSpPr>
          <p:nvPr>
            <p:ph type="sldNum" sz="quarter"/>
          </p:nvPr>
        </p:nvSpPr>
        <p:spPr>
          <a:noFill/>
        </p:spPr>
        <p:txBody>
          <a:bodyPr/>
          <a:lstStyle/>
          <a:p>
            <a:pPr>
              <a:buFont typeface="Times New Roman" pitchFamily="18" charset="0"/>
              <a:buNone/>
            </a:pPr>
            <a:fld id="{A8282AE6-9C14-4188-BF7D-D43D06E7DF0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9</a:t>
            </a:fld>
            <a:endParaRPr lang="en-CA" smtClean="0">
              <a:latin typeface="Times New Roman" pitchFamily="18" charset="0"/>
              <a:ea typeface="Arial Unicode MS" pitchFamily="34" charset="-128"/>
              <a:cs typeface="Arial Unicode MS" pitchFamily="34" charset="-128"/>
            </a:endParaRPr>
          </a:p>
        </p:txBody>
      </p:sp>
      <p:sp>
        <p:nvSpPr>
          <p:cNvPr id="245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45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9020" y="2013055"/>
            <a:ext cx="8262224" cy="1389038"/>
          </a:xfrm>
        </p:spPr>
        <p:txBody>
          <a:bodyPr/>
          <a:lstStyle/>
          <a:p>
            <a:r>
              <a:rPr lang="en-US" smtClean="0"/>
              <a:t>Click to edit Master title style</a:t>
            </a:r>
            <a:endParaRPr lang="en-CA"/>
          </a:p>
        </p:txBody>
      </p:sp>
      <p:sp>
        <p:nvSpPr>
          <p:cNvPr id="3" name="Subtitle 2"/>
          <p:cNvSpPr>
            <a:spLocks noGrp="1"/>
          </p:cNvSpPr>
          <p:nvPr>
            <p:ph type="subTitle" idx="1"/>
          </p:nvPr>
        </p:nvSpPr>
        <p:spPr>
          <a:xfrm>
            <a:off x="1458040" y="3672099"/>
            <a:ext cx="6804184" cy="165604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30321285-7D7B-41EA-AF3B-0D235CB52A54}"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149E2663-DBC2-4FED-8F2B-253E628E6107}"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92705" y="244509"/>
            <a:ext cx="2323751" cy="5224641"/>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516392" y="244509"/>
            <a:ext cx="6814309" cy="522464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ADAA276D-48CE-4633-B2BC-1D1329CFCAE5}"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EE517B10-8A98-4ABC-B0CA-3E9B32DED62D}"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7834" y="4164115"/>
            <a:ext cx="8262224" cy="128703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7834" y="2746575"/>
            <a:ext cx="8262224" cy="1417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B78E6035-85A1-4AB1-A109-25B0ABED4A85}"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516391" y="1428041"/>
            <a:ext cx="4568187"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5246580" y="1428041"/>
            <a:ext cx="4569874"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69E09361-5BCD-4440-B2B3-6F4995F63264}"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9509"/>
            <a:ext cx="8748237" cy="1080029"/>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6013" y="1450540"/>
            <a:ext cx="4294804"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6013" y="2055058"/>
            <a:ext cx="4294804"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37761" y="1450540"/>
            <a:ext cx="4296491"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7761" y="2055058"/>
            <a:ext cx="4296491"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endParaRPr lang="en-CA"/>
          </a:p>
        </p:txBody>
      </p:sp>
      <p:sp>
        <p:nvSpPr>
          <p:cNvPr id="8" name="Footer Placeholder 4"/>
          <p:cNvSpPr>
            <a:spLocks noGrp="1"/>
          </p:cNvSpPr>
          <p:nvPr>
            <p:ph type="ftr" sz="quarter" idx="11"/>
          </p:nvPr>
        </p:nvSpPr>
        <p:spPr/>
        <p:txBody>
          <a:bodyPr/>
          <a:lstStyle>
            <a:lvl1pPr>
              <a:defRPr/>
            </a:lvl1pPr>
          </a:lstStyle>
          <a:p>
            <a:pPr>
              <a:defRPr/>
            </a:pPr>
            <a:endParaRPr lang="en-CA"/>
          </a:p>
        </p:txBody>
      </p:sp>
      <p:sp>
        <p:nvSpPr>
          <p:cNvPr id="9" name="Slide Number Placeholder 5"/>
          <p:cNvSpPr>
            <a:spLocks noGrp="1"/>
          </p:cNvSpPr>
          <p:nvPr>
            <p:ph type="sldNum" sz="quarter" idx="12"/>
          </p:nvPr>
        </p:nvSpPr>
        <p:spPr/>
        <p:txBody>
          <a:bodyPr/>
          <a:lstStyle>
            <a:lvl1pPr>
              <a:defRPr/>
            </a:lvl1pPr>
          </a:lstStyle>
          <a:p>
            <a:pPr>
              <a:defRPr/>
            </a:pPr>
            <a:fld id="{B3C26A26-A30E-4CE2-A17F-C7D915292C17}"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endParaRPr lang="en-CA"/>
          </a:p>
        </p:txBody>
      </p:sp>
      <p:sp>
        <p:nvSpPr>
          <p:cNvPr id="4" name="Footer Placeholder 4"/>
          <p:cNvSpPr>
            <a:spLocks noGrp="1"/>
          </p:cNvSpPr>
          <p:nvPr>
            <p:ph type="ftr" sz="quarter" idx="11"/>
          </p:nvPr>
        </p:nvSpPr>
        <p:spPr/>
        <p:txBody>
          <a:bodyPr/>
          <a:lstStyle>
            <a:lvl1pPr>
              <a:defRPr/>
            </a:lvl1pPr>
          </a:lstStyle>
          <a:p>
            <a:pPr>
              <a:defRPr/>
            </a:pPr>
            <a:endParaRPr lang="en-CA"/>
          </a:p>
        </p:txBody>
      </p:sp>
      <p:sp>
        <p:nvSpPr>
          <p:cNvPr id="5" name="Slide Number Placeholder 5"/>
          <p:cNvSpPr>
            <a:spLocks noGrp="1"/>
          </p:cNvSpPr>
          <p:nvPr>
            <p:ph type="sldNum" sz="quarter" idx="12"/>
          </p:nvPr>
        </p:nvSpPr>
        <p:spPr/>
        <p:txBody>
          <a:bodyPr/>
          <a:lstStyle>
            <a:lvl1pPr>
              <a:defRPr/>
            </a:lvl1pPr>
          </a:lstStyle>
          <a:p>
            <a:pPr>
              <a:defRPr/>
            </a:pPr>
            <a:fld id="{9505C7F5-85BD-412B-AD10-B8576BF40D68}"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CA"/>
          </a:p>
        </p:txBody>
      </p:sp>
      <p:sp>
        <p:nvSpPr>
          <p:cNvPr id="3" name="Footer Placeholder 4"/>
          <p:cNvSpPr>
            <a:spLocks noGrp="1"/>
          </p:cNvSpPr>
          <p:nvPr>
            <p:ph type="ftr" sz="quarter" idx="11"/>
          </p:nvPr>
        </p:nvSpPr>
        <p:spPr/>
        <p:txBody>
          <a:bodyPr/>
          <a:lstStyle>
            <a:lvl1pPr>
              <a:defRPr/>
            </a:lvl1pPr>
          </a:lstStyle>
          <a:p>
            <a:pPr>
              <a:defRPr/>
            </a:pPr>
            <a:endParaRPr lang="en-CA"/>
          </a:p>
        </p:txBody>
      </p:sp>
      <p:sp>
        <p:nvSpPr>
          <p:cNvPr id="4" name="Slide Number Placeholder 5"/>
          <p:cNvSpPr>
            <a:spLocks noGrp="1"/>
          </p:cNvSpPr>
          <p:nvPr>
            <p:ph type="sldNum" sz="quarter" idx="12"/>
          </p:nvPr>
        </p:nvSpPr>
        <p:spPr/>
        <p:txBody>
          <a:bodyPr/>
          <a:lstStyle>
            <a:lvl1pPr>
              <a:defRPr/>
            </a:lvl1pPr>
          </a:lstStyle>
          <a:p>
            <a:pPr>
              <a:defRPr/>
            </a:pPr>
            <a:fld id="{15EE89F1-72BE-40C4-8A4D-86D8C7BF138E}"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8007"/>
            <a:ext cx="3197900" cy="109803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00355" y="258007"/>
            <a:ext cx="5433897" cy="55306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6013" y="1356037"/>
            <a:ext cx="3197900" cy="44326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6F969658-5159-4603-95D6-B926AB3047FC}"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05239" y="4536122"/>
            <a:ext cx="5832158" cy="535515"/>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05239" y="579018"/>
            <a:ext cx="5832158" cy="388810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905239" y="5071637"/>
            <a:ext cx="5832158" cy="7605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F291D32A-1A53-46A0-9086-FE3FF02C89FF}"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85775" y="258763"/>
            <a:ext cx="8748713" cy="1081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Text Placeholder 2"/>
          <p:cNvSpPr>
            <a:spLocks noGrp="1"/>
          </p:cNvSpPr>
          <p:nvPr>
            <p:ph type="body" idx="1"/>
          </p:nvPr>
        </p:nvSpPr>
        <p:spPr bwMode="auto">
          <a:xfrm>
            <a:off x="485775" y="1511300"/>
            <a:ext cx="8748713" cy="4276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85775" y="6005513"/>
            <a:ext cx="2268538" cy="346075"/>
          </a:xfrm>
          <a:prstGeom prst="rect">
            <a:avLst/>
          </a:prstGeom>
        </p:spPr>
        <p:txBody>
          <a:bodyPr vert="horz" lIns="91440" tIns="45720" rIns="91440" bIns="45720" rtlCol="0" anchor="ctr"/>
          <a:lstStyle>
            <a:lvl1pPr algn="l">
              <a:buFont typeface="Times New Roman" pitchFamily="16" charset="0"/>
              <a:buNone/>
              <a:defRPr sz="1200">
                <a:solidFill>
                  <a:schemeClr val="tx1">
                    <a:tint val="75000"/>
                  </a:schemeClr>
                </a:solidFill>
                <a:ea typeface="MS Gothic" charset="-128"/>
              </a:defRPr>
            </a:lvl1pPr>
          </a:lstStyle>
          <a:p>
            <a:pPr>
              <a:defRPr/>
            </a:pPr>
            <a:endParaRPr lang="en-CA"/>
          </a:p>
        </p:txBody>
      </p:sp>
      <p:sp>
        <p:nvSpPr>
          <p:cNvPr id="5" name="Footer Placeholder 4"/>
          <p:cNvSpPr>
            <a:spLocks noGrp="1"/>
          </p:cNvSpPr>
          <p:nvPr>
            <p:ph type="ftr" sz="quarter" idx="3"/>
          </p:nvPr>
        </p:nvSpPr>
        <p:spPr>
          <a:xfrm>
            <a:off x="3321050" y="6005513"/>
            <a:ext cx="3078163" cy="346075"/>
          </a:xfrm>
          <a:prstGeom prst="rect">
            <a:avLst/>
          </a:prstGeom>
        </p:spPr>
        <p:txBody>
          <a:bodyPr vert="horz" lIns="91440" tIns="45720" rIns="91440" bIns="45720" rtlCol="0" anchor="ctr"/>
          <a:lstStyle>
            <a:lvl1pPr algn="ctr">
              <a:buFont typeface="Times New Roman" pitchFamily="16" charset="0"/>
              <a:buNone/>
              <a:defRPr sz="1200">
                <a:solidFill>
                  <a:schemeClr val="tx1">
                    <a:tint val="75000"/>
                  </a:schemeClr>
                </a:solidFill>
                <a:ea typeface="MS Gothic" charset="-128"/>
              </a:defRPr>
            </a:lvl1pPr>
          </a:lstStyle>
          <a:p>
            <a:pPr>
              <a:defRPr/>
            </a:pPr>
            <a:endParaRPr lang="en-CA"/>
          </a:p>
        </p:txBody>
      </p:sp>
      <p:sp>
        <p:nvSpPr>
          <p:cNvPr id="6" name="Slide Number Placeholder 5"/>
          <p:cNvSpPr>
            <a:spLocks noGrp="1"/>
          </p:cNvSpPr>
          <p:nvPr>
            <p:ph type="sldNum" sz="quarter" idx="4"/>
          </p:nvPr>
        </p:nvSpPr>
        <p:spPr>
          <a:xfrm>
            <a:off x="6965950" y="6005513"/>
            <a:ext cx="2268538" cy="346075"/>
          </a:xfrm>
          <a:prstGeom prst="rect">
            <a:avLst/>
          </a:prstGeom>
        </p:spPr>
        <p:txBody>
          <a:bodyPr vert="horz" lIns="91440" tIns="45720" rIns="91440" bIns="45720" rtlCol="0" anchor="ctr"/>
          <a:lstStyle>
            <a:lvl1pPr algn="r">
              <a:buFont typeface="Times New Roman" pitchFamily="16" charset="0"/>
              <a:buNone/>
              <a:defRPr sz="1200">
                <a:solidFill>
                  <a:schemeClr val="tx1">
                    <a:tint val="75000"/>
                  </a:schemeClr>
                </a:solidFill>
                <a:ea typeface="MS Gothic" charset="-128"/>
              </a:defRPr>
            </a:lvl1pPr>
          </a:lstStyle>
          <a:p>
            <a:pPr>
              <a:defRPr/>
            </a:pPr>
            <a:fld id="{860F5194-72F0-44DC-BE0F-100DD151F1B9}"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5.emf"/><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EA55B505-062A-4171-8CF5-479D309BADA1}" type="slidenum">
              <a:rPr lang="en-CA"/>
              <a:pPr>
                <a:defRPr/>
              </a:pPr>
              <a:t>1</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Class Objectives</a:t>
            </a:r>
          </a:p>
        </p:txBody>
      </p:sp>
      <p:sp>
        <p:nvSpPr>
          <p:cNvPr id="2052"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205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5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274320" lvl="1" indent="0">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By the end of the class, the students are expected to know the following: </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b="1" dirty="0">
                <a:solidFill>
                  <a:srgbClr val="FF0000"/>
                </a:solidFill>
                <a:ea typeface="MS Gothic" charset="-128"/>
              </a:rPr>
              <a:t>Maintenance History </a:t>
            </a:r>
          </a:p>
          <a:p>
            <a:pPr marL="1097280" lvl="2" indent="0">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progression of maintenance over different stages of histories </a:t>
            </a:r>
          </a:p>
          <a:p>
            <a:pPr marL="1097280" lvl="2" indent="0">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b="1" dirty="0">
                <a:solidFill>
                  <a:srgbClr val="FF0000"/>
                </a:solidFill>
                <a:ea typeface="MS Gothic" charset="-128"/>
              </a:rPr>
              <a:t>Maintenance </a:t>
            </a:r>
            <a:r>
              <a:rPr lang="en-CA" sz="1600" b="1" dirty="0" smtClean="0">
                <a:solidFill>
                  <a:srgbClr val="FF0000"/>
                </a:solidFill>
                <a:ea typeface="MS Gothic" charset="-128"/>
              </a:rPr>
              <a:t>Types</a:t>
            </a:r>
            <a:endParaRPr lang="en-CA" sz="1600" b="1" dirty="0">
              <a:solidFill>
                <a:srgbClr val="FF0000"/>
              </a:solidFill>
              <a:ea typeface="MS Gothic" charset="-128"/>
            </a:endParaRPr>
          </a:p>
          <a:p>
            <a:pPr marL="1097280" lvl="1" indent="0">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Types of maintenance that are currently used, fields of applications, advantages and disadvantages of each type.</a:t>
            </a:r>
          </a:p>
          <a:p>
            <a:pPr lvl="1">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EAD51D2-A43A-48EC-912A-062D1CA639B0}" type="slidenum">
              <a:rPr lang="en-CA"/>
              <a:pPr>
                <a:defRPr/>
              </a:pPr>
              <a:t>10</a:t>
            </a:fld>
            <a:endParaRPr lang="en-CA"/>
          </a:p>
        </p:txBody>
      </p:sp>
      <p:sp>
        <p:nvSpPr>
          <p:cNvPr id="409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80"/>
                </a:solidFill>
              </a:rPr>
              <a:t>Maintenance Objectives </a:t>
            </a:r>
            <a:endParaRPr lang="en-CA" sz="2400" b="1" dirty="0">
              <a:solidFill>
                <a:srgbClr val="000080"/>
              </a:solidFill>
            </a:endParaRPr>
          </a:p>
        </p:txBody>
      </p:sp>
      <p:sp>
        <p:nvSpPr>
          <p:cNvPr id="410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4101"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4102"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3"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4"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5"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410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410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Rectangle 3"/>
          <p:cNvSpPr txBox="1">
            <a:spLocks noChangeArrowheads="1"/>
          </p:cNvSpPr>
          <p:nvPr/>
        </p:nvSpPr>
        <p:spPr>
          <a:xfrm>
            <a:off x="1931173" y="1454137"/>
            <a:ext cx="7500990" cy="4714908"/>
          </a:xfrm>
          <a:prstGeom prst="rect">
            <a:avLst/>
          </a:prstGeom>
          <a:noFill/>
        </p:spPr>
        <p:txBody>
          <a:bodyPr/>
          <a:lstStyle/>
          <a:p>
            <a:pPr marL="609600" marR="0" lvl="0" indent="-609600" algn="just" defTabSz="914400" rtl="0" eaLnBrk="0" fontAlgn="base" latinLnBrk="0" hangingPunct="0">
              <a:lnSpc>
                <a:spcPct val="90000"/>
              </a:lnSpc>
              <a:spcBef>
                <a:spcPct val="20000"/>
              </a:spcBef>
              <a:spcAft>
                <a:spcPct val="0"/>
              </a:spcAft>
              <a:buClrTx/>
              <a:buSzTx/>
              <a:buFont typeface="Wingdings" pitchFamily="2" charset="2"/>
              <a:buChar char="Ø"/>
              <a:tabLst/>
              <a:defRPr/>
            </a:pPr>
            <a:r>
              <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Maximising production or increasing facilities availability at the lowest cost and at the highest quality and safety standards.</a:t>
            </a:r>
          </a:p>
          <a:p>
            <a:pPr marL="609600" marR="0" lvl="0" indent="-609600" algn="just" defTabSz="914400" rtl="0" eaLnBrk="0" fontAlgn="base" latinLnBrk="0" hangingPunct="0">
              <a:lnSpc>
                <a:spcPct val="90000"/>
              </a:lnSpc>
              <a:spcBef>
                <a:spcPct val="20000"/>
              </a:spcBef>
              <a:spcAft>
                <a:spcPct val="0"/>
              </a:spcAft>
              <a:buClrTx/>
              <a:buSzTx/>
              <a:buFont typeface="Wingdings" pitchFamily="2" charset="2"/>
              <a:buChar char="Ø"/>
              <a:tabLst/>
              <a:defRPr/>
            </a:pPr>
            <a:endPar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endParaRPr>
          </a:p>
          <a:p>
            <a:pPr marL="609600" marR="0" lvl="0" indent="-609600" algn="just" defTabSz="914400" rtl="0" eaLnBrk="0" fontAlgn="base" latinLnBrk="0" hangingPunct="0">
              <a:lnSpc>
                <a:spcPct val="90000"/>
              </a:lnSpc>
              <a:spcBef>
                <a:spcPct val="20000"/>
              </a:spcBef>
              <a:spcAft>
                <a:spcPct val="0"/>
              </a:spcAft>
              <a:buClrTx/>
              <a:buSzTx/>
              <a:buFont typeface="Wingdings" pitchFamily="2" charset="2"/>
              <a:buChar char="Ø"/>
              <a:tabLst/>
              <a:defRPr/>
            </a:pPr>
            <a:r>
              <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Reducing breakdowns and emergency shutdowns.</a:t>
            </a:r>
          </a:p>
          <a:p>
            <a:pPr marL="609600" marR="0" lvl="0" indent="-609600" algn="just" defTabSz="914400" rtl="0" eaLnBrk="0" fontAlgn="base" latinLnBrk="0" hangingPunct="0">
              <a:lnSpc>
                <a:spcPct val="90000"/>
              </a:lnSpc>
              <a:spcBef>
                <a:spcPct val="20000"/>
              </a:spcBef>
              <a:spcAft>
                <a:spcPct val="0"/>
              </a:spcAft>
              <a:buClrTx/>
              <a:buSzTx/>
              <a:buFont typeface="Wingdings" pitchFamily="2" charset="2"/>
              <a:buChar char="Ø"/>
              <a:tabLst/>
              <a:defRPr/>
            </a:pPr>
            <a:endPar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endParaRPr>
          </a:p>
          <a:p>
            <a:pPr marL="609600" marR="0" lvl="0" indent="-609600" algn="just" defTabSz="914400" rtl="0" eaLnBrk="0" fontAlgn="base" latinLnBrk="0" hangingPunct="0">
              <a:lnSpc>
                <a:spcPct val="90000"/>
              </a:lnSpc>
              <a:spcBef>
                <a:spcPct val="20000"/>
              </a:spcBef>
              <a:spcAft>
                <a:spcPct val="0"/>
              </a:spcAft>
              <a:buClrTx/>
              <a:buSzTx/>
              <a:buFont typeface="Wingdings" pitchFamily="2" charset="2"/>
              <a:buChar char="Ø"/>
              <a:tabLst/>
              <a:defRPr/>
            </a:pPr>
            <a:r>
              <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Optimising resources utilisation.</a:t>
            </a:r>
          </a:p>
          <a:p>
            <a:pPr marL="609600" marR="0" lvl="0" indent="-609600" algn="just" defTabSz="914400" rtl="0" eaLnBrk="0" fontAlgn="base" latinLnBrk="0" hangingPunct="0">
              <a:lnSpc>
                <a:spcPct val="90000"/>
              </a:lnSpc>
              <a:spcBef>
                <a:spcPct val="20000"/>
              </a:spcBef>
              <a:spcAft>
                <a:spcPct val="0"/>
              </a:spcAft>
              <a:buClrTx/>
              <a:buSzTx/>
              <a:buFont typeface="Wingdings" pitchFamily="2" charset="2"/>
              <a:buChar char="Ø"/>
              <a:tabLst/>
              <a:defRPr/>
            </a:pPr>
            <a:endPar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endParaRPr>
          </a:p>
          <a:p>
            <a:pPr marL="609600" marR="0" lvl="0" indent="-609600" algn="just" defTabSz="914400" rtl="0" eaLnBrk="0" fontAlgn="base" latinLnBrk="0" hangingPunct="0">
              <a:lnSpc>
                <a:spcPct val="90000"/>
              </a:lnSpc>
              <a:spcBef>
                <a:spcPct val="20000"/>
              </a:spcBef>
              <a:spcAft>
                <a:spcPct val="0"/>
              </a:spcAft>
              <a:buClrTx/>
              <a:buSzTx/>
              <a:buFont typeface="Wingdings" pitchFamily="2" charset="2"/>
              <a:buChar char="Ø"/>
              <a:tabLst/>
              <a:defRPr/>
            </a:pPr>
            <a:r>
              <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Reducing downtime.</a:t>
            </a:r>
          </a:p>
          <a:p>
            <a:pPr marL="609600" marR="0" lvl="0" indent="-609600" algn="just" defTabSz="914400" rtl="0" eaLnBrk="0" fontAlgn="base" latinLnBrk="0" hangingPunct="0">
              <a:lnSpc>
                <a:spcPct val="90000"/>
              </a:lnSpc>
              <a:spcBef>
                <a:spcPct val="20000"/>
              </a:spcBef>
              <a:spcAft>
                <a:spcPct val="0"/>
              </a:spcAft>
              <a:buClrTx/>
              <a:buSzTx/>
              <a:buFont typeface="Wingdings" pitchFamily="2" charset="2"/>
              <a:buChar char="Ø"/>
              <a:tabLst/>
              <a:defRPr/>
            </a:pPr>
            <a:endPar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endParaRPr>
          </a:p>
          <a:p>
            <a:pPr marL="609600" marR="0" lvl="0" indent="-609600" algn="just" defTabSz="914400" rtl="0" eaLnBrk="0" fontAlgn="base" latinLnBrk="0" hangingPunct="0">
              <a:lnSpc>
                <a:spcPct val="90000"/>
              </a:lnSpc>
              <a:spcBef>
                <a:spcPct val="20000"/>
              </a:spcBef>
              <a:spcAft>
                <a:spcPct val="0"/>
              </a:spcAft>
              <a:buClrTx/>
              <a:buSzTx/>
              <a:buFont typeface="Wingdings" pitchFamily="2" charset="2"/>
              <a:buChar char="Ø"/>
              <a:tabLst/>
              <a:defRPr/>
            </a:pPr>
            <a:r>
              <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Improving spares stock control.</a:t>
            </a:r>
            <a:endParaRPr kumimoji="0" lang="en-GB" sz="2400" b="0" i="0" u="none" strike="noStrike" kern="1200" cap="none" spc="0" normalizeH="0" baseline="0" noProof="0" dirty="0">
              <a:ln>
                <a:noFill/>
              </a:ln>
              <a:solidFill>
                <a:srgbClr val="0000A8"/>
              </a:solidFill>
              <a:effectLst/>
              <a:uLnTx/>
              <a:uFillTx/>
              <a:latin typeface="Times New Roman" pitchFamily="18" charset="0"/>
              <a:ea typeface="+mn-ea"/>
              <a:cs typeface="Times New Roman" pitchFamily="18"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EAD51D2-A43A-48EC-912A-062D1CA639B0}" type="slidenum">
              <a:rPr lang="en-CA"/>
              <a:pPr>
                <a:defRPr/>
              </a:pPr>
              <a:t>11</a:t>
            </a:fld>
            <a:endParaRPr lang="en-CA"/>
          </a:p>
        </p:txBody>
      </p:sp>
      <p:sp>
        <p:nvSpPr>
          <p:cNvPr id="409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80"/>
                </a:solidFill>
              </a:rPr>
              <a:t>Maintenance Objectives </a:t>
            </a:r>
            <a:endParaRPr lang="en-CA" sz="2400" b="1" dirty="0">
              <a:solidFill>
                <a:srgbClr val="000080"/>
              </a:solidFill>
            </a:endParaRPr>
          </a:p>
        </p:txBody>
      </p:sp>
      <p:sp>
        <p:nvSpPr>
          <p:cNvPr id="410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4101"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4102"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3"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4"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5"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410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410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Rectangle 3"/>
          <p:cNvSpPr txBox="1">
            <a:spLocks noChangeArrowheads="1"/>
          </p:cNvSpPr>
          <p:nvPr/>
        </p:nvSpPr>
        <p:spPr>
          <a:xfrm>
            <a:off x="1788297" y="1597013"/>
            <a:ext cx="7729534" cy="4065588"/>
          </a:xfrm>
          <a:prstGeom prst="rect">
            <a:avLst/>
          </a:prstGeom>
          <a:noFill/>
        </p:spPr>
        <p:txBody>
          <a:bodyPr/>
          <a:lstStyle/>
          <a:p>
            <a:pPr marL="609600" marR="0" lvl="0" indent="-609600" algn="just" defTabSz="914400" rtl="0" eaLnBrk="0" fontAlgn="base" latinLnBrk="0" hangingPunct="0">
              <a:lnSpc>
                <a:spcPct val="100000"/>
              </a:lnSpc>
              <a:spcBef>
                <a:spcPct val="20000"/>
              </a:spcBef>
              <a:spcAft>
                <a:spcPct val="0"/>
              </a:spcAft>
              <a:buClrTx/>
              <a:buSzTx/>
              <a:buFont typeface="Wingdings" pitchFamily="2" charset="2"/>
              <a:buChar char="Ø"/>
              <a:tabLst/>
              <a:defRPr/>
            </a:pPr>
            <a:r>
              <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Improving equipment efficiency and reducing scrap rate.</a:t>
            </a:r>
          </a:p>
          <a:p>
            <a:pPr marL="609600" marR="0" lvl="0" indent="-609600" algn="just" defTabSz="914400" rtl="0" eaLnBrk="0" fontAlgn="base" latinLnBrk="0" hangingPunct="0">
              <a:lnSpc>
                <a:spcPct val="100000"/>
              </a:lnSpc>
              <a:spcBef>
                <a:spcPct val="20000"/>
              </a:spcBef>
              <a:spcAft>
                <a:spcPct val="0"/>
              </a:spcAft>
              <a:buClrTx/>
              <a:buSzTx/>
              <a:buFont typeface="Wingdings" pitchFamily="2" charset="2"/>
              <a:buChar char="Ø"/>
              <a:tabLst/>
              <a:defRPr/>
            </a:pPr>
            <a:endPar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endParaRPr>
          </a:p>
          <a:p>
            <a:pPr marL="609600" marR="0" lvl="0" indent="-609600" algn="just" defTabSz="914400" rtl="0" eaLnBrk="0" fontAlgn="base" latinLnBrk="0" hangingPunct="0">
              <a:lnSpc>
                <a:spcPct val="100000"/>
              </a:lnSpc>
              <a:spcBef>
                <a:spcPct val="20000"/>
              </a:spcBef>
              <a:spcAft>
                <a:spcPct val="0"/>
              </a:spcAft>
              <a:buClrTx/>
              <a:buSzTx/>
              <a:buFont typeface="Wingdings" pitchFamily="2" charset="2"/>
              <a:buChar char="Ø"/>
              <a:tabLst/>
              <a:defRPr/>
            </a:pPr>
            <a:r>
              <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Minimising energy usage.</a:t>
            </a:r>
          </a:p>
          <a:p>
            <a:pPr marL="609600" marR="0" lvl="0" indent="-609600" algn="just" defTabSz="914400" rtl="0" eaLnBrk="0" fontAlgn="base" latinLnBrk="0" hangingPunct="0">
              <a:lnSpc>
                <a:spcPct val="100000"/>
              </a:lnSpc>
              <a:spcBef>
                <a:spcPct val="20000"/>
              </a:spcBef>
              <a:spcAft>
                <a:spcPct val="0"/>
              </a:spcAft>
              <a:buClrTx/>
              <a:buSzTx/>
              <a:buFont typeface="Wingdings" pitchFamily="2" charset="2"/>
              <a:buChar char="Ø"/>
              <a:tabLst/>
              <a:defRPr/>
            </a:pPr>
            <a:endPar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endParaRPr>
          </a:p>
          <a:p>
            <a:pPr marL="609600" marR="0" lvl="0" indent="-609600" algn="just" defTabSz="914400" rtl="0" eaLnBrk="0" fontAlgn="base" latinLnBrk="0" hangingPunct="0">
              <a:lnSpc>
                <a:spcPct val="100000"/>
              </a:lnSpc>
              <a:spcBef>
                <a:spcPct val="20000"/>
              </a:spcBef>
              <a:spcAft>
                <a:spcPct val="0"/>
              </a:spcAft>
              <a:buClrTx/>
              <a:buSzTx/>
              <a:buFont typeface="Wingdings" pitchFamily="2" charset="2"/>
              <a:buChar char="Ø"/>
              <a:tabLst/>
              <a:defRPr/>
            </a:pPr>
            <a:r>
              <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Optimising the useful life of equipment.</a:t>
            </a:r>
          </a:p>
          <a:p>
            <a:pPr marL="609600" marR="0" lvl="0" indent="-609600" algn="just" defTabSz="914400" rtl="0" eaLnBrk="0" fontAlgn="base" latinLnBrk="0" hangingPunct="0">
              <a:lnSpc>
                <a:spcPct val="100000"/>
              </a:lnSpc>
              <a:spcBef>
                <a:spcPct val="20000"/>
              </a:spcBef>
              <a:spcAft>
                <a:spcPct val="0"/>
              </a:spcAft>
              <a:buClrTx/>
              <a:buSzTx/>
              <a:buFont typeface="Wingdings" pitchFamily="2" charset="2"/>
              <a:buChar char="Ø"/>
              <a:tabLst/>
              <a:defRPr/>
            </a:pPr>
            <a:endPar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endParaRPr>
          </a:p>
          <a:p>
            <a:pPr marL="609600" marR="0" lvl="0" indent="-609600" algn="just" defTabSz="914400" rtl="0" eaLnBrk="0" fontAlgn="base" latinLnBrk="0" hangingPunct="0">
              <a:lnSpc>
                <a:spcPct val="100000"/>
              </a:lnSpc>
              <a:spcBef>
                <a:spcPct val="20000"/>
              </a:spcBef>
              <a:spcAft>
                <a:spcPct val="0"/>
              </a:spcAft>
              <a:buClrTx/>
              <a:buSzTx/>
              <a:buFont typeface="Wingdings" pitchFamily="2" charset="2"/>
              <a:buChar char="Ø"/>
              <a:tabLst/>
              <a:defRPr/>
            </a:pPr>
            <a:r>
              <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Providing reliable cost and budgetary control. </a:t>
            </a:r>
          </a:p>
          <a:p>
            <a:pPr marL="609600" marR="0" lvl="0" indent="-609600" algn="just" defTabSz="914400" rtl="0" eaLnBrk="0" fontAlgn="base" latinLnBrk="0" hangingPunct="0">
              <a:lnSpc>
                <a:spcPct val="100000"/>
              </a:lnSpc>
              <a:spcBef>
                <a:spcPct val="20000"/>
              </a:spcBef>
              <a:spcAft>
                <a:spcPct val="0"/>
              </a:spcAft>
              <a:buClrTx/>
              <a:buSzTx/>
              <a:buFont typeface="Wingdings" pitchFamily="2" charset="2"/>
              <a:buChar char="Ø"/>
              <a:tabLst/>
              <a:defRPr/>
            </a:pPr>
            <a:endPar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endParaRPr>
          </a:p>
          <a:p>
            <a:pPr marL="609600" marR="0" lvl="0" indent="-609600" algn="just" defTabSz="914400" rtl="0" eaLnBrk="0" fontAlgn="base" latinLnBrk="0" hangingPunct="0">
              <a:lnSpc>
                <a:spcPct val="100000"/>
              </a:lnSpc>
              <a:spcBef>
                <a:spcPct val="20000"/>
              </a:spcBef>
              <a:spcAft>
                <a:spcPct val="0"/>
              </a:spcAft>
              <a:buClrTx/>
              <a:buSzTx/>
              <a:buFont typeface="Wingdings" pitchFamily="2" charset="2"/>
              <a:buChar char="Ø"/>
              <a:tabLst/>
              <a:defRPr/>
            </a:pPr>
            <a:r>
              <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Identifying and implementing cost reductions.</a:t>
            </a:r>
          </a:p>
          <a:p>
            <a:pPr marL="609600" marR="0" lvl="0" indent="-609600" algn="just" defTabSz="914400" rtl="0" eaLnBrk="0" fontAlgn="base" latinLnBrk="0" hangingPunct="0">
              <a:lnSpc>
                <a:spcPct val="100000"/>
              </a:lnSpc>
              <a:spcBef>
                <a:spcPct val="20000"/>
              </a:spcBef>
              <a:spcAft>
                <a:spcPct val="0"/>
              </a:spcAft>
              <a:buClrTx/>
              <a:buSzTx/>
              <a:tabLst/>
              <a:defRPr/>
            </a:pPr>
            <a:r>
              <a:rPr kumimoji="0" lang="en-GB" sz="24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                      </a:t>
            </a:r>
            <a:endParaRPr kumimoji="0" lang="en-US" sz="2400" b="0" i="0" u="none" strike="noStrike" kern="1200" cap="none" spc="0" normalizeH="0" baseline="0" noProof="0" dirty="0">
              <a:ln>
                <a:noFill/>
              </a:ln>
              <a:solidFill>
                <a:srgbClr val="0000A8"/>
              </a:solidFill>
              <a:effectLst/>
              <a:uLnTx/>
              <a:uFillTx/>
              <a:latin typeface="Times New Roman" pitchFamily="18" charset="0"/>
              <a:ea typeface="+mn-ea"/>
              <a:cs typeface="Times New Roman" pitchFamily="18"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EAD51D2-A43A-48EC-912A-062D1CA639B0}" type="slidenum">
              <a:rPr lang="en-CA"/>
              <a:pPr>
                <a:defRPr/>
              </a:pPr>
              <a:t>12</a:t>
            </a:fld>
            <a:endParaRPr lang="en-CA"/>
          </a:p>
        </p:txBody>
      </p:sp>
      <p:sp>
        <p:nvSpPr>
          <p:cNvPr id="409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80"/>
                </a:solidFill>
              </a:rPr>
              <a:t>Maintenance Objectives </a:t>
            </a:r>
            <a:endParaRPr lang="en-CA" sz="2400" b="1" dirty="0">
              <a:solidFill>
                <a:srgbClr val="000080"/>
              </a:solidFill>
            </a:endParaRPr>
          </a:p>
        </p:txBody>
      </p:sp>
      <p:sp>
        <p:nvSpPr>
          <p:cNvPr id="410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4101"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4102"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3"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4"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5"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410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410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grpSp>
        <p:nvGrpSpPr>
          <p:cNvPr id="18" name="Group 17"/>
          <p:cNvGrpSpPr/>
          <p:nvPr/>
        </p:nvGrpSpPr>
        <p:grpSpPr>
          <a:xfrm>
            <a:off x="2359801" y="1525575"/>
            <a:ext cx="6643734" cy="3560762"/>
            <a:chOff x="1476375" y="2141538"/>
            <a:chExt cx="6264275" cy="3560762"/>
          </a:xfrm>
        </p:grpSpPr>
        <p:sp>
          <p:nvSpPr>
            <p:cNvPr id="19" name="Rectangle 26"/>
            <p:cNvSpPr>
              <a:spLocks noChangeArrowheads="1"/>
            </p:cNvSpPr>
            <p:nvPr/>
          </p:nvSpPr>
          <p:spPr bwMode="auto">
            <a:xfrm>
              <a:off x="1476375" y="2141538"/>
              <a:ext cx="6264275" cy="2871787"/>
            </a:xfrm>
            <a:prstGeom prst="rect">
              <a:avLst/>
            </a:prstGeom>
            <a:solidFill>
              <a:srgbClr val="FFFF99"/>
            </a:solidFill>
            <a:ln w="19050">
              <a:solidFill>
                <a:srgbClr val="000000"/>
              </a:solidFill>
              <a:miter lim="800000"/>
              <a:headEnd/>
              <a:tailEnd/>
            </a:ln>
          </p:spPr>
          <p:txBody>
            <a:bodyPr/>
            <a:lstStyle/>
            <a:p>
              <a:pPr algn="ctr"/>
              <a:r>
                <a:rPr lang="en-GB" sz="1000" b="1">
                  <a:solidFill>
                    <a:srgbClr val="000000"/>
                  </a:solidFill>
                  <a:latin typeface="Times New Roman" pitchFamily="18" charset="0"/>
                  <a:cs typeface="Times New Roman" pitchFamily="18" charset="0"/>
                </a:rPr>
                <a:t>PLANT</a:t>
              </a:r>
            </a:p>
            <a:p>
              <a:pPr algn="justLow" rtl="0" eaLnBrk="0" hangingPunct="0"/>
              <a:r>
                <a:rPr lang="en-GB" sz="1000" b="1">
                  <a:solidFill>
                    <a:srgbClr val="000000"/>
                  </a:solidFill>
                  <a:cs typeface="Times New Roman" pitchFamily="18" charset="0"/>
                </a:rPr>
                <a:t>				 </a:t>
              </a:r>
              <a:endParaRPr lang="en-US" sz="1400"/>
            </a:p>
            <a:p>
              <a:pPr algn="justLow" rtl="0" eaLnBrk="0" hangingPunct="0"/>
              <a:r>
                <a:rPr lang="en-GB" sz="1000" b="1">
                  <a:solidFill>
                    <a:srgbClr val="000000"/>
                  </a:solidFill>
                  <a:cs typeface="Times New Roman" pitchFamily="18" charset="0"/>
                </a:rPr>
                <a:t>	 </a:t>
              </a:r>
              <a:endParaRPr lang="en-GB" sz="1000" b="1">
                <a:solidFill>
                  <a:srgbClr val="000000"/>
                </a:solidFill>
                <a:latin typeface="Times New Roman" pitchFamily="18" charset="0"/>
                <a:cs typeface="Times New Roman" pitchFamily="18" charset="0"/>
              </a:endParaRPr>
            </a:p>
            <a:p>
              <a:pPr algn="justLow" rtl="0" eaLnBrk="0" hangingPunct="0"/>
              <a:r>
                <a:rPr lang="en-GB" sz="1000" b="1">
                  <a:solidFill>
                    <a:srgbClr val="000000"/>
                  </a:solidFill>
                  <a:latin typeface="Times New Roman" pitchFamily="18" charset="0"/>
                  <a:cs typeface="Times New Roman" pitchFamily="18" charset="0"/>
                </a:rPr>
                <a:t>	   </a:t>
              </a:r>
            </a:p>
            <a:p>
              <a:pPr algn="l" rtl="0" eaLnBrk="0" hangingPunct="0"/>
              <a:endParaRPr lang="en-GB"/>
            </a:p>
          </p:txBody>
        </p:sp>
        <p:sp>
          <p:nvSpPr>
            <p:cNvPr id="20" name="Text Box 25"/>
            <p:cNvSpPr txBox="1">
              <a:spLocks noChangeArrowheads="1"/>
            </p:cNvSpPr>
            <p:nvPr/>
          </p:nvSpPr>
          <p:spPr bwMode="auto">
            <a:xfrm>
              <a:off x="4284663" y="2517775"/>
              <a:ext cx="639762" cy="2206625"/>
            </a:xfrm>
            <a:prstGeom prst="rect">
              <a:avLst/>
            </a:prstGeom>
            <a:solidFill>
              <a:srgbClr val="FFFFFF"/>
            </a:solidFill>
            <a:ln w="9525">
              <a:solidFill>
                <a:srgbClr val="000000"/>
              </a:solidFill>
              <a:miter lim="800000"/>
              <a:headEnd/>
              <a:tailEnd/>
            </a:ln>
            <a:effectLst/>
          </p:spPr>
          <p:txBody>
            <a:bodyPr/>
            <a:lstStyle/>
            <a:p>
              <a:pPr algn="ctr"/>
              <a:r>
                <a:rPr lang="en-GB" sz="1200" b="1">
                  <a:solidFill>
                    <a:srgbClr val="000000"/>
                  </a:solidFill>
                  <a:latin typeface="Times New Roman" pitchFamily="18" charset="0"/>
                  <a:cs typeface="Times New Roman" pitchFamily="18" charset="0"/>
                </a:rPr>
                <a:t>M</a:t>
              </a:r>
            </a:p>
            <a:p>
              <a:pPr algn="ctr" rtl="0" eaLnBrk="0" hangingPunct="0"/>
              <a:r>
                <a:rPr lang="en-GB" sz="1200" b="1">
                  <a:solidFill>
                    <a:srgbClr val="000000"/>
                  </a:solidFill>
                  <a:latin typeface="Times New Roman" pitchFamily="18" charset="0"/>
                  <a:cs typeface="Times New Roman" pitchFamily="18" charset="0"/>
                </a:rPr>
                <a:t>A</a:t>
              </a:r>
              <a:endParaRPr lang="en-US" sz="1400">
                <a:latin typeface="Times New Roman" pitchFamily="18" charset="0"/>
                <a:cs typeface="Times New Roman" pitchFamily="18" charset="0"/>
              </a:endParaRPr>
            </a:p>
            <a:p>
              <a:pPr algn="ctr" rtl="0" eaLnBrk="0" hangingPunct="0"/>
              <a:r>
                <a:rPr lang="en-GB" sz="1200" b="1">
                  <a:solidFill>
                    <a:srgbClr val="000000"/>
                  </a:solidFill>
                  <a:latin typeface="Times New Roman" pitchFamily="18" charset="0"/>
                  <a:cs typeface="Times New Roman" pitchFamily="18" charset="0"/>
                </a:rPr>
                <a:t>I</a:t>
              </a:r>
              <a:endParaRPr lang="en-US" sz="1400">
                <a:latin typeface="Times New Roman" pitchFamily="18" charset="0"/>
                <a:cs typeface="Times New Roman" pitchFamily="18" charset="0"/>
              </a:endParaRPr>
            </a:p>
            <a:p>
              <a:pPr algn="ctr" rtl="0" eaLnBrk="0" hangingPunct="0"/>
              <a:r>
                <a:rPr lang="en-GB" sz="1200" b="1">
                  <a:solidFill>
                    <a:srgbClr val="000000"/>
                  </a:solidFill>
                  <a:latin typeface="Times New Roman" pitchFamily="18" charset="0"/>
                  <a:cs typeface="Times New Roman" pitchFamily="18" charset="0"/>
                </a:rPr>
                <a:t>N</a:t>
              </a:r>
              <a:endParaRPr lang="en-US" sz="1400">
                <a:latin typeface="Times New Roman" pitchFamily="18" charset="0"/>
                <a:cs typeface="Times New Roman" pitchFamily="18" charset="0"/>
              </a:endParaRPr>
            </a:p>
            <a:p>
              <a:pPr algn="ctr" rtl="0" eaLnBrk="0" hangingPunct="0"/>
              <a:r>
                <a:rPr lang="en-GB" sz="1200" b="1">
                  <a:solidFill>
                    <a:srgbClr val="000000"/>
                  </a:solidFill>
                  <a:latin typeface="Times New Roman" pitchFamily="18" charset="0"/>
                  <a:cs typeface="Times New Roman" pitchFamily="18" charset="0"/>
                </a:rPr>
                <a:t>T</a:t>
              </a:r>
              <a:endParaRPr lang="en-US" sz="1400">
                <a:latin typeface="Times New Roman" pitchFamily="18" charset="0"/>
                <a:cs typeface="Times New Roman" pitchFamily="18" charset="0"/>
              </a:endParaRPr>
            </a:p>
            <a:p>
              <a:pPr algn="ctr" rtl="0" eaLnBrk="0" hangingPunct="0"/>
              <a:r>
                <a:rPr lang="en-GB" sz="1200" b="1">
                  <a:solidFill>
                    <a:srgbClr val="000000"/>
                  </a:solidFill>
                  <a:latin typeface="Times New Roman" pitchFamily="18" charset="0"/>
                  <a:cs typeface="Times New Roman" pitchFamily="18" charset="0"/>
                </a:rPr>
                <a:t>E</a:t>
              </a:r>
              <a:endParaRPr lang="en-US" sz="1400">
                <a:latin typeface="Times New Roman" pitchFamily="18" charset="0"/>
                <a:cs typeface="Times New Roman" pitchFamily="18" charset="0"/>
              </a:endParaRPr>
            </a:p>
            <a:p>
              <a:pPr algn="ctr" rtl="0" eaLnBrk="0" hangingPunct="0"/>
              <a:r>
                <a:rPr lang="en-GB" sz="1200" b="1">
                  <a:solidFill>
                    <a:srgbClr val="000000"/>
                  </a:solidFill>
                  <a:latin typeface="Times New Roman" pitchFamily="18" charset="0"/>
                  <a:cs typeface="Times New Roman" pitchFamily="18" charset="0"/>
                </a:rPr>
                <a:t>N</a:t>
              </a:r>
              <a:endParaRPr lang="en-US" sz="1400">
                <a:latin typeface="Times New Roman" pitchFamily="18" charset="0"/>
                <a:cs typeface="Times New Roman" pitchFamily="18" charset="0"/>
              </a:endParaRPr>
            </a:p>
            <a:p>
              <a:pPr algn="ctr" rtl="0" eaLnBrk="0" hangingPunct="0"/>
              <a:r>
                <a:rPr lang="en-GB" sz="1200" b="1">
                  <a:solidFill>
                    <a:srgbClr val="000000"/>
                  </a:solidFill>
                  <a:latin typeface="Times New Roman" pitchFamily="18" charset="0"/>
                  <a:cs typeface="Times New Roman" pitchFamily="18" charset="0"/>
                </a:rPr>
                <a:t>A</a:t>
              </a:r>
              <a:endParaRPr lang="en-US" sz="1400">
                <a:latin typeface="Times New Roman" pitchFamily="18" charset="0"/>
                <a:cs typeface="Times New Roman" pitchFamily="18" charset="0"/>
              </a:endParaRPr>
            </a:p>
            <a:p>
              <a:pPr algn="ctr" rtl="0" eaLnBrk="0" hangingPunct="0"/>
              <a:r>
                <a:rPr lang="en-GB" sz="1200" b="1">
                  <a:solidFill>
                    <a:srgbClr val="000000"/>
                  </a:solidFill>
                  <a:latin typeface="Times New Roman" pitchFamily="18" charset="0"/>
                  <a:cs typeface="Times New Roman" pitchFamily="18" charset="0"/>
                </a:rPr>
                <a:t>N</a:t>
              </a:r>
              <a:endParaRPr lang="en-US" sz="1400">
                <a:latin typeface="Times New Roman" pitchFamily="18" charset="0"/>
                <a:cs typeface="Times New Roman" pitchFamily="18" charset="0"/>
              </a:endParaRPr>
            </a:p>
            <a:p>
              <a:pPr algn="ctr" rtl="0" eaLnBrk="0" hangingPunct="0"/>
              <a:r>
                <a:rPr lang="en-GB" sz="1200" b="1">
                  <a:solidFill>
                    <a:srgbClr val="000000"/>
                  </a:solidFill>
                  <a:latin typeface="Times New Roman" pitchFamily="18" charset="0"/>
                  <a:cs typeface="Times New Roman" pitchFamily="18" charset="0"/>
                </a:rPr>
                <a:t>C</a:t>
              </a:r>
              <a:endParaRPr lang="en-US" sz="1400">
                <a:latin typeface="Times New Roman" pitchFamily="18" charset="0"/>
                <a:cs typeface="Times New Roman" pitchFamily="18" charset="0"/>
              </a:endParaRPr>
            </a:p>
            <a:p>
              <a:pPr algn="ctr" rtl="0" eaLnBrk="0" hangingPunct="0"/>
              <a:r>
                <a:rPr lang="en-GB" sz="1200" b="1">
                  <a:solidFill>
                    <a:srgbClr val="000000"/>
                  </a:solidFill>
                  <a:latin typeface="Times New Roman" pitchFamily="18" charset="0"/>
                  <a:cs typeface="Times New Roman" pitchFamily="18" charset="0"/>
                </a:rPr>
                <a:t>E</a:t>
              </a:r>
              <a:endParaRPr lang="en-GB">
                <a:latin typeface="Times New Roman" pitchFamily="18" charset="0"/>
                <a:cs typeface="Times New Roman" pitchFamily="18" charset="0"/>
              </a:endParaRPr>
            </a:p>
          </p:txBody>
        </p:sp>
        <p:sp>
          <p:nvSpPr>
            <p:cNvPr id="21" name="Line 24"/>
            <p:cNvSpPr>
              <a:spLocks noChangeShapeType="1"/>
            </p:cNvSpPr>
            <p:nvPr/>
          </p:nvSpPr>
          <p:spPr bwMode="auto">
            <a:xfrm>
              <a:off x="5292725" y="2609850"/>
              <a:ext cx="274638" cy="0"/>
            </a:xfrm>
            <a:prstGeom prst="line">
              <a:avLst/>
            </a:prstGeom>
            <a:noFill/>
            <a:ln w="9525">
              <a:solidFill>
                <a:srgbClr val="000000"/>
              </a:solidFill>
              <a:round/>
              <a:headEnd/>
              <a:tailEnd type="triangle" w="med" len="med"/>
            </a:ln>
          </p:spPr>
          <p:txBody>
            <a:bodyPr/>
            <a:lstStyle/>
            <a:p>
              <a:endParaRPr lang="ar-EG"/>
            </a:p>
          </p:txBody>
        </p:sp>
        <p:sp>
          <p:nvSpPr>
            <p:cNvPr id="22" name="Line 23"/>
            <p:cNvSpPr>
              <a:spLocks noChangeShapeType="1"/>
            </p:cNvSpPr>
            <p:nvPr/>
          </p:nvSpPr>
          <p:spPr bwMode="auto">
            <a:xfrm>
              <a:off x="5292725" y="3094038"/>
              <a:ext cx="274638" cy="0"/>
            </a:xfrm>
            <a:prstGeom prst="line">
              <a:avLst/>
            </a:prstGeom>
            <a:noFill/>
            <a:ln w="9525">
              <a:solidFill>
                <a:srgbClr val="000000"/>
              </a:solidFill>
              <a:round/>
              <a:headEnd/>
              <a:tailEnd type="triangle" w="med" len="med"/>
            </a:ln>
          </p:spPr>
          <p:txBody>
            <a:bodyPr/>
            <a:lstStyle/>
            <a:p>
              <a:endParaRPr lang="ar-EG"/>
            </a:p>
          </p:txBody>
        </p:sp>
        <p:sp>
          <p:nvSpPr>
            <p:cNvPr id="23" name="Line 22"/>
            <p:cNvSpPr>
              <a:spLocks noChangeShapeType="1"/>
            </p:cNvSpPr>
            <p:nvPr/>
          </p:nvSpPr>
          <p:spPr bwMode="auto">
            <a:xfrm>
              <a:off x="5292725" y="3578225"/>
              <a:ext cx="274638" cy="0"/>
            </a:xfrm>
            <a:prstGeom prst="line">
              <a:avLst/>
            </a:prstGeom>
            <a:noFill/>
            <a:ln w="9525">
              <a:solidFill>
                <a:srgbClr val="000000"/>
              </a:solidFill>
              <a:round/>
              <a:headEnd/>
              <a:tailEnd type="triangle" w="med" len="med"/>
            </a:ln>
          </p:spPr>
          <p:txBody>
            <a:bodyPr/>
            <a:lstStyle/>
            <a:p>
              <a:endParaRPr lang="ar-EG"/>
            </a:p>
          </p:txBody>
        </p:sp>
        <p:sp>
          <p:nvSpPr>
            <p:cNvPr id="24" name="Line 21"/>
            <p:cNvSpPr>
              <a:spLocks noChangeShapeType="1"/>
            </p:cNvSpPr>
            <p:nvPr/>
          </p:nvSpPr>
          <p:spPr bwMode="auto">
            <a:xfrm>
              <a:off x="5292725" y="4062413"/>
              <a:ext cx="274638" cy="0"/>
            </a:xfrm>
            <a:prstGeom prst="line">
              <a:avLst/>
            </a:prstGeom>
            <a:noFill/>
            <a:ln w="9525">
              <a:solidFill>
                <a:srgbClr val="000000"/>
              </a:solidFill>
              <a:round/>
              <a:headEnd/>
              <a:tailEnd type="triangle" w="med" len="med"/>
            </a:ln>
          </p:spPr>
          <p:txBody>
            <a:bodyPr/>
            <a:lstStyle/>
            <a:p>
              <a:endParaRPr lang="ar-EG"/>
            </a:p>
          </p:txBody>
        </p:sp>
        <p:sp>
          <p:nvSpPr>
            <p:cNvPr id="25" name="Line 20"/>
            <p:cNvSpPr>
              <a:spLocks noChangeShapeType="1"/>
            </p:cNvSpPr>
            <p:nvPr/>
          </p:nvSpPr>
          <p:spPr bwMode="auto">
            <a:xfrm>
              <a:off x="5292725" y="4532313"/>
              <a:ext cx="274638" cy="0"/>
            </a:xfrm>
            <a:prstGeom prst="line">
              <a:avLst/>
            </a:prstGeom>
            <a:noFill/>
            <a:ln w="9525">
              <a:solidFill>
                <a:srgbClr val="000000"/>
              </a:solidFill>
              <a:round/>
              <a:headEnd/>
              <a:tailEnd type="triangle" w="med" len="med"/>
            </a:ln>
          </p:spPr>
          <p:txBody>
            <a:bodyPr/>
            <a:lstStyle/>
            <a:p>
              <a:endParaRPr lang="ar-EG"/>
            </a:p>
          </p:txBody>
        </p:sp>
        <p:sp>
          <p:nvSpPr>
            <p:cNvPr id="26" name="Line 19"/>
            <p:cNvSpPr>
              <a:spLocks noChangeShapeType="1"/>
            </p:cNvSpPr>
            <p:nvPr/>
          </p:nvSpPr>
          <p:spPr bwMode="auto">
            <a:xfrm rot="10847744">
              <a:off x="3576638" y="2609850"/>
              <a:ext cx="274637" cy="0"/>
            </a:xfrm>
            <a:prstGeom prst="line">
              <a:avLst/>
            </a:prstGeom>
            <a:noFill/>
            <a:ln w="9525">
              <a:solidFill>
                <a:srgbClr val="000000"/>
              </a:solidFill>
              <a:round/>
              <a:headEnd/>
              <a:tailEnd type="triangle" w="med" len="med"/>
            </a:ln>
          </p:spPr>
          <p:txBody>
            <a:bodyPr/>
            <a:lstStyle/>
            <a:p>
              <a:endParaRPr lang="ar-EG"/>
            </a:p>
          </p:txBody>
        </p:sp>
        <p:sp>
          <p:nvSpPr>
            <p:cNvPr id="27" name="Line 18"/>
            <p:cNvSpPr>
              <a:spLocks noChangeShapeType="1"/>
            </p:cNvSpPr>
            <p:nvPr/>
          </p:nvSpPr>
          <p:spPr bwMode="auto">
            <a:xfrm rot="10847744">
              <a:off x="3576638" y="3092450"/>
              <a:ext cx="274637" cy="1588"/>
            </a:xfrm>
            <a:prstGeom prst="line">
              <a:avLst/>
            </a:prstGeom>
            <a:noFill/>
            <a:ln w="9525">
              <a:solidFill>
                <a:srgbClr val="000000"/>
              </a:solidFill>
              <a:round/>
              <a:headEnd/>
              <a:tailEnd type="triangle" w="med" len="med"/>
            </a:ln>
          </p:spPr>
          <p:txBody>
            <a:bodyPr/>
            <a:lstStyle/>
            <a:p>
              <a:endParaRPr lang="ar-EG"/>
            </a:p>
          </p:txBody>
        </p:sp>
        <p:sp>
          <p:nvSpPr>
            <p:cNvPr id="28" name="Line 17"/>
            <p:cNvSpPr>
              <a:spLocks noChangeShapeType="1"/>
            </p:cNvSpPr>
            <p:nvPr/>
          </p:nvSpPr>
          <p:spPr bwMode="auto">
            <a:xfrm rot="10847744">
              <a:off x="3576638" y="3578225"/>
              <a:ext cx="274637" cy="0"/>
            </a:xfrm>
            <a:prstGeom prst="line">
              <a:avLst/>
            </a:prstGeom>
            <a:noFill/>
            <a:ln w="9525">
              <a:solidFill>
                <a:srgbClr val="000000"/>
              </a:solidFill>
              <a:round/>
              <a:headEnd/>
              <a:tailEnd type="triangle" w="med" len="med"/>
            </a:ln>
          </p:spPr>
          <p:txBody>
            <a:bodyPr/>
            <a:lstStyle/>
            <a:p>
              <a:endParaRPr lang="ar-EG"/>
            </a:p>
          </p:txBody>
        </p:sp>
        <p:sp>
          <p:nvSpPr>
            <p:cNvPr id="29" name="Line 16"/>
            <p:cNvSpPr>
              <a:spLocks noChangeShapeType="1"/>
            </p:cNvSpPr>
            <p:nvPr/>
          </p:nvSpPr>
          <p:spPr bwMode="auto">
            <a:xfrm rot="10847744">
              <a:off x="3576638" y="4060825"/>
              <a:ext cx="274637" cy="1588"/>
            </a:xfrm>
            <a:prstGeom prst="line">
              <a:avLst/>
            </a:prstGeom>
            <a:noFill/>
            <a:ln w="9525">
              <a:solidFill>
                <a:srgbClr val="000000"/>
              </a:solidFill>
              <a:round/>
              <a:headEnd/>
              <a:tailEnd type="triangle" w="med" len="med"/>
            </a:ln>
          </p:spPr>
          <p:txBody>
            <a:bodyPr/>
            <a:lstStyle/>
            <a:p>
              <a:endParaRPr lang="ar-EG"/>
            </a:p>
          </p:txBody>
        </p:sp>
        <p:sp>
          <p:nvSpPr>
            <p:cNvPr id="30" name="Line 15"/>
            <p:cNvSpPr>
              <a:spLocks noChangeShapeType="1"/>
            </p:cNvSpPr>
            <p:nvPr/>
          </p:nvSpPr>
          <p:spPr bwMode="auto">
            <a:xfrm rot="10847744">
              <a:off x="3576638" y="4532313"/>
              <a:ext cx="274637" cy="0"/>
            </a:xfrm>
            <a:prstGeom prst="line">
              <a:avLst/>
            </a:prstGeom>
            <a:noFill/>
            <a:ln w="9525">
              <a:solidFill>
                <a:srgbClr val="000000"/>
              </a:solidFill>
              <a:round/>
              <a:headEnd/>
              <a:tailEnd type="triangle" w="med" len="med"/>
            </a:ln>
          </p:spPr>
          <p:txBody>
            <a:bodyPr/>
            <a:lstStyle/>
            <a:p>
              <a:endParaRPr lang="ar-EG"/>
            </a:p>
          </p:txBody>
        </p:sp>
        <p:sp>
          <p:nvSpPr>
            <p:cNvPr id="31" name="Text Box 14"/>
            <p:cNvSpPr txBox="1">
              <a:spLocks noChangeArrowheads="1"/>
            </p:cNvSpPr>
            <p:nvPr/>
          </p:nvSpPr>
          <p:spPr bwMode="auto">
            <a:xfrm>
              <a:off x="5556250" y="2427288"/>
              <a:ext cx="1463675" cy="403225"/>
            </a:xfrm>
            <a:prstGeom prst="rect">
              <a:avLst/>
            </a:prstGeom>
            <a:solidFill>
              <a:srgbClr val="FFFFFF"/>
            </a:solidFill>
            <a:ln w="9525">
              <a:solidFill>
                <a:srgbClr val="000000"/>
              </a:solidFill>
              <a:miter lim="800000"/>
              <a:headEnd/>
              <a:tailEnd/>
            </a:ln>
            <a:effectLst/>
          </p:spPr>
          <p:txBody>
            <a:bodyPr/>
            <a:lstStyle/>
            <a:p>
              <a:pPr algn="ctr"/>
              <a:r>
                <a:rPr lang="en-GB" sz="1000" b="1">
                  <a:solidFill>
                    <a:srgbClr val="000000"/>
                  </a:solidFill>
                  <a:latin typeface="Times New Roman" pitchFamily="18" charset="0"/>
                  <a:cs typeface="Times New Roman" pitchFamily="18" charset="0"/>
                </a:rPr>
                <a:t>Reduce Breakdowns</a:t>
              </a:r>
            </a:p>
            <a:p>
              <a:pPr algn="l" rtl="0" eaLnBrk="0" hangingPunct="0"/>
              <a:endParaRPr lang="en-GB"/>
            </a:p>
          </p:txBody>
        </p:sp>
        <p:sp>
          <p:nvSpPr>
            <p:cNvPr id="32" name="Text Box 13"/>
            <p:cNvSpPr txBox="1">
              <a:spLocks noChangeArrowheads="1"/>
            </p:cNvSpPr>
            <p:nvPr/>
          </p:nvSpPr>
          <p:spPr bwMode="auto">
            <a:xfrm>
              <a:off x="5556250" y="2897188"/>
              <a:ext cx="1463675" cy="403225"/>
            </a:xfrm>
            <a:prstGeom prst="rect">
              <a:avLst/>
            </a:prstGeom>
            <a:solidFill>
              <a:srgbClr val="FFFFFF"/>
            </a:solidFill>
            <a:ln w="9525">
              <a:solidFill>
                <a:srgbClr val="000000"/>
              </a:solidFill>
              <a:miter lim="800000"/>
              <a:headEnd/>
              <a:tailEnd/>
            </a:ln>
            <a:effectLst/>
          </p:spPr>
          <p:txBody>
            <a:bodyPr/>
            <a:lstStyle/>
            <a:p>
              <a:pPr algn="ctr"/>
              <a:r>
                <a:rPr lang="en-GB" sz="1000" b="1">
                  <a:solidFill>
                    <a:srgbClr val="000000"/>
                  </a:solidFill>
                  <a:latin typeface="Times New Roman" pitchFamily="18" charset="0"/>
                  <a:cs typeface="Times New Roman" pitchFamily="18" charset="0"/>
                </a:rPr>
                <a:t>Reduce Downtime</a:t>
              </a:r>
            </a:p>
            <a:p>
              <a:pPr algn="l" rtl="0" eaLnBrk="0" hangingPunct="0"/>
              <a:endParaRPr lang="en-GB"/>
            </a:p>
          </p:txBody>
        </p:sp>
        <p:sp>
          <p:nvSpPr>
            <p:cNvPr id="33" name="Text Box 12"/>
            <p:cNvSpPr txBox="1">
              <a:spLocks noChangeArrowheads="1"/>
            </p:cNvSpPr>
            <p:nvPr/>
          </p:nvSpPr>
          <p:spPr bwMode="auto">
            <a:xfrm>
              <a:off x="5556250" y="3381375"/>
              <a:ext cx="1463675" cy="403225"/>
            </a:xfrm>
            <a:prstGeom prst="rect">
              <a:avLst/>
            </a:prstGeom>
            <a:solidFill>
              <a:srgbClr val="FFFFFF"/>
            </a:solidFill>
            <a:ln w="9525">
              <a:solidFill>
                <a:srgbClr val="000000"/>
              </a:solidFill>
              <a:miter lim="800000"/>
              <a:headEnd/>
              <a:tailEnd/>
            </a:ln>
            <a:effectLst/>
          </p:spPr>
          <p:txBody>
            <a:bodyPr/>
            <a:lstStyle/>
            <a:p>
              <a:pPr algn="ctr"/>
              <a:r>
                <a:rPr lang="en-GB" sz="1000" b="1">
                  <a:solidFill>
                    <a:srgbClr val="000000"/>
                  </a:solidFill>
                  <a:latin typeface="Times New Roman" pitchFamily="18" charset="0"/>
                  <a:cs typeface="Times New Roman" pitchFamily="18" charset="0"/>
                </a:rPr>
                <a:t>Improving Equipment Efficiency</a:t>
              </a:r>
              <a:endParaRPr lang="en-GB" sz="1000">
                <a:latin typeface="Times New Roman" pitchFamily="18" charset="0"/>
                <a:cs typeface="Times New Roman" pitchFamily="18" charset="0"/>
              </a:endParaRPr>
            </a:p>
          </p:txBody>
        </p:sp>
        <p:sp>
          <p:nvSpPr>
            <p:cNvPr id="34" name="Text Box 11"/>
            <p:cNvSpPr txBox="1">
              <a:spLocks noChangeArrowheads="1"/>
            </p:cNvSpPr>
            <p:nvPr/>
          </p:nvSpPr>
          <p:spPr bwMode="auto">
            <a:xfrm>
              <a:off x="5556250" y="3865563"/>
              <a:ext cx="1463675" cy="403225"/>
            </a:xfrm>
            <a:prstGeom prst="rect">
              <a:avLst/>
            </a:prstGeom>
            <a:solidFill>
              <a:srgbClr val="FFFFFF"/>
            </a:solidFill>
            <a:ln w="9525">
              <a:solidFill>
                <a:srgbClr val="000000"/>
              </a:solidFill>
              <a:miter lim="800000"/>
              <a:headEnd/>
              <a:tailEnd/>
            </a:ln>
            <a:effectLst/>
          </p:spPr>
          <p:txBody>
            <a:bodyPr/>
            <a:lstStyle/>
            <a:p>
              <a:pPr algn="ctr"/>
              <a:r>
                <a:rPr lang="en-GB" sz="1000" b="1">
                  <a:solidFill>
                    <a:srgbClr val="000000"/>
                  </a:solidFill>
                  <a:latin typeface="Times New Roman" pitchFamily="18" charset="0"/>
                  <a:cs typeface="Times New Roman" pitchFamily="18" charset="0"/>
                </a:rPr>
                <a:t>Improving Inventory Control</a:t>
              </a:r>
              <a:endParaRPr lang="en-GB">
                <a:latin typeface="Times New Roman" pitchFamily="18" charset="0"/>
                <a:cs typeface="Times New Roman" pitchFamily="18" charset="0"/>
              </a:endParaRPr>
            </a:p>
          </p:txBody>
        </p:sp>
        <p:sp>
          <p:nvSpPr>
            <p:cNvPr id="35" name="Text Box 10"/>
            <p:cNvSpPr txBox="1">
              <a:spLocks noChangeArrowheads="1"/>
            </p:cNvSpPr>
            <p:nvPr/>
          </p:nvSpPr>
          <p:spPr bwMode="auto">
            <a:xfrm>
              <a:off x="5556250" y="4349750"/>
              <a:ext cx="1463675" cy="403225"/>
            </a:xfrm>
            <a:prstGeom prst="rect">
              <a:avLst/>
            </a:prstGeom>
            <a:solidFill>
              <a:srgbClr val="FFFFFF"/>
            </a:solidFill>
            <a:ln w="9525">
              <a:solidFill>
                <a:srgbClr val="000000"/>
              </a:solidFill>
              <a:miter lim="800000"/>
              <a:headEnd/>
              <a:tailEnd/>
            </a:ln>
            <a:effectLst/>
          </p:spPr>
          <p:txBody>
            <a:bodyPr/>
            <a:lstStyle/>
            <a:p>
              <a:pPr algn="ctr"/>
              <a:r>
                <a:rPr lang="en-GB" sz="1000" b="1">
                  <a:solidFill>
                    <a:srgbClr val="000000"/>
                  </a:solidFill>
                  <a:latin typeface="Times New Roman" pitchFamily="18" charset="0"/>
                  <a:cs typeface="Times New Roman" pitchFamily="18" charset="0"/>
                </a:rPr>
                <a:t>Implementing Cost Reduction</a:t>
              </a:r>
              <a:endParaRPr lang="en-GB">
                <a:latin typeface="Times New Roman" pitchFamily="18" charset="0"/>
                <a:cs typeface="Times New Roman" pitchFamily="18" charset="0"/>
              </a:endParaRPr>
            </a:p>
          </p:txBody>
        </p:sp>
        <p:sp>
          <p:nvSpPr>
            <p:cNvPr id="36" name="Text Box 9"/>
            <p:cNvSpPr txBox="1">
              <a:spLocks noChangeArrowheads="1"/>
            </p:cNvSpPr>
            <p:nvPr/>
          </p:nvSpPr>
          <p:spPr bwMode="auto">
            <a:xfrm>
              <a:off x="2009775" y="2427288"/>
              <a:ext cx="1554163" cy="403225"/>
            </a:xfrm>
            <a:prstGeom prst="rect">
              <a:avLst/>
            </a:prstGeom>
            <a:solidFill>
              <a:srgbClr val="FFFFFF"/>
            </a:solidFill>
            <a:ln w="9525">
              <a:solidFill>
                <a:srgbClr val="000000"/>
              </a:solidFill>
              <a:miter lim="800000"/>
              <a:headEnd/>
              <a:tailEnd/>
            </a:ln>
            <a:effectLst/>
          </p:spPr>
          <p:txBody>
            <a:bodyPr/>
            <a:lstStyle/>
            <a:p>
              <a:r>
                <a:rPr lang="en-GB" sz="1000" b="1">
                  <a:solidFill>
                    <a:srgbClr val="000000"/>
                  </a:solidFill>
                  <a:latin typeface="Times New Roman" pitchFamily="18" charset="0"/>
                  <a:cs typeface="Times New Roman" pitchFamily="18" charset="0"/>
                </a:rPr>
                <a:t>Maximising Production</a:t>
              </a:r>
              <a:endParaRPr lang="en-GB">
                <a:latin typeface="Times New Roman" pitchFamily="18" charset="0"/>
                <a:cs typeface="Times New Roman" pitchFamily="18" charset="0"/>
              </a:endParaRPr>
            </a:p>
          </p:txBody>
        </p:sp>
        <p:sp>
          <p:nvSpPr>
            <p:cNvPr id="37" name="Text Box 8"/>
            <p:cNvSpPr txBox="1">
              <a:spLocks noChangeArrowheads="1"/>
            </p:cNvSpPr>
            <p:nvPr/>
          </p:nvSpPr>
          <p:spPr bwMode="auto">
            <a:xfrm>
              <a:off x="2009775" y="4349750"/>
              <a:ext cx="1554163" cy="403225"/>
            </a:xfrm>
            <a:prstGeom prst="rect">
              <a:avLst/>
            </a:prstGeom>
            <a:solidFill>
              <a:srgbClr val="FFFFFF"/>
            </a:solidFill>
            <a:ln w="9525">
              <a:solidFill>
                <a:srgbClr val="000000"/>
              </a:solidFill>
              <a:miter lim="800000"/>
              <a:headEnd/>
              <a:tailEnd/>
            </a:ln>
            <a:effectLst/>
          </p:spPr>
          <p:txBody>
            <a:bodyPr/>
            <a:lstStyle/>
            <a:p>
              <a:pPr algn="ctr"/>
              <a:r>
                <a:rPr lang="en-GB" sz="1000" b="1">
                  <a:solidFill>
                    <a:srgbClr val="000000"/>
                  </a:solidFill>
                  <a:latin typeface="Times New Roman" pitchFamily="18" charset="0"/>
                  <a:cs typeface="Times New Roman" pitchFamily="18" charset="0"/>
                </a:rPr>
                <a:t>Optimising Resources Utilisation</a:t>
              </a:r>
              <a:endParaRPr lang="en-US"/>
            </a:p>
          </p:txBody>
        </p:sp>
        <p:sp>
          <p:nvSpPr>
            <p:cNvPr id="38" name="Text Box 7"/>
            <p:cNvSpPr txBox="1">
              <a:spLocks noChangeArrowheads="1"/>
            </p:cNvSpPr>
            <p:nvPr/>
          </p:nvSpPr>
          <p:spPr bwMode="auto">
            <a:xfrm>
              <a:off x="2009775" y="3381375"/>
              <a:ext cx="1554163" cy="403225"/>
            </a:xfrm>
            <a:prstGeom prst="rect">
              <a:avLst/>
            </a:prstGeom>
            <a:solidFill>
              <a:srgbClr val="FFFFFF"/>
            </a:solidFill>
            <a:ln w="9525">
              <a:solidFill>
                <a:srgbClr val="000000"/>
              </a:solidFill>
              <a:miter lim="800000"/>
              <a:headEnd/>
              <a:tailEnd/>
            </a:ln>
            <a:effectLst/>
          </p:spPr>
          <p:txBody>
            <a:bodyPr/>
            <a:lstStyle/>
            <a:p>
              <a:pPr algn="ctr"/>
              <a:r>
                <a:rPr lang="en-GB" sz="1000" b="1">
                  <a:solidFill>
                    <a:srgbClr val="000000"/>
                  </a:solidFill>
                  <a:latin typeface="Times New Roman" pitchFamily="18" charset="0"/>
                  <a:cs typeface="Times New Roman" pitchFamily="18" charset="0"/>
                </a:rPr>
                <a:t>Optimising Useful Life of Equipment</a:t>
              </a:r>
              <a:endParaRPr lang="en-GB">
                <a:latin typeface="Times New Roman" pitchFamily="18" charset="0"/>
                <a:cs typeface="Times New Roman" pitchFamily="18" charset="0"/>
              </a:endParaRPr>
            </a:p>
          </p:txBody>
        </p:sp>
        <p:sp>
          <p:nvSpPr>
            <p:cNvPr id="39" name="Text Box 6"/>
            <p:cNvSpPr txBox="1">
              <a:spLocks noChangeArrowheads="1"/>
            </p:cNvSpPr>
            <p:nvPr/>
          </p:nvSpPr>
          <p:spPr bwMode="auto">
            <a:xfrm>
              <a:off x="2009775" y="2897188"/>
              <a:ext cx="1554163" cy="403225"/>
            </a:xfrm>
            <a:prstGeom prst="rect">
              <a:avLst/>
            </a:prstGeom>
            <a:solidFill>
              <a:srgbClr val="FFFFFF"/>
            </a:solidFill>
            <a:ln w="9525">
              <a:solidFill>
                <a:srgbClr val="000000"/>
              </a:solidFill>
              <a:miter lim="800000"/>
              <a:headEnd/>
              <a:tailEnd/>
            </a:ln>
            <a:effectLst/>
          </p:spPr>
          <p:txBody>
            <a:bodyPr/>
            <a:lstStyle/>
            <a:p>
              <a:pPr algn="ctr"/>
              <a:r>
                <a:rPr lang="en-GB" sz="1000" b="1">
                  <a:solidFill>
                    <a:srgbClr val="000000"/>
                  </a:solidFill>
                  <a:latin typeface="Times New Roman" pitchFamily="18" charset="0"/>
                  <a:cs typeface="Times New Roman" pitchFamily="18" charset="0"/>
                </a:rPr>
                <a:t>Minimising Energy Usage</a:t>
              </a:r>
              <a:endParaRPr lang="en-GB">
                <a:latin typeface="Times New Roman" pitchFamily="18" charset="0"/>
                <a:cs typeface="Times New Roman" pitchFamily="18" charset="0"/>
              </a:endParaRPr>
            </a:p>
          </p:txBody>
        </p:sp>
        <p:sp>
          <p:nvSpPr>
            <p:cNvPr id="40" name="Text Box 5"/>
            <p:cNvSpPr txBox="1">
              <a:spLocks noChangeArrowheads="1"/>
            </p:cNvSpPr>
            <p:nvPr/>
          </p:nvSpPr>
          <p:spPr bwMode="auto">
            <a:xfrm>
              <a:off x="2009775" y="3865563"/>
              <a:ext cx="1554163" cy="403225"/>
            </a:xfrm>
            <a:prstGeom prst="rect">
              <a:avLst/>
            </a:prstGeom>
            <a:solidFill>
              <a:srgbClr val="FFFFFF"/>
            </a:solidFill>
            <a:ln w="9525">
              <a:solidFill>
                <a:srgbClr val="000000"/>
              </a:solidFill>
              <a:miter lim="800000"/>
              <a:headEnd/>
              <a:tailEnd/>
            </a:ln>
            <a:effectLst/>
          </p:spPr>
          <p:txBody>
            <a:bodyPr/>
            <a:lstStyle/>
            <a:p>
              <a:pPr algn="ctr"/>
              <a:r>
                <a:rPr lang="en-GB" sz="1000" b="1">
                  <a:solidFill>
                    <a:srgbClr val="000000"/>
                  </a:solidFill>
                  <a:latin typeface="Times New Roman" pitchFamily="18" charset="0"/>
                  <a:cs typeface="Times New Roman" pitchFamily="18" charset="0"/>
                </a:rPr>
                <a:t>Providing Budgetary Control</a:t>
              </a:r>
              <a:endParaRPr lang="en-GB">
                <a:latin typeface="Times New Roman" pitchFamily="18" charset="0"/>
                <a:cs typeface="Times New Roman" pitchFamily="18" charset="0"/>
              </a:endParaRPr>
            </a:p>
          </p:txBody>
        </p:sp>
        <p:sp>
          <p:nvSpPr>
            <p:cNvPr id="41" name="Rectangle 40"/>
            <p:cNvSpPr>
              <a:spLocks noChangeArrowheads="1"/>
            </p:cNvSpPr>
            <p:nvPr/>
          </p:nvSpPr>
          <p:spPr bwMode="auto">
            <a:xfrm>
              <a:off x="3214688" y="5153025"/>
              <a:ext cx="2725737" cy="549275"/>
            </a:xfrm>
            <a:prstGeom prst="rect">
              <a:avLst/>
            </a:prstGeom>
            <a:noFill/>
            <a:ln w="9525">
              <a:noFill/>
              <a:miter lim="800000"/>
              <a:headEnd/>
              <a:tailEnd/>
            </a:ln>
            <a:effectLst/>
          </p:spPr>
          <p:txBody>
            <a:bodyPr anchor="ctr">
              <a:spAutoFit/>
            </a:bodyPr>
            <a:lstStyle/>
            <a:p>
              <a:pPr algn="l"/>
              <a:r>
                <a:rPr lang="en-GB" sz="1200" b="1">
                  <a:cs typeface="Times New Roman" pitchFamily="18" charset="0"/>
                </a:rPr>
                <a:t>Figure 2.3  Maintenance Objectives</a:t>
              </a:r>
              <a:endParaRPr lang="en-US" sz="1400"/>
            </a:p>
            <a:p>
              <a:pPr algn="l" rtl="0" eaLnBrk="0" hangingPunct="0"/>
              <a:endParaRPr lang="en-US"/>
            </a:p>
          </p:txBody>
        </p:sp>
      </p:gr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FC059A19-CC28-4F4D-AE4F-61F1D25997D2}" type="slidenum">
              <a:rPr lang="en-CA"/>
              <a:pPr>
                <a:defRPr/>
              </a:pPr>
              <a:t>13</a:t>
            </a:fld>
            <a:endParaRPr lang="en-CA"/>
          </a:p>
        </p:txBody>
      </p:sp>
      <p:sp>
        <p:nvSpPr>
          <p:cNvPr id="512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5124"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5125"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5126"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7"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8"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9"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513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513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4"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Run to Failure Maintenance </a:t>
            </a:r>
            <a:r>
              <a:rPr lang="en-CA" sz="1600" dirty="0">
                <a:solidFill>
                  <a:srgbClr val="FF0000"/>
                </a:solidFill>
                <a:ea typeface="MS Gothic" charset="-128"/>
              </a:rPr>
              <a:t>(RTF)</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Preventive Maintenance </a:t>
            </a:r>
            <a:r>
              <a:rPr lang="en-CA" sz="1600" dirty="0">
                <a:solidFill>
                  <a:srgbClr val="FF0000"/>
                </a:solidFill>
                <a:ea typeface="MS Gothic" charset="-128"/>
              </a:rPr>
              <a:t>(PM) </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Corrective Maintenance </a:t>
            </a:r>
            <a:r>
              <a:rPr lang="en-CA" sz="1600" dirty="0">
                <a:solidFill>
                  <a:srgbClr val="FF0000"/>
                </a:solidFill>
                <a:ea typeface="MS Gothic" charset="-128"/>
              </a:rPr>
              <a:t>(CM) </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Improvement Maintenance </a:t>
            </a:r>
            <a:r>
              <a:rPr lang="en-CA" sz="1600" dirty="0">
                <a:solidFill>
                  <a:srgbClr val="FF0000"/>
                </a:solidFill>
                <a:ea typeface="MS Gothic" charset="-128"/>
              </a:rPr>
              <a:t>(IM)</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Predictive Maintenance </a:t>
            </a:r>
            <a:r>
              <a:rPr lang="en-CA" sz="1600" dirty="0">
                <a:solidFill>
                  <a:srgbClr val="FF0000"/>
                </a:solidFill>
                <a:ea typeface="MS Gothic" charset="-128"/>
              </a:rPr>
              <a:t>(PDM)</a:t>
            </a:r>
          </a:p>
          <a:p>
            <a:pPr lvl="1">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C24FD8F0-9B67-449D-A003-A3E23D73AB9E}" type="slidenum">
              <a:rPr lang="en-CA"/>
              <a:pPr>
                <a:defRPr/>
              </a:pPr>
              <a:t>14</a:t>
            </a:fld>
            <a:endParaRPr lang="en-CA"/>
          </a:p>
        </p:txBody>
      </p:sp>
      <p:sp>
        <p:nvSpPr>
          <p:cNvPr id="614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6148"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6149"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6150"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1"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2"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3"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615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615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0" lvl="1" indent="0"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Run to Failure Maintenance </a:t>
            </a:r>
            <a:r>
              <a:rPr lang="en-CA" sz="2000" dirty="0">
                <a:solidFill>
                  <a:srgbClr val="000080"/>
                </a:solidFill>
                <a:ea typeface="MS Gothic" charset="-128"/>
              </a:rPr>
              <a:t>(RTF)</a:t>
            </a:r>
          </a:p>
          <a:p>
            <a:pPr marL="431800"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required repair, replacement, or restore action performed on a machine or a facility after </a:t>
            </a:r>
            <a:r>
              <a:rPr lang="en-CA" sz="1600" dirty="0">
                <a:solidFill>
                  <a:srgbClr val="FF0000"/>
                </a:solidFill>
                <a:ea typeface="MS Gothic" charset="-128"/>
              </a:rPr>
              <a:t>the occurrence of a failure</a:t>
            </a:r>
            <a:r>
              <a:rPr lang="en-CA" sz="1600" dirty="0">
                <a:solidFill>
                  <a:srgbClr val="000080"/>
                </a:solidFill>
                <a:ea typeface="MS Gothic" charset="-128"/>
              </a:rPr>
              <a:t> in order to bring this machine or facility to at least its minimum acceptable condition. </a:t>
            </a:r>
          </a:p>
          <a:p>
            <a:pPr marL="431800"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It is the oldest type of maintenance and it is subdivided into two types:</a:t>
            </a:r>
          </a:p>
          <a:p>
            <a:pPr marL="1174750" lvl="1" indent="-323850" algn="just">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FF0000"/>
                </a:solidFill>
                <a:ea typeface="MS Gothic" charset="-128"/>
              </a:rPr>
              <a:t>Emergency maintenance</a:t>
            </a:r>
            <a:r>
              <a:rPr lang="en-CA" sz="1600" dirty="0">
                <a:solidFill>
                  <a:srgbClr val="000080"/>
                </a:solidFill>
                <a:ea typeface="MS Gothic" charset="-128"/>
              </a:rPr>
              <a:t>: it is carried out as fast as possible in order to bring a failed machine or facility to a safe and operationally efficient condition. </a:t>
            </a:r>
          </a:p>
          <a:p>
            <a:pPr marL="1174750" lvl="1" indent="-323850" algn="just">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FF0000"/>
                </a:solidFill>
                <a:ea typeface="MS Gothic" charset="-128"/>
              </a:rPr>
              <a:t>Breakdown maintenance</a:t>
            </a:r>
            <a:r>
              <a:rPr lang="en-CA" sz="1600" dirty="0">
                <a:solidFill>
                  <a:srgbClr val="000080"/>
                </a:solidFill>
                <a:ea typeface="MS Gothic" charset="-128"/>
              </a:rPr>
              <a:t>: it is performed after the occurrence of an advanced considered failure for which advanced provision has been made in the form of repair method, spares, materials, labour and equipment.</a:t>
            </a:r>
          </a:p>
          <a:p>
            <a:pPr marL="431800"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DB90046B-6A1A-4872-85D9-28F7DD3D15CC}" type="slidenum">
              <a:rPr lang="en-CA"/>
              <a:pPr>
                <a:defRPr/>
              </a:pPr>
              <a:t>15</a:t>
            </a:fld>
            <a:endParaRPr lang="en-CA"/>
          </a:p>
        </p:txBody>
      </p:sp>
      <p:sp>
        <p:nvSpPr>
          <p:cNvPr id="717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7172"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717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717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717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718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8" y="935038"/>
            <a:ext cx="6710362" cy="5018087"/>
          </a:xfrm>
          <a:prstGeom prst="rect">
            <a:avLst/>
          </a:prstGeom>
          <a:noFill/>
          <a:ln w="9525">
            <a:noFill/>
            <a:round/>
            <a:headEnd/>
            <a:tailEnd/>
          </a:ln>
        </p:spPr>
        <p:txBody>
          <a:bodyPr lIns="0" tIns="17640" rIns="0" bIns="0"/>
          <a:lstStyle/>
          <a:p>
            <a:pPr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RTF Disadvantages</a:t>
            </a: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Its activities are expensive in terms of both direct and indirect cost.</a:t>
            </a: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Using this type of maintenance, the occurrence of a failure in a component can cause failures in other components in the same equipment, which leads to low production availability. </a:t>
            </a: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Its activities are very difficult to plan and schedule in advance. </a:t>
            </a:r>
          </a:p>
          <a:p>
            <a:pPr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RTF Advantages</a:t>
            </a: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failure of a component in a system is unpredictable.</a:t>
            </a: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cost of performing run to failure maintenance activities is lower than performing other activities of other types of maintenance.</a:t>
            </a: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equipment failure priority is too low in order to include the activities of preventing it within the planned maintenance budget.</a:t>
            </a:r>
          </a:p>
          <a:p>
            <a:pPr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lvl="1"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599C9156-14F7-474E-A659-6AECE1621CB9}" type="slidenum">
              <a:rPr lang="en-CA"/>
              <a:pPr>
                <a:defRPr/>
              </a:pPr>
              <a:t>16</a:t>
            </a:fld>
            <a:endParaRPr lang="en-CA"/>
          </a:p>
        </p:txBody>
      </p:sp>
      <p:sp>
        <p:nvSpPr>
          <p:cNvPr id="819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8196"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8197"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8198"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199"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0"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1"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820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820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0" lvl="1" indent="0"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Preventive Maintenance (PM)</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It is a set of activities that are performed on plant equipment, machinery, and systems before the </a:t>
            </a:r>
            <a:r>
              <a:rPr lang="en-CA" sz="1600" dirty="0">
                <a:solidFill>
                  <a:srgbClr val="FF0000"/>
                </a:solidFill>
                <a:ea typeface="MS Gothic" charset="-128"/>
              </a:rPr>
              <a:t>occurrence of a failure </a:t>
            </a:r>
            <a:r>
              <a:rPr lang="en-CA" sz="1600" dirty="0">
                <a:solidFill>
                  <a:srgbClr val="000080"/>
                </a:solidFill>
                <a:ea typeface="MS Gothic" charset="-128"/>
              </a:rPr>
              <a:t>in order to protect them and to prevent or eliminate any degradation in their operating conditions.</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maintenance carried out at predetermined intervals or according to prescribed criteria and intended to reduce the probability of failure or the degradation of the functioning and the effects limited (British Standard 3811:1993 )</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It is good for those machines and facilities which their failure would cause serious production losses.</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Its aim is to maintain machines and facilities in such a condition that breakdowns and emergency repairs are minimised.</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Its activities include replacements, adjustments, major overhauls, inspections and lubrications. </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6109FA0-FD4D-4880-AF7A-23188EA88E8A}" type="slidenum">
              <a:rPr lang="en-CA"/>
              <a:pPr>
                <a:defRPr/>
              </a:pPr>
              <a:t>17</a:t>
            </a:fld>
            <a:endParaRPr lang="en-CA"/>
          </a:p>
        </p:txBody>
      </p:sp>
      <p:sp>
        <p:nvSpPr>
          <p:cNvPr id="921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922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9221"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9222"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3"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4"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5"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922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922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8" y="935038"/>
            <a:ext cx="6710362" cy="5018087"/>
          </a:xfrm>
          <a:prstGeom prst="rect">
            <a:avLst/>
          </a:prstGeom>
          <a:noFill/>
          <a:ln w="9525">
            <a:noFill/>
            <a:round/>
            <a:headEnd/>
            <a:tailEnd/>
          </a:ln>
        </p:spPr>
        <p:txBody>
          <a:bodyPr lIns="0" tIns="17640" rIns="0" bIns="0"/>
          <a:lstStyle/>
          <a:p>
            <a:pPr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Factors Affecting Preventive Maintenance</a:t>
            </a:r>
          </a:p>
          <a:p>
            <a:pPr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need for an adequate number of staff in the maintenance department in order to perform this type of maintenance.</a:t>
            </a: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right choice of production equipment and machinery that is suitable for the working environment and that can tolerate the workload of this environment.</a:t>
            </a: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required staff qualifications and skills, which can be gained through training.</a:t>
            </a: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support and commitment from executive management to the PM programme. </a:t>
            </a: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proper planning and scheduling of PM programme.</a:t>
            </a:r>
          </a:p>
          <a:p>
            <a:pPr lvl="1" algn="just">
              <a:spcAft>
                <a:spcPts val="1425"/>
              </a:spcAft>
              <a:buClr>
                <a:schemeClr val="accent1">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ability to properly apply the PM programme</a:t>
            </a:r>
            <a:endParaRPr lang="en-CA" sz="2000" dirty="0">
              <a:solidFill>
                <a:srgbClr val="000080"/>
              </a:solidFill>
              <a:ea typeface="MS Gothic" charset="-128"/>
            </a:endParaRPr>
          </a:p>
          <a:p>
            <a:pPr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lvl="1"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4DA894F8-FDA0-457F-967C-86344F0B58AF}" type="slidenum">
              <a:rPr lang="en-CA"/>
              <a:pPr>
                <a:defRPr/>
              </a:pPr>
              <a:t>18</a:t>
            </a:fld>
            <a:endParaRPr lang="en-CA"/>
          </a:p>
        </p:txBody>
      </p:sp>
      <p:sp>
        <p:nvSpPr>
          <p:cNvPr id="1024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10244"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10245"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0246"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7"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8"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9"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025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025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0" lvl="1" indent="0"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Preventive Maintenance (PM)</a:t>
            </a:r>
          </a:p>
          <a:p>
            <a:pPr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Researchers subdivided preventive maintenance into different kinds according to the nature of its activities:</a:t>
            </a:r>
          </a:p>
          <a:p>
            <a:pPr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Routine Maintenance </a:t>
            </a:r>
            <a:r>
              <a:rPr lang="en-CA" sz="1600" dirty="0">
                <a:solidFill>
                  <a:srgbClr val="000080"/>
                </a:solidFill>
                <a:ea typeface="MS Gothic" charset="-128"/>
              </a:rPr>
              <a:t>which includes those maintenance activities that are repetitive and periodic in nature such as lubrication, cleaning, and small adjustment.</a:t>
            </a:r>
          </a:p>
          <a:p>
            <a:pPr marL="431800" indent="-323850" algn="just">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Running Maintenance </a:t>
            </a:r>
            <a:r>
              <a:rPr lang="en-CA" sz="1600" dirty="0">
                <a:solidFill>
                  <a:srgbClr val="000080"/>
                </a:solidFill>
                <a:ea typeface="MS Gothic" charset="-128"/>
              </a:rPr>
              <a:t>which includes those maintenance activities that are carried out while the machine or equipment is running and they represent those activities that are performed before the actual preventive maintenance activities take place.</a:t>
            </a:r>
          </a:p>
          <a:p>
            <a:pPr marL="431800" indent="-323850" algn="just">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Opportunity Maintenance </a:t>
            </a:r>
            <a:r>
              <a:rPr lang="en-CA" sz="1600" dirty="0">
                <a:solidFill>
                  <a:srgbClr val="000080"/>
                </a:solidFill>
                <a:ea typeface="MS Gothic" charset="-128"/>
              </a:rPr>
              <a:t>which is a set of maintenance activities that are performed on a machine or a facility when an unplanned opportunity exists during the period of performing planned maintenance activities to other machines or facilities.</a:t>
            </a:r>
          </a:p>
          <a:p>
            <a:pPr marL="431800" indent="-323850" algn="just">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4969713D-6483-4DE7-9101-FBDBA98E2227}" type="slidenum">
              <a:rPr lang="en-CA"/>
              <a:pPr>
                <a:defRPr/>
              </a:pPr>
              <a:t>19</a:t>
            </a:fld>
            <a:endParaRPr lang="en-CA"/>
          </a:p>
        </p:txBody>
      </p:sp>
      <p:sp>
        <p:nvSpPr>
          <p:cNvPr id="1126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11268"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11269"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1270"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1"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2"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3"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127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127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Window Maintenance </a:t>
            </a:r>
            <a:r>
              <a:rPr lang="en-CA" sz="1600" dirty="0">
                <a:solidFill>
                  <a:srgbClr val="000080"/>
                </a:solidFill>
                <a:ea typeface="MS Gothic" charset="-128"/>
              </a:rPr>
              <a:t>which is a set of activities that are carried out when a machine or equipment is not required for a definite period of time</a:t>
            </a:r>
            <a:r>
              <a:rPr lang="en-CA" sz="1600" dirty="0" smtClean="0">
                <a:solidFill>
                  <a:srgbClr val="000080"/>
                </a:solidFill>
                <a:ea typeface="MS Gothic" charset="-128"/>
              </a:rPr>
              <a:t>.</a:t>
            </a:r>
          </a:p>
          <a:p>
            <a:pPr marL="431800" indent="-323850" algn="just">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endParaRPr lang="en-CA" sz="1600" b="1" u="sng" dirty="0">
              <a:solidFill>
                <a:srgbClr val="000080"/>
              </a:solidFill>
              <a:ea typeface="MS Gothic" charset="-128"/>
            </a:endParaRPr>
          </a:p>
          <a:p>
            <a:pPr marL="431800" indent="-323850" algn="just">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Shutdown Preventive Maintenance</a:t>
            </a:r>
            <a:r>
              <a:rPr lang="en-CA" sz="1600" b="1" u="sng" dirty="0">
                <a:solidFill>
                  <a:srgbClr val="000080"/>
                </a:solidFill>
                <a:ea typeface="MS Gothic" charset="-128"/>
              </a:rPr>
              <a:t>, </a:t>
            </a:r>
            <a:r>
              <a:rPr lang="en-CA" sz="1600" dirty="0">
                <a:solidFill>
                  <a:srgbClr val="000080"/>
                </a:solidFill>
                <a:ea typeface="MS Gothic" charset="-128"/>
              </a:rPr>
              <a:t>which is a set of preventive maintenance activities that are carried out when the production line is in total stoppage situation. </a:t>
            </a:r>
          </a:p>
          <a:p>
            <a:pPr marL="431800" indent="-323850" algn="just">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EA55B505-062A-4171-8CF5-479D309BADA1}" type="slidenum">
              <a:rPr lang="en-CA"/>
              <a:pPr>
                <a:defRPr/>
              </a:pPr>
              <a:t>2</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80"/>
                </a:solidFill>
              </a:rPr>
              <a:t>Maintenance Definition </a:t>
            </a:r>
            <a:endParaRPr lang="en-CA" sz="2400" b="1" dirty="0">
              <a:solidFill>
                <a:srgbClr val="000080"/>
              </a:solidFill>
            </a:endParaRPr>
          </a:p>
        </p:txBody>
      </p:sp>
      <p:sp>
        <p:nvSpPr>
          <p:cNvPr id="2052"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205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5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lvl="1">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
        <p:nvSpPr>
          <p:cNvPr id="17" name="Rectangle 3"/>
          <p:cNvSpPr txBox="1">
            <a:spLocks noChangeArrowheads="1"/>
          </p:cNvSpPr>
          <p:nvPr/>
        </p:nvSpPr>
        <p:spPr>
          <a:xfrm>
            <a:off x="1859735" y="1454137"/>
            <a:ext cx="7286676" cy="4065588"/>
          </a:xfrm>
          <a:prstGeom prst="rect">
            <a:avLst/>
          </a:prstGeom>
        </p:spPr>
        <p:txBody>
          <a:bodyPr/>
          <a:lstStyle/>
          <a:p>
            <a:pPr marL="342900" marR="0" lvl="0" indent="-342900" algn="justLow" defTabSz="914400" rtl="0" eaLnBrk="0" fontAlgn="base" latinLnBrk="0" hangingPunct="0">
              <a:lnSpc>
                <a:spcPct val="100000"/>
              </a:lnSpc>
              <a:spcBef>
                <a:spcPct val="20000"/>
              </a:spcBef>
              <a:spcAft>
                <a:spcPct val="0"/>
              </a:spcAft>
              <a:buClrTx/>
              <a:buSzTx/>
              <a:buFontTx/>
              <a:buNone/>
              <a:tabLst/>
              <a:defRPr/>
            </a:pPr>
            <a:r>
              <a:rPr kumimoji="0" lang="en-GB" sz="2800" b="0" i="0" u="none" strike="noStrike" kern="1200" cap="none" spc="0" normalizeH="0" baseline="0" noProof="0" dirty="0" smtClean="0">
                <a:ln>
                  <a:noFill/>
                </a:ln>
                <a:solidFill>
                  <a:srgbClr val="0000A8"/>
                </a:solidFill>
                <a:effectLst/>
                <a:uLnTx/>
                <a:uFillTx/>
                <a:latin typeface="+mn-lt"/>
                <a:ea typeface="+mn-ea"/>
                <a:cs typeface="+mn-cs"/>
              </a:rPr>
              <a:t>	</a:t>
            </a:r>
            <a:r>
              <a:rPr kumimoji="0" lang="en-GB" sz="28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British Standard Glossary of terms (3811:1993) defined maintenance as:</a:t>
            </a:r>
          </a:p>
          <a:p>
            <a:pPr marL="342900" marR="0" lvl="0" indent="-342900" algn="justLow" defTabSz="914400" rtl="0" eaLnBrk="0" fontAlgn="base" latinLnBrk="0" hangingPunct="0">
              <a:lnSpc>
                <a:spcPct val="100000"/>
              </a:lnSpc>
              <a:spcBef>
                <a:spcPct val="20000"/>
              </a:spcBef>
              <a:spcAft>
                <a:spcPct val="0"/>
              </a:spcAft>
              <a:buClrTx/>
              <a:buSzTx/>
              <a:buFontTx/>
              <a:buNone/>
              <a:tabLst/>
              <a:defRPr/>
            </a:pPr>
            <a:endParaRPr kumimoji="0" lang="en-GB" sz="28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endParaRPr>
          </a:p>
          <a:p>
            <a:pPr marL="342900" marR="0" lvl="0" indent="-342900" algn="justLow" defTabSz="914400" rtl="0" eaLnBrk="0" fontAlgn="base" latinLnBrk="0" hangingPunct="0">
              <a:lnSpc>
                <a:spcPct val="100000"/>
              </a:lnSpc>
              <a:spcBef>
                <a:spcPct val="20000"/>
              </a:spcBef>
              <a:spcAft>
                <a:spcPct val="0"/>
              </a:spcAft>
              <a:buClrTx/>
              <a:buSzTx/>
              <a:buFontTx/>
              <a:buNone/>
              <a:tabLst/>
              <a:defRPr/>
            </a:pPr>
            <a:endParaRPr kumimoji="0" lang="en-GB" sz="28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endParaRPr>
          </a:p>
          <a:p>
            <a:pPr marL="342900" marR="0" lvl="0" indent="-342900" algn="justLow" defTabSz="914400" rtl="0" eaLnBrk="0" fontAlgn="base" latinLnBrk="0" hangingPunct="0">
              <a:lnSpc>
                <a:spcPct val="100000"/>
              </a:lnSpc>
              <a:spcBef>
                <a:spcPct val="20000"/>
              </a:spcBef>
              <a:spcAft>
                <a:spcPct val="0"/>
              </a:spcAft>
              <a:buClrTx/>
              <a:buSzTx/>
              <a:buFontTx/>
              <a:buNone/>
              <a:tabLst/>
              <a:defRPr/>
            </a:pPr>
            <a:r>
              <a:rPr kumimoji="0" lang="en-GB" sz="28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	the combination of all technical and administrative actions, including supervision actions, intended to retain an item in, or restore it to, a state in which it can perform a required function. </a:t>
            </a:r>
            <a:endParaRPr kumimoji="0" lang="en-US" sz="2800" b="0" i="0" u="none" strike="noStrike" kern="1200" cap="none" spc="0" normalizeH="0" baseline="0" noProof="0" dirty="0">
              <a:ln>
                <a:noFill/>
              </a:ln>
              <a:solidFill>
                <a:srgbClr val="0000A8"/>
              </a:solidFill>
              <a:effectLst/>
              <a:uLnTx/>
              <a:uFillTx/>
              <a:latin typeface="Times New Roman" pitchFamily="18" charset="0"/>
              <a:ea typeface="+mn-ea"/>
              <a:cs typeface="Times New Roman" pitchFamily="18" charset="0"/>
            </a:endParaRPr>
          </a:p>
        </p:txBody>
      </p:sp>
      <p:sp>
        <p:nvSpPr>
          <p:cNvPr id="18" name="Rectangle 4"/>
          <p:cNvSpPr>
            <a:spLocks noChangeArrowheads="1"/>
          </p:cNvSpPr>
          <p:nvPr/>
        </p:nvSpPr>
        <p:spPr bwMode="auto">
          <a:xfrm>
            <a:off x="2002611" y="3454401"/>
            <a:ext cx="7277096" cy="2143140"/>
          </a:xfrm>
          <a:prstGeom prst="rect">
            <a:avLst/>
          </a:prstGeom>
          <a:noFill/>
          <a:ln w="38100">
            <a:solidFill>
              <a:srgbClr val="FF6600"/>
            </a:solidFill>
            <a:miter lim="800000"/>
            <a:headEnd/>
            <a:tailEnd/>
          </a:ln>
          <a:effectLst/>
        </p:spPr>
        <p:txBody>
          <a:bodyPr wrap="none" anchor="ctr"/>
          <a:lstStyle/>
          <a:p>
            <a:endParaRPr lang="ar-EG"/>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1B67E951-DDC1-4B16-B568-B56B9BBCF905}" type="slidenum">
              <a:rPr lang="en-CA"/>
              <a:pPr>
                <a:defRPr/>
              </a:pPr>
              <a:t>20</a:t>
            </a:fld>
            <a:endParaRPr lang="en-CA" dirty="0"/>
          </a:p>
        </p:txBody>
      </p:sp>
      <p:sp>
        <p:nvSpPr>
          <p:cNvPr id="1229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12292"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1229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229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229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230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pic>
        <p:nvPicPr>
          <p:cNvPr id="12302" name="Picture 2"/>
          <p:cNvPicPr>
            <a:picLocks noChangeAspect="1" noChangeArrowheads="1"/>
          </p:cNvPicPr>
          <p:nvPr/>
        </p:nvPicPr>
        <p:blipFill>
          <a:blip r:embed="rId5" cstate="print"/>
          <a:srcRect l="27391" t="25591" r="28334" b="27161"/>
          <a:stretch>
            <a:fillRect/>
          </a:stretch>
        </p:blipFill>
        <p:spPr bwMode="auto">
          <a:xfrm>
            <a:off x="1979613" y="1223963"/>
            <a:ext cx="7200900" cy="43195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8C603DD-141A-4E5D-BCE9-598B991BA774}" type="slidenum">
              <a:rPr lang="en-CA"/>
              <a:pPr>
                <a:defRPr/>
              </a:pPr>
              <a:t>21</a:t>
            </a:fld>
            <a:endParaRPr lang="en-CA"/>
          </a:p>
        </p:txBody>
      </p:sp>
      <p:sp>
        <p:nvSpPr>
          <p:cNvPr id="1331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13316"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13317"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3318"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19"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20"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21"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332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332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0" lvl="1" indent="0"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Corrective Maintenance (CM)</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In this type, actions such as repair, replacement, or restore will be carried out after the occurrence of a failure in order to eliminate the source of this failure or reduce the frequency of its occurrence. </a:t>
            </a:r>
            <a:endParaRPr lang="en-CA" sz="1600" dirty="0" smtClean="0">
              <a:solidFill>
                <a:srgbClr val="000080"/>
              </a:solidFill>
              <a:ea typeface="MS Gothic" charset="-128"/>
            </a:endParaRP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maintenance carried out after recognition and intended to put an item into a state in which it can perform a required function (British Standard 3811:1993 )</a:t>
            </a:r>
          </a:p>
          <a:p>
            <a:pPr marL="431800" lvl="1" indent="-323850"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C2CAF739-EC4C-46EC-8993-F901AE6FF9FA}" type="slidenum">
              <a:rPr lang="en-CA"/>
              <a:pPr>
                <a:defRPr/>
              </a:pPr>
              <a:t>22</a:t>
            </a:fld>
            <a:endParaRPr lang="en-CA"/>
          </a:p>
        </p:txBody>
      </p:sp>
      <p:sp>
        <p:nvSpPr>
          <p:cNvPr id="1433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1434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14341"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4342"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4343"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4344"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4345"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434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434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0" lvl="1" indent="0"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Corrective Maintenance (CM)</a:t>
            </a:r>
          </a:p>
          <a:p>
            <a:pPr marL="431800" lvl="1" indent="-323850"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Corrective maintenance is subdivided into three types:</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Remedial Maintenance</a:t>
            </a:r>
            <a:r>
              <a:rPr lang="en-CA" sz="1600" dirty="0">
                <a:solidFill>
                  <a:srgbClr val="000080"/>
                </a:solidFill>
                <a:ea typeface="MS Gothic" charset="-128"/>
              </a:rPr>
              <a:t>, which is a set of activities that are performed to eliminate the source of failure without interrupting the continuity of the production process.</a:t>
            </a:r>
          </a:p>
          <a:p>
            <a:pPr marL="831850" lvl="2" indent="-323850" algn="just">
              <a:spcAft>
                <a:spcPts val="1425"/>
              </a:spcAft>
              <a:buClr>
                <a:srgbClr val="0000A8"/>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way to carry out this type of corrective maintenance is by taking the item to be corrected out of the production line and replacing it with reconditioned item or transferring its workload to its redundancy.</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Deferred Maintenance</a:t>
            </a:r>
            <a:r>
              <a:rPr lang="en-CA" sz="1600" dirty="0">
                <a:solidFill>
                  <a:srgbClr val="000080"/>
                </a:solidFill>
                <a:ea typeface="MS Gothic" charset="-128"/>
              </a:rPr>
              <a:t>, which is a set of corrective maintenance activities that are not immediately initiated after the occurrence of a failure but are delayed in such a way that will not affect the production process. </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Shutdown Corrective Maintenance</a:t>
            </a:r>
            <a:r>
              <a:rPr lang="en-CA" sz="1600" dirty="0">
                <a:solidFill>
                  <a:srgbClr val="000080"/>
                </a:solidFill>
                <a:ea typeface="MS Gothic" charset="-128"/>
              </a:rPr>
              <a:t>, which is a set of corrective maintenance activities that are performed when the production line is in total stoppage situation. </a:t>
            </a:r>
          </a:p>
          <a:p>
            <a:pPr marL="431800" lvl="1" indent="-323850"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4C2BDDA9-6115-48D1-9108-AD4AAF141D31}" type="slidenum">
              <a:rPr lang="en-CA"/>
              <a:pPr>
                <a:defRPr/>
              </a:pPr>
              <a:t>23</a:t>
            </a:fld>
            <a:endParaRPr lang="en-CA"/>
          </a:p>
        </p:txBody>
      </p:sp>
      <p:sp>
        <p:nvSpPr>
          <p:cNvPr id="1536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15364"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15365"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5366"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5367"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5368"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5369"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537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537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7" y="1030288"/>
            <a:ext cx="7227123" cy="5018087"/>
          </a:xfrm>
          <a:prstGeom prst="rect">
            <a:avLst/>
          </a:prstGeom>
          <a:noFill/>
          <a:ln w="9525">
            <a:noFill/>
            <a:round/>
            <a:headEnd/>
            <a:tailEnd/>
          </a:ln>
        </p:spPr>
        <p:txBody>
          <a:bodyPr lIns="0" tIns="17640" rIns="0" bIns="0"/>
          <a:lstStyle/>
          <a:p>
            <a:pPr marL="0" lvl="1" indent="0"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Advantaged and Disadvantages of Corrective Maintenance (CM)</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main objectives of corrective maintenance are </a:t>
            </a:r>
            <a:r>
              <a:rPr lang="en-CA" sz="1600" dirty="0" smtClean="0">
                <a:solidFill>
                  <a:srgbClr val="000080"/>
                </a:solidFill>
                <a:ea typeface="MS Gothic" charset="-128"/>
              </a:rPr>
              <a:t>the maximisation of the effectiveness of all critical plant systems, </a:t>
            </a:r>
            <a:r>
              <a:rPr lang="en-CA" sz="1600" dirty="0">
                <a:solidFill>
                  <a:srgbClr val="000080"/>
                </a:solidFill>
                <a:ea typeface="MS Gothic" charset="-128"/>
              </a:rPr>
              <a:t>the elimination of breakdowns, the elimination of </a:t>
            </a:r>
            <a:r>
              <a:rPr lang="en-CA" sz="1600" dirty="0" smtClean="0">
                <a:solidFill>
                  <a:srgbClr val="000080"/>
                </a:solidFill>
                <a:ea typeface="MS Gothic" charset="-128"/>
              </a:rPr>
              <a:t>unnecessary </a:t>
            </a:r>
            <a:r>
              <a:rPr lang="en-CA" sz="1600" dirty="0">
                <a:solidFill>
                  <a:srgbClr val="000080"/>
                </a:solidFill>
                <a:ea typeface="MS Gothic" charset="-128"/>
              </a:rPr>
              <a:t>repair, and the reduction of the deviations from optimum operating conditions. </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difference between </a:t>
            </a:r>
            <a:r>
              <a:rPr lang="en-CA" sz="1600" dirty="0">
                <a:solidFill>
                  <a:srgbClr val="FF0000"/>
                </a:solidFill>
                <a:ea typeface="MS Gothic" charset="-128"/>
              </a:rPr>
              <a:t>corrective maintenance</a:t>
            </a:r>
            <a:r>
              <a:rPr lang="en-CA" sz="1600" dirty="0">
                <a:solidFill>
                  <a:srgbClr val="000080"/>
                </a:solidFill>
                <a:ea typeface="MS Gothic" charset="-128"/>
              </a:rPr>
              <a:t> and </a:t>
            </a:r>
            <a:r>
              <a:rPr lang="en-CA" sz="1600" dirty="0">
                <a:solidFill>
                  <a:srgbClr val="FF0000"/>
                </a:solidFill>
                <a:ea typeface="MS Gothic" charset="-128"/>
              </a:rPr>
              <a:t>preventive maintenance</a:t>
            </a:r>
            <a:r>
              <a:rPr lang="en-CA" sz="1600" dirty="0">
                <a:solidFill>
                  <a:srgbClr val="000080"/>
                </a:solidFill>
                <a:ea typeface="MS Gothic" charset="-128"/>
              </a:rPr>
              <a:t> is that for the corrective maintenance, the failure should occur before any corrective action is taken. </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FF0000"/>
                </a:solidFill>
                <a:ea typeface="MS Gothic" charset="-128"/>
              </a:rPr>
              <a:t>Corrective maintenance </a:t>
            </a:r>
            <a:r>
              <a:rPr lang="en-CA" sz="1600" dirty="0">
                <a:solidFill>
                  <a:srgbClr val="000080"/>
                </a:solidFill>
                <a:ea typeface="MS Gothic" charset="-128"/>
              </a:rPr>
              <a:t>is different from </a:t>
            </a:r>
            <a:r>
              <a:rPr lang="en-CA" sz="1600" dirty="0">
                <a:solidFill>
                  <a:srgbClr val="FF0000"/>
                </a:solidFill>
                <a:ea typeface="MS Gothic" charset="-128"/>
              </a:rPr>
              <a:t>run to failure maintenance </a:t>
            </a:r>
            <a:r>
              <a:rPr lang="en-CA" sz="1600" dirty="0">
                <a:solidFill>
                  <a:srgbClr val="000080"/>
                </a:solidFill>
                <a:ea typeface="MS Gothic" charset="-128"/>
              </a:rPr>
              <a:t>in that its activities are planned and regularly taken out to keep plant’s machines and equipment in optimum operating condition</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02EBBEC-F846-49A4-9BAA-6D95DD712A44}" type="slidenum">
              <a:rPr lang="en-CA"/>
              <a:pPr>
                <a:defRPr/>
              </a:pPr>
              <a:t>24</a:t>
            </a:fld>
            <a:endParaRPr lang="en-CA"/>
          </a:p>
        </p:txBody>
      </p:sp>
      <p:sp>
        <p:nvSpPr>
          <p:cNvPr id="1638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16388"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16389"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6390"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6391"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6392"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6393"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639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639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way to perform corrective maintenance activities is by conducting four important steps: </a:t>
            </a: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lvl="1" indent="-323850"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	1. Fault detection.</a:t>
            </a:r>
          </a:p>
          <a:p>
            <a:pPr marL="431800" lvl="1" indent="-323850"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	2. Fault isolation.</a:t>
            </a:r>
          </a:p>
          <a:p>
            <a:pPr marL="431800" lvl="1" indent="-323850"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	3. Fault elimination.</a:t>
            </a:r>
          </a:p>
          <a:p>
            <a:pPr marL="431800" lvl="1" indent="-323850"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	4. Verification of fault elimination. </a:t>
            </a:r>
          </a:p>
          <a:p>
            <a:pPr marL="431800" lvl="1" indent="-323850"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0" lvl="1" indent="0"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In the fault elimination step several actions could be taken such as adjusting, aligning, calibrating, reworking, removing, replacing or renovation</a:t>
            </a:r>
          </a:p>
          <a:p>
            <a:pPr marL="431800" indent="-323850" algn="just">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98C326D-C4D9-46AD-83BA-86015746E8EE}" type="slidenum">
              <a:rPr lang="en-CA"/>
              <a:pPr>
                <a:defRPr/>
              </a:pPr>
              <a:t>25</a:t>
            </a:fld>
            <a:endParaRPr lang="en-CA"/>
          </a:p>
        </p:txBody>
      </p:sp>
      <p:sp>
        <p:nvSpPr>
          <p:cNvPr id="1741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17412"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1741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741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741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741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741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741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742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0" lvl="1" indent="0"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Improvement Maintenance (IM)</a:t>
            </a:r>
          </a:p>
          <a:p>
            <a:pPr marL="431800" lvl="1" indent="-323850" algn="just">
              <a:spcAft>
                <a:spcPts val="1425"/>
              </a:spcAft>
              <a:buClr>
                <a:srgbClr val="002060"/>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It aims at reducing or eliminating entirely the need for maintenance. </a:t>
            </a:r>
          </a:p>
          <a:p>
            <a:pPr marL="431800" lvl="1" indent="-323850" algn="just">
              <a:spcAft>
                <a:spcPts val="1425"/>
              </a:spcAft>
              <a:buClr>
                <a:srgbClr val="002060"/>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This type of maintenance is subdivided into three types as follows: 	</a:t>
            </a:r>
          </a:p>
          <a:p>
            <a:pPr marL="850900" lvl="2" indent="-342900" algn="just">
              <a:spcAft>
                <a:spcPts val="1425"/>
              </a:spcAft>
              <a:buClr>
                <a:srgbClr val="002060"/>
              </a:buClr>
              <a:buSzPct val="80000"/>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Design-out Maintenance </a:t>
            </a:r>
            <a:r>
              <a:rPr lang="en-CA" sz="1600" dirty="0">
                <a:solidFill>
                  <a:srgbClr val="000080"/>
                </a:solidFill>
                <a:ea typeface="MS Gothic" charset="-128"/>
              </a:rPr>
              <a:t>which is a set of activities that are used to eliminate the cause of maintenance, simplify maintenance tasks, or raise machine performance from the maintenance point of view by redesigning those machines and facilities which are vulnerable to frequent occurrence of failure and their long term repair or replacement cost is very expensive. </a:t>
            </a:r>
          </a:p>
          <a:p>
            <a:pPr marL="850900" lvl="2" indent="-342900" algn="just">
              <a:spcAft>
                <a:spcPts val="1425"/>
              </a:spcAft>
              <a:buClr>
                <a:srgbClr val="002060"/>
              </a:buClr>
              <a:buSzPct val="80000"/>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Engineering Services </a:t>
            </a:r>
            <a:r>
              <a:rPr lang="en-CA" sz="1600" dirty="0">
                <a:solidFill>
                  <a:srgbClr val="000080"/>
                </a:solidFill>
                <a:ea typeface="MS Gothic" charset="-128"/>
              </a:rPr>
              <a:t>which includes construction and construction modification, removal and installation, and rearrangement of facilities.</a:t>
            </a:r>
          </a:p>
          <a:p>
            <a:pPr marL="850900" lvl="2" indent="-342900" algn="just">
              <a:spcAft>
                <a:spcPts val="1425"/>
              </a:spcAft>
              <a:buClr>
                <a:srgbClr val="002060"/>
              </a:buClr>
              <a:buSzPct val="80000"/>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Shutdown Improvement Maintenance</a:t>
            </a:r>
            <a:r>
              <a:rPr lang="en-CA" sz="1600" dirty="0">
                <a:solidFill>
                  <a:srgbClr val="000080"/>
                </a:solidFill>
                <a:ea typeface="MS Gothic" charset="-128"/>
              </a:rPr>
              <a:t>, which is a set of improvement maintenance activities that are performed while the production line is in a complete stoppage situation. </a:t>
            </a:r>
          </a:p>
          <a:p>
            <a:pPr marL="431800" lvl="1" indent="-323850" algn="just">
              <a:spcAft>
                <a:spcPts val="1425"/>
              </a:spcAft>
              <a:buClr>
                <a:srgbClr val="002060"/>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lvl="1" indent="-323850"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lvl="1" indent="-323850"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C8D2BCA-41EC-4C74-A713-4E8DB145D356}" type="slidenum">
              <a:rPr lang="en-CA"/>
              <a:pPr>
                <a:defRPr/>
              </a:pPr>
              <a:t>26</a:t>
            </a:fld>
            <a:endParaRPr lang="en-CA"/>
          </a:p>
        </p:txBody>
      </p:sp>
      <p:sp>
        <p:nvSpPr>
          <p:cNvPr id="1843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18436"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18437"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8438"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8439"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8440"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8441"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844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844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0" lvl="1" indent="0" algn="just">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Predictive Maintenance (PDM)</a:t>
            </a:r>
          </a:p>
          <a:p>
            <a:pPr marL="431800" lvl="1" indent="-323850" algn="just">
              <a:spcAft>
                <a:spcPts val="1425"/>
              </a:spcAft>
              <a:buClr>
                <a:srgbClr val="002060"/>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Predictive maintenance is a set of activities that detect changes in the physical condition of equipment (signs of failure) in order to carry out the appropriate maintenance work for maximising the service life of equipment without increasing the risk of failure.</a:t>
            </a:r>
          </a:p>
          <a:p>
            <a:pPr marL="431800" lvl="1" indent="-323850" algn="just">
              <a:spcAft>
                <a:spcPts val="1425"/>
              </a:spcAft>
              <a:buClr>
                <a:srgbClr val="002060"/>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It is classified into two kinds according to the methods of detecting the signs of failure: </a:t>
            </a:r>
          </a:p>
          <a:p>
            <a:pPr marL="831850" lvl="2" indent="-323850" algn="just">
              <a:spcAft>
                <a:spcPts val="1425"/>
              </a:spcAft>
              <a:buClr>
                <a:schemeClr val="tx2">
                  <a:lumMod val="75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FF0000"/>
                </a:solidFill>
                <a:ea typeface="MS Gothic" charset="-128"/>
              </a:rPr>
              <a:t>Condition-based predictive maintenance</a:t>
            </a:r>
          </a:p>
          <a:p>
            <a:pPr marL="831850" lvl="2" indent="-323850" algn="just">
              <a:spcAft>
                <a:spcPts val="1425"/>
              </a:spcAft>
              <a:buClr>
                <a:schemeClr val="tx2">
                  <a:lumMod val="75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FF0000"/>
                </a:solidFill>
                <a:ea typeface="MS Gothic" charset="-128"/>
              </a:rPr>
              <a:t>Statistical-based predictive maintenance</a:t>
            </a:r>
          </a:p>
          <a:p>
            <a:pPr marL="431800" lvl="1" indent="-323850" algn="just">
              <a:spcAft>
                <a:spcPts val="1425"/>
              </a:spcAft>
              <a:buClr>
                <a:srgbClr val="002060"/>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Condition-based Predictive Maintenance </a:t>
            </a:r>
            <a:r>
              <a:rPr lang="en-CA" sz="1600" dirty="0">
                <a:solidFill>
                  <a:srgbClr val="000080"/>
                </a:solidFill>
                <a:ea typeface="MS Gothic" charset="-128"/>
              </a:rPr>
              <a:t>depends on continuous or periodic condition monitoring equipment to detect the signs of failure. </a:t>
            </a:r>
          </a:p>
          <a:p>
            <a:pPr marL="431800" lvl="1" indent="-323850" algn="just">
              <a:spcAft>
                <a:spcPts val="1425"/>
              </a:spcAft>
              <a:buClr>
                <a:srgbClr val="002060"/>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b="1" u="sng" dirty="0">
                <a:solidFill>
                  <a:srgbClr val="FF0000"/>
                </a:solidFill>
                <a:ea typeface="MS Gothic" charset="-128"/>
              </a:rPr>
              <a:t>Statistical-based Predictive Maintenance </a:t>
            </a:r>
            <a:r>
              <a:rPr lang="en-CA" sz="1600" dirty="0">
                <a:solidFill>
                  <a:srgbClr val="000080"/>
                </a:solidFill>
                <a:ea typeface="MS Gothic" charset="-128"/>
              </a:rPr>
              <a:t>depends on statistical data from the meticulous recording of the stoppages of the in-plant items and components in order to develop models for predicting failures</a:t>
            </a:r>
          </a:p>
          <a:p>
            <a:pPr marL="831850" lvl="2" indent="-323850" algn="just">
              <a:spcAft>
                <a:spcPts val="1425"/>
              </a:spcAft>
              <a:buClr>
                <a:schemeClr val="tx2">
                  <a:lumMod val="75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854FE4BC-ED00-45F2-92C8-F5975707F811}" type="slidenum">
              <a:rPr lang="en-CA"/>
              <a:pPr>
                <a:defRPr/>
              </a:pPr>
              <a:t>27</a:t>
            </a:fld>
            <a:endParaRPr lang="en-CA"/>
          </a:p>
        </p:txBody>
      </p:sp>
      <p:sp>
        <p:nvSpPr>
          <p:cNvPr id="1945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1946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19461"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9462"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9463"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9464"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9465"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946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946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431800" lvl="1" indent="-323850" algn="just">
              <a:spcAft>
                <a:spcPts val="1425"/>
              </a:spcAft>
              <a:buClr>
                <a:srgbClr val="002060"/>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drawback of predictive maintenance is that it depends heavily on information and the correct interpretation of the information. </a:t>
            </a:r>
            <a:endParaRPr lang="en-CA" sz="1600" dirty="0" smtClean="0">
              <a:solidFill>
                <a:srgbClr val="000080"/>
              </a:solidFill>
              <a:ea typeface="MS Gothic" charset="-128"/>
            </a:endParaRPr>
          </a:p>
          <a:p>
            <a:pPr marL="431800" lvl="1" indent="-323850" algn="just">
              <a:spcAft>
                <a:spcPts val="1425"/>
              </a:spcAft>
              <a:buClr>
                <a:srgbClr val="002060"/>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lvl="1" indent="-323850" algn="just">
              <a:spcAft>
                <a:spcPts val="1425"/>
              </a:spcAft>
              <a:buClr>
                <a:srgbClr val="002060"/>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Some researchers classified predictive maintenance as a type of preventive maintenance</a:t>
            </a:r>
            <a:r>
              <a:rPr lang="en-CA" sz="1600" dirty="0" smtClean="0">
                <a:solidFill>
                  <a:srgbClr val="000080"/>
                </a:solidFill>
                <a:ea typeface="MS Gothic" charset="-128"/>
              </a:rPr>
              <a:t>.</a:t>
            </a:r>
          </a:p>
          <a:p>
            <a:pPr marL="431800" lvl="1" indent="-323850" algn="just">
              <a:spcAft>
                <a:spcPts val="1425"/>
              </a:spcAft>
              <a:buClr>
                <a:srgbClr val="002060"/>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lvl="1" indent="-323850" algn="just">
              <a:spcAft>
                <a:spcPts val="1425"/>
              </a:spcAft>
              <a:buClr>
                <a:srgbClr val="002060"/>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main difference between preventive maintenance and predictive maintenance is that predictive maintenance uses monitoring the condition of machines or equipment to determine the actual mean time to failure whereas preventive maintenance depends on industrial average life statistics. </a:t>
            </a:r>
          </a:p>
          <a:p>
            <a:pPr marL="831850" lvl="2" indent="-323850" algn="just">
              <a:spcAft>
                <a:spcPts val="1425"/>
              </a:spcAft>
              <a:buClr>
                <a:schemeClr val="tx2">
                  <a:lumMod val="75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lgn="just">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850499BC-FA82-470B-9BD9-E8AD61CD8DCD}" type="slidenum">
              <a:rPr lang="en-CA"/>
              <a:pPr>
                <a:defRPr/>
              </a:pPr>
              <a:t>28</a:t>
            </a:fld>
            <a:endParaRPr lang="en-CA"/>
          </a:p>
        </p:txBody>
      </p:sp>
      <p:sp>
        <p:nvSpPr>
          <p:cNvPr id="2048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Types</a:t>
            </a:r>
          </a:p>
        </p:txBody>
      </p:sp>
      <p:sp>
        <p:nvSpPr>
          <p:cNvPr id="20484"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Maintenance History</a:t>
            </a:r>
          </a:p>
        </p:txBody>
      </p:sp>
      <p:sp>
        <p:nvSpPr>
          <p:cNvPr id="20485"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486"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487"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488"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489"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49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49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831850" lvl="2" indent="-323850">
              <a:spcAft>
                <a:spcPts val="1425"/>
              </a:spcAft>
              <a:buClr>
                <a:schemeClr val="tx2">
                  <a:lumMod val="75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
        <p:nvSpPr>
          <p:cNvPr id="20495" name="Rectangle 69"/>
          <p:cNvSpPr>
            <a:spLocks noChangeArrowheads="1"/>
          </p:cNvSpPr>
          <p:nvPr/>
        </p:nvSpPr>
        <p:spPr bwMode="auto">
          <a:xfrm>
            <a:off x="4568825" y="1016000"/>
            <a:ext cx="1371600" cy="365125"/>
          </a:xfrm>
          <a:prstGeom prst="rect">
            <a:avLst/>
          </a:prstGeom>
          <a:solidFill>
            <a:srgbClr val="33CCCC"/>
          </a:solidFill>
          <a:ln w="9525">
            <a:solidFill>
              <a:srgbClr val="000000"/>
            </a:solidFill>
            <a:miter lim="800000"/>
            <a:headEnd/>
            <a:tailEnd/>
          </a:ln>
        </p:spPr>
        <p:txBody>
          <a:bodyPr/>
          <a:lstStyle/>
          <a:p>
            <a:pPr algn="ctr"/>
            <a:r>
              <a:rPr lang="en-GB" sz="1000" b="1">
                <a:solidFill>
                  <a:srgbClr val="000000"/>
                </a:solidFill>
                <a:cs typeface="Times New Roman" pitchFamily="18" charset="0"/>
              </a:rPr>
              <a:t>MAINTENANCE</a:t>
            </a:r>
            <a:endParaRPr lang="en-GB"/>
          </a:p>
        </p:txBody>
      </p:sp>
      <p:sp>
        <p:nvSpPr>
          <p:cNvPr id="20496" name="Line 68"/>
          <p:cNvSpPr>
            <a:spLocks noChangeShapeType="1"/>
          </p:cNvSpPr>
          <p:nvPr/>
        </p:nvSpPr>
        <p:spPr bwMode="auto">
          <a:xfrm>
            <a:off x="5221288" y="1382713"/>
            <a:ext cx="0" cy="187325"/>
          </a:xfrm>
          <a:prstGeom prst="line">
            <a:avLst/>
          </a:prstGeom>
          <a:noFill/>
          <a:ln w="9525">
            <a:solidFill>
              <a:srgbClr val="000000"/>
            </a:solidFill>
            <a:round/>
            <a:headEnd/>
            <a:tailEnd/>
          </a:ln>
        </p:spPr>
        <p:txBody>
          <a:bodyPr/>
          <a:lstStyle/>
          <a:p>
            <a:endParaRPr lang="en-US"/>
          </a:p>
        </p:txBody>
      </p:sp>
      <p:sp>
        <p:nvSpPr>
          <p:cNvPr id="20497" name="Line 67"/>
          <p:cNvSpPr>
            <a:spLocks noChangeShapeType="1"/>
          </p:cNvSpPr>
          <p:nvPr/>
        </p:nvSpPr>
        <p:spPr bwMode="auto">
          <a:xfrm flipH="1">
            <a:off x="3708400" y="1568450"/>
            <a:ext cx="1504950" cy="0"/>
          </a:xfrm>
          <a:prstGeom prst="line">
            <a:avLst/>
          </a:prstGeom>
          <a:noFill/>
          <a:ln w="9525">
            <a:solidFill>
              <a:srgbClr val="000000"/>
            </a:solidFill>
            <a:round/>
            <a:headEnd/>
            <a:tailEnd/>
          </a:ln>
        </p:spPr>
        <p:txBody>
          <a:bodyPr/>
          <a:lstStyle/>
          <a:p>
            <a:endParaRPr lang="en-US"/>
          </a:p>
        </p:txBody>
      </p:sp>
      <p:sp>
        <p:nvSpPr>
          <p:cNvPr id="20498" name="Line 66"/>
          <p:cNvSpPr>
            <a:spLocks noChangeShapeType="1"/>
          </p:cNvSpPr>
          <p:nvPr/>
        </p:nvSpPr>
        <p:spPr bwMode="auto">
          <a:xfrm>
            <a:off x="5199063" y="1568450"/>
            <a:ext cx="1389062" cy="0"/>
          </a:xfrm>
          <a:prstGeom prst="line">
            <a:avLst/>
          </a:prstGeom>
          <a:noFill/>
          <a:ln w="9525">
            <a:solidFill>
              <a:srgbClr val="000000"/>
            </a:solidFill>
            <a:round/>
            <a:headEnd/>
            <a:tailEnd/>
          </a:ln>
        </p:spPr>
        <p:txBody>
          <a:bodyPr/>
          <a:lstStyle/>
          <a:p>
            <a:endParaRPr lang="en-US"/>
          </a:p>
        </p:txBody>
      </p:sp>
      <p:sp>
        <p:nvSpPr>
          <p:cNvPr id="20499" name="Line 65"/>
          <p:cNvSpPr>
            <a:spLocks noChangeShapeType="1"/>
          </p:cNvSpPr>
          <p:nvPr/>
        </p:nvSpPr>
        <p:spPr bwMode="auto">
          <a:xfrm>
            <a:off x="6588125" y="1568450"/>
            <a:ext cx="0" cy="187325"/>
          </a:xfrm>
          <a:prstGeom prst="line">
            <a:avLst/>
          </a:prstGeom>
          <a:noFill/>
          <a:ln w="9525">
            <a:solidFill>
              <a:srgbClr val="000000"/>
            </a:solidFill>
            <a:round/>
            <a:headEnd/>
            <a:tailEnd/>
          </a:ln>
        </p:spPr>
        <p:txBody>
          <a:bodyPr/>
          <a:lstStyle/>
          <a:p>
            <a:endParaRPr lang="en-US"/>
          </a:p>
        </p:txBody>
      </p:sp>
      <p:sp>
        <p:nvSpPr>
          <p:cNvPr id="20500" name="Rectangle 64"/>
          <p:cNvSpPr>
            <a:spLocks noChangeArrowheads="1"/>
          </p:cNvSpPr>
          <p:nvPr/>
        </p:nvSpPr>
        <p:spPr bwMode="auto">
          <a:xfrm>
            <a:off x="5975350" y="1736725"/>
            <a:ext cx="1189038" cy="549275"/>
          </a:xfrm>
          <a:prstGeom prst="rect">
            <a:avLst/>
          </a:prstGeom>
          <a:solidFill>
            <a:srgbClr val="66FFFF"/>
          </a:solidFill>
          <a:ln w="9525">
            <a:solidFill>
              <a:srgbClr val="000000"/>
            </a:solidFill>
            <a:miter lim="800000"/>
            <a:headEnd/>
            <a:tailEnd/>
          </a:ln>
        </p:spPr>
        <p:txBody>
          <a:bodyPr/>
          <a:lstStyle/>
          <a:p>
            <a:pPr algn="ctr"/>
            <a:r>
              <a:rPr lang="en-GB" sz="1000" b="1">
                <a:solidFill>
                  <a:srgbClr val="000000"/>
                </a:solidFill>
                <a:cs typeface="Times New Roman" pitchFamily="18" charset="0"/>
              </a:rPr>
              <a:t>UNPLANNED MAINTENANCE (REACTIVE)</a:t>
            </a:r>
            <a:endParaRPr lang="en-GB"/>
          </a:p>
        </p:txBody>
      </p:sp>
      <p:sp>
        <p:nvSpPr>
          <p:cNvPr id="20501" name="Line 63"/>
          <p:cNvSpPr>
            <a:spLocks noChangeShapeType="1"/>
          </p:cNvSpPr>
          <p:nvPr/>
        </p:nvSpPr>
        <p:spPr bwMode="auto">
          <a:xfrm>
            <a:off x="6588125" y="2297113"/>
            <a:ext cx="0" cy="223837"/>
          </a:xfrm>
          <a:prstGeom prst="line">
            <a:avLst/>
          </a:prstGeom>
          <a:noFill/>
          <a:ln w="9525">
            <a:solidFill>
              <a:srgbClr val="000000"/>
            </a:solidFill>
            <a:round/>
            <a:headEnd/>
            <a:tailEnd/>
          </a:ln>
        </p:spPr>
        <p:txBody>
          <a:bodyPr/>
          <a:lstStyle/>
          <a:p>
            <a:endParaRPr lang="en-US"/>
          </a:p>
        </p:txBody>
      </p:sp>
      <p:sp>
        <p:nvSpPr>
          <p:cNvPr id="20502" name="Line 62"/>
          <p:cNvSpPr>
            <a:spLocks noChangeShapeType="1"/>
          </p:cNvSpPr>
          <p:nvPr/>
        </p:nvSpPr>
        <p:spPr bwMode="auto">
          <a:xfrm flipH="1">
            <a:off x="5583238" y="2535238"/>
            <a:ext cx="1004887" cy="0"/>
          </a:xfrm>
          <a:prstGeom prst="line">
            <a:avLst/>
          </a:prstGeom>
          <a:noFill/>
          <a:ln w="9525">
            <a:solidFill>
              <a:srgbClr val="000000"/>
            </a:solidFill>
            <a:round/>
            <a:headEnd/>
            <a:tailEnd/>
          </a:ln>
        </p:spPr>
        <p:txBody>
          <a:bodyPr/>
          <a:lstStyle/>
          <a:p>
            <a:endParaRPr lang="en-US"/>
          </a:p>
        </p:txBody>
      </p:sp>
      <p:sp>
        <p:nvSpPr>
          <p:cNvPr id="20503" name="Line 61"/>
          <p:cNvSpPr>
            <a:spLocks noChangeShapeType="1"/>
          </p:cNvSpPr>
          <p:nvPr/>
        </p:nvSpPr>
        <p:spPr bwMode="auto">
          <a:xfrm>
            <a:off x="6589713" y="2535238"/>
            <a:ext cx="1006475" cy="0"/>
          </a:xfrm>
          <a:prstGeom prst="line">
            <a:avLst/>
          </a:prstGeom>
          <a:noFill/>
          <a:ln w="9525">
            <a:solidFill>
              <a:srgbClr val="000000"/>
            </a:solidFill>
            <a:round/>
            <a:headEnd/>
            <a:tailEnd/>
          </a:ln>
        </p:spPr>
        <p:txBody>
          <a:bodyPr/>
          <a:lstStyle/>
          <a:p>
            <a:endParaRPr lang="en-US"/>
          </a:p>
        </p:txBody>
      </p:sp>
      <p:sp>
        <p:nvSpPr>
          <p:cNvPr id="20504" name="Line 60"/>
          <p:cNvSpPr>
            <a:spLocks noChangeShapeType="1"/>
          </p:cNvSpPr>
          <p:nvPr/>
        </p:nvSpPr>
        <p:spPr bwMode="auto">
          <a:xfrm>
            <a:off x="7596188" y="2535238"/>
            <a:ext cx="0" cy="187325"/>
          </a:xfrm>
          <a:prstGeom prst="line">
            <a:avLst/>
          </a:prstGeom>
          <a:noFill/>
          <a:ln w="9525">
            <a:solidFill>
              <a:srgbClr val="000000"/>
            </a:solidFill>
            <a:round/>
            <a:headEnd/>
            <a:tailEnd/>
          </a:ln>
        </p:spPr>
        <p:txBody>
          <a:bodyPr/>
          <a:lstStyle/>
          <a:p>
            <a:endParaRPr lang="en-US"/>
          </a:p>
        </p:txBody>
      </p:sp>
      <p:sp>
        <p:nvSpPr>
          <p:cNvPr id="20505" name="Line 59"/>
          <p:cNvSpPr>
            <a:spLocks noChangeShapeType="1"/>
          </p:cNvSpPr>
          <p:nvPr/>
        </p:nvSpPr>
        <p:spPr bwMode="auto">
          <a:xfrm>
            <a:off x="5580063" y="2535238"/>
            <a:ext cx="0" cy="187325"/>
          </a:xfrm>
          <a:prstGeom prst="line">
            <a:avLst/>
          </a:prstGeom>
          <a:noFill/>
          <a:ln w="9525">
            <a:solidFill>
              <a:srgbClr val="000000"/>
            </a:solidFill>
            <a:round/>
            <a:headEnd/>
            <a:tailEnd/>
          </a:ln>
        </p:spPr>
        <p:txBody>
          <a:bodyPr/>
          <a:lstStyle/>
          <a:p>
            <a:endParaRPr lang="en-US"/>
          </a:p>
        </p:txBody>
      </p:sp>
      <p:sp>
        <p:nvSpPr>
          <p:cNvPr id="20506" name="Text Box 58"/>
          <p:cNvSpPr txBox="1">
            <a:spLocks noChangeArrowheads="1"/>
          </p:cNvSpPr>
          <p:nvPr/>
        </p:nvSpPr>
        <p:spPr bwMode="auto">
          <a:xfrm>
            <a:off x="7129463" y="2727325"/>
            <a:ext cx="900112" cy="288925"/>
          </a:xfrm>
          <a:prstGeom prst="rect">
            <a:avLst/>
          </a:prstGeom>
          <a:solidFill>
            <a:srgbClr val="CCFFFF"/>
          </a:solidFill>
          <a:ln w="9525">
            <a:solidFill>
              <a:srgbClr val="000000"/>
            </a:solidFill>
            <a:miter lim="800000"/>
            <a:headEnd/>
            <a:tailEnd/>
          </a:ln>
        </p:spPr>
        <p:txBody>
          <a:bodyPr/>
          <a:lstStyle/>
          <a:p>
            <a:pPr algn="ctr"/>
            <a:r>
              <a:rPr lang="en-GB" sz="800" b="1">
                <a:solidFill>
                  <a:srgbClr val="000000"/>
                </a:solidFill>
                <a:latin typeface="Times New Roman" pitchFamily="18" charset="0"/>
                <a:cs typeface="Times New Roman" pitchFamily="18" charset="0"/>
              </a:rPr>
              <a:t>BREAKDOWN</a:t>
            </a:r>
            <a:endParaRPr lang="en-GB" sz="1000" b="1">
              <a:solidFill>
                <a:srgbClr val="000000"/>
              </a:solidFill>
              <a:latin typeface="Times New Roman" pitchFamily="18" charset="0"/>
              <a:cs typeface="Times New Roman" pitchFamily="18" charset="0"/>
            </a:endParaRPr>
          </a:p>
          <a:p>
            <a:pPr eaLnBrk="0"/>
            <a:endParaRPr lang="en-GB"/>
          </a:p>
        </p:txBody>
      </p:sp>
      <p:sp>
        <p:nvSpPr>
          <p:cNvPr id="20507" name="Text Box 57"/>
          <p:cNvSpPr txBox="1">
            <a:spLocks noChangeArrowheads="1"/>
          </p:cNvSpPr>
          <p:nvPr/>
        </p:nvSpPr>
        <p:spPr bwMode="auto">
          <a:xfrm>
            <a:off x="5130800" y="2728913"/>
            <a:ext cx="882650" cy="288925"/>
          </a:xfrm>
          <a:prstGeom prst="rect">
            <a:avLst/>
          </a:prstGeom>
          <a:solidFill>
            <a:srgbClr val="CCFFFF"/>
          </a:solidFill>
          <a:ln w="9525">
            <a:solidFill>
              <a:srgbClr val="000000"/>
            </a:solidFill>
            <a:miter lim="800000"/>
            <a:headEnd/>
            <a:tailEnd/>
          </a:ln>
        </p:spPr>
        <p:txBody>
          <a:bodyPr/>
          <a:lstStyle/>
          <a:p>
            <a:pPr algn="ctr"/>
            <a:r>
              <a:rPr lang="en-GB" sz="800" b="1">
                <a:solidFill>
                  <a:srgbClr val="000000"/>
                </a:solidFill>
                <a:latin typeface="Times New Roman" pitchFamily="18" charset="0"/>
                <a:cs typeface="Times New Roman" pitchFamily="18" charset="0"/>
              </a:rPr>
              <a:t>EMERGENCY</a:t>
            </a:r>
            <a:endParaRPr lang="en-GB" sz="1000" b="1">
              <a:solidFill>
                <a:srgbClr val="000000"/>
              </a:solidFill>
              <a:latin typeface="Times New Roman" pitchFamily="18" charset="0"/>
              <a:cs typeface="Times New Roman" pitchFamily="18" charset="0"/>
            </a:endParaRPr>
          </a:p>
          <a:p>
            <a:pPr eaLnBrk="0"/>
            <a:endParaRPr lang="en-GB"/>
          </a:p>
        </p:txBody>
      </p:sp>
      <p:sp>
        <p:nvSpPr>
          <p:cNvPr id="20508" name="Line 56"/>
          <p:cNvSpPr>
            <a:spLocks noChangeShapeType="1"/>
          </p:cNvSpPr>
          <p:nvPr/>
        </p:nvSpPr>
        <p:spPr bwMode="auto">
          <a:xfrm>
            <a:off x="3708400" y="1568450"/>
            <a:ext cx="0" cy="187325"/>
          </a:xfrm>
          <a:prstGeom prst="line">
            <a:avLst/>
          </a:prstGeom>
          <a:noFill/>
          <a:ln w="9525">
            <a:solidFill>
              <a:srgbClr val="000000"/>
            </a:solidFill>
            <a:round/>
            <a:headEnd/>
            <a:tailEnd/>
          </a:ln>
        </p:spPr>
        <p:txBody>
          <a:bodyPr/>
          <a:lstStyle/>
          <a:p>
            <a:endParaRPr lang="en-US"/>
          </a:p>
        </p:txBody>
      </p:sp>
      <p:sp>
        <p:nvSpPr>
          <p:cNvPr id="20509" name="Text Box 55"/>
          <p:cNvSpPr txBox="1">
            <a:spLocks noChangeArrowheads="1"/>
          </p:cNvSpPr>
          <p:nvPr/>
        </p:nvSpPr>
        <p:spPr bwMode="auto">
          <a:xfrm>
            <a:off x="3095625" y="1736725"/>
            <a:ext cx="1189038" cy="549275"/>
          </a:xfrm>
          <a:prstGeom prst="rect">
            <a:avLst/>
          </a:prstGeom>
          <a:solidFill>
            <a:srgbClr val="66FFFF"/>
          </a:solidFill>
          <a:ln w="9525">
            <a:solidFill>
              <a:srgbClr val="000000"/>
            </a:solidFill>
            <a:miter lim="800000"/>
            <a:headEnd/>
            <a:tailEnd/>
          </a:ln>
        </p:spPr>
        <p:txBody>
          <a:bodyPr/>
          <a:lstStyle/>
          <a:p>
            <a:pPr algn="ctr"/>
            <a:r>
              <a:rPr lang="en-GB" sz="1000" b="1">
                <a:solidFill>
                  <a:srgbClr val="000000"/>
                </a:solidFill>
                <a:cs typeface="Times New Roman" pitchFamily="18" charset="0"/>
              </a:rPr>
              <a:t>PLANNED MAINTENANCE (PROACTIVE)</a:t>
            </a:r>
            <a:endParaRPr lang="en-GB"/>
          </a:p>
        </p:txBody>
      </p:sp>
      <p:sp>
        <p:nvSpPr>
          <p:cNvPr id="20510" name="Line 54"/>
          <p:cNvSpPr>
            <a:spLocks noChangeShapeType="1"/>
          </p:cNvSpPr>
          <p:nvPr/>
        </p:nvSpPr>
        <p:spPr bwMode="auto">
          <a:xfrm>
            <a:off x="3708400" y="2297113"/>
            <a:ext cx="0" cy="1220787"/>
          </a:xfrm>
          <a:prstGeom prst="line">
            <a:avLst/>
          </a:prstGeom>
          <a:noFill/>
          <a:ln w="9525">
            <a:solidFill>
              <a:srgbClr val="000000"/>
            </a:solidFill>
            <a:round/>
            <a:headEnd/>
            <a:tailEnd/>
          </a:ln>
        </p:spPr>
        <p:txBody>
          <a:bodyPr/>
          <a:lstStyle/>
          <a:p>
            <a:endParaRPr lang="en-US"/>
          </a:p>
        </p:txBody>
      </p:sp>
      <p:sp>
        <p:nvSpPr>
          <p:cNvPr id="20511" name="Line 53"/>
          <p:cNvSpPr>
            <a:spLocks noChangeShapeType="1"/>
          </p:cNvSpPr>
          <p:nvPr/>
        </p:nvSpPr>
        <p:spPr bwMode="auto">
          <a:xfrm>
            <a:off x="2771775" y="3521075"/>
            <a:ext cx="5118100" cy="0"/>
          </a:xfrm>
          <a:prstGeom prst="line">
            <a:avLst/>
          </a:prstGeom>
          <a:noFill/>
          <a:ln w="9525">
            <a:solidFill>
              <a:srgbClr val="000000"/>
            </a:solidFill>
            <a:round/>
            <a:headEnd/>
            <a:tailEnd/>
          </a:ln>
        </p:spPr>
        <p:txBody>
          <a:bodyPr/>
          <a:lstStyle/>
          <a:p>
            <a:endParaRPr lang="en-US"/>
          </a:p>
        </p:txBody>
      </p:sp>
      <p:sp>
        <p:nvSpPr>
          <p:cNvPr id="20512" name="Line 52"/>
          <p:cNvSpPr>
            <a:spLocks noChangeShapeType="1"/>
          </p:cNvSpPr>
          <p:nvPr/>
        </p:nvSpPr>
        <p:spPr bwMode="auto">
          <a:xfrm>
            <a:off x="7885113" y="3535363"/>
            <a:ext cx="0" cy="201612"/>
          </a:xfrm>
          <a:prstGeom prst="line">
            <a:avLst/>
          </a:prstGeom>
          <a:noFill/>
          <a:ln w="9525">
            <a:solidFill>
              <a:srgbClr val="000000"/>
            </a:solidFill>
            <a:round/>
            <a:headEnd/>
            <a:tailEnd/>
          </a:ln>
        </p:spPr>
        <p:txBody>
          <a:bodyPr/>
          <a:lstStyle/>
          <a:p>
            <a:endParaRPr lang="en-US"/>
          </a:p>
        </p:txBody>
      </p:sp>
      <p:sp>
        <p:nvSpPr>
          <p:cNvPr id="20513" name="Text Box 51"/>
          <p:cNvSpPr txBox="1">
            <a:spLocks noChangeArrowheads="1"/>
          </p:cNvSpPr>
          <p:nvPr/>
        </p:nvSpPr>
        <p:spPr bwMode="auto">
          <a:xfrm>
            <a:off x="7380288" y="3736975"/>
            <a:ext cx="971550" cy="360363"/>
          </a:xfrm>
          <a:prstGeom prst="rect">
            <a:avLst/>
          </a:prstGeom>
          <a:solidFill>
            <a:srgbClr val="CCFFFF"/>
          </a:solidFill>
          <a:ln w="9525">
            <a:solidFill>
              <a:srgbClr val="000000"/>
            </a:solidFill>
            <a:miter lim="800000"/>
            <a:headEnd/>
            <a:tailEnd/>
          </a:ln>
        </p:spPr>
        <p:txBody>
          <a:bodyPr/>
          <a:lstStyle/>
          <a:p>
            <a:pPr algn="ctr"/>
            <a:r>
              <a:rPr lang="en-GB" sz="800" b="1">
                <a:solidFill>
                  <a:srgbClr val="000000"/>
                </a:solidFill>
                <a:cs typeface="Times New Roman" pitchFamily="18" charset="0"/>
              </a:rPr>
              <a:t>CORRECTIVE MAINTENANCE</a:t>
            </a:r>
            <a:endParaRPr lang="en-GB"/>
          </a:p>
        </p:txBody>
      </p:sp>
      <p:sp>
        <p:nvSpPr>
          <p:cNvPr id="20514" name="Line 50"/>
          <p:cNvSpPr>
            <a:spLocks noChangeShapeType="1"/>
          </p:cNvSpPr>
          <p:nvPr/>
        </p:nvSpPr>
        <p:spPr bwMode="auto">
          <a:xfrm>
            <a:off x="7885113" y="4087813"/>
            <a:ext cx="0" cy="219075"/>
          </a:xfrm>
          <a:prstGeom prst="line">
            <a:avLst/>
          </a:prstGeom>
          <a:noFill/>
          <a:ln w="9525">
            <a:solidFill>
              <a:srgbClr val="000000"/>
            </a:solidFill>
            <a:round/>
            <a:headEnd/>
            <a:tailEnd/>
          </a:ln>
        </p:spPr>
        <p:txBody>
          <a:bodyPr/>
          <a:lstStyle/>
          <a:p>
            <a:endParaRPr lang="en-US"/>
          </a:p>
        </p:txBody>
      </p:sp>
      <p:sp>
        <p:nvSpPr>
          <p:cNvPr id="20515" name="Line 49"/>
          <p:cNvSpPr>
            <a:spLocks noChangeShapeType="1"/>
          </p:cNvSpPr>
          <p:nvPr/>
        </p:nvSpPr>
        <p:spPr bwMode="auto">
          <a:xfrm>
            <a:off x="8316913" y="4306888"/>
            <a:ext cx="0" cy="179387"/>
          </a:xfrm>
          <a:prstGeom prst="line">
            <a:avLst/>
          </a:prstGeom>
          <a:noFill/>
          <a:ln w="9525">
            <a:solidFill>
              <a:srgbClr val="000000"/>
            </a:solidFill>
            <a:round/>
            <a:headEnd/>
            <a:tailEnd/>
          </a:ln>
        </p:spPr>
        <p:txBody>
          <a:bodyPr/>
          <a:lstStyle/>
          <a:p>
            <a:endParaRPr lang="en-US"/>
          </a:p>
        </p:txBody>
      </p:sp>
      <p:sp>
        <p:nvSpPr>
          <p:cNvPr id="20516" name="Line 48"/>
          <p:cNvSpPr>
            <a:spLocks noChangeShapeType="1"/>
          </p:cNvSpPr>
          <p:nvPr/>
        </p:nvSpPr>
        <p:spPr bwMode="auto">
          <a:xfrm>
            <a:off x="7453313" y="4313238"/>
            <a:ext cx="0" cy="198437"/>
          </a:xfrm>
          <a:prstGeom prst="line">
            <a:avLst/>
          </a:prstGeom>
          <a:noFill/>
          <a:ln w="9525">
            <a:solidFill>
              <a:srgbClr val="000000"/>
            </a:solidFill>
            <a:round/>
            <a:headEnd/>
            <a:tailEnd/>
          </a:ln>
        </p:spPr>
        <p:txBody>
          <a:bodyPr/>
          <a:lstStyle/>
          <a:p>
            <a:endParaRPr lang="en-US"/>
          </a:p>
        </p:txBody>
      </p:sp>
      <p:sp>
        <p:nvSpPr>
          <p:cNvPr id="20517" name="Text Box 47"/>
          <p:cNvSpPr txBox="1">
            <a:spLocks noChangeArrowheads="1"/>
          </p:cNvSpPr>
          <p:nvPr/>
        </p:nvSpPr>
        <p:spPr bwMode="auto">
          <a:xfrm>
            <a:off x="7956550" y="4494213"/>
            <a:ext cx="792163" cy="323850"/>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REMEDIAL</a:t>
            </a:r>
            <a:endParaRPr lang="en-GB"/>
          </a:p>
        </p:txBody>
      </p:sp>
      <p:sp>
        <p:nvSpPr>
          <p:cNvPr id="20518" name="Text Box 46"/>
          <p:cNvSpPr txBox="1">
            <a:spLocks noChangeArrowheads="1"/>
          </p:cNvSpPr>
          <p:nvPr/>
        </p:nvSpPr>
        <p:spPr bwMode="auto">
          <a:xfrm>
            <a:off x="7021513" y="4494213"/>
            <a:ext cx="792162" cy="323850"/>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DEFERRED</a:t>
            </a:r>
            <a:endParaRPr lang="en-GB"/>
          </a:p>
        </p:txBody>
      </p:sp>
      <p:sp>
        <p:nvSpPr>
          <p:cNvPr id="20519" name="Line 45"/>
          <p:cNvSpPr>
            <a:spLocks noChangeShapeType="1"/>
          </p:cNvSpPr>
          <p:nvPr/>
        </p:nvSpPr>
        <p:spPr bwMode="auto">
          <a:xfrm>
            <a:off x="3995738" y="3535363"/>
            <a:ext cx="0" cy="201612"/>
          </a:xfrm>
          <a:prstGeom prst="line">
            <a:avLst/>
          </a:prstGeom>
          <a:noFill/>
          <a:ln w="9525">
            <a:solidFill>
              <a:srgbClr val="000000"/>
            </a:solidFill>
            <a:round/>
            <a:headEnd/>
            <a:tailEnd/>
          </a:ln>
        </p:spPr>
        <p:txBody>
          <a:bodyPr/>
          <a:lstStyle/>
          <a:p>
            <a:endParaRPr lang="en-US"/>
          </a:p>
        </p:txBody>
      </p:sp>
      <p:sp>
        <p:nvSpPr>
          <p:cNvPr id="20520" name="Text Box 44"/>
          <p:cNvSpPr txBox="1">
            <a:spLocks noChangeArrowheads="1"/>
          </p:cNvSpPr>
          <p:nvPr/>
        </p:nvSpPr>
        <p:spPr bwMode="auto">
          <a:xfrm>
            <a:off x="2305050" y="3736975"/>
            <a:ext cx="971550" cy="360363"/>
          </a:xfrm>
          <a:prstGeom prst="rect">
            <a:avLst/>
          </a:prstGeom>
          <a:solidFill>
            <a:srgbClr val="CCFFFF"/>
          </a:solidFill>
          <a:ln w="9525">
            <a:solidFill>
              <a:srgbClr val="000000"/>
            </a:solidFill>
            <a:miter lim="800000"/>
            <a:headEnd/>
            <a:tailEnd/>
          </a:ln>
        </p:spPr>
        <p:txBody>
          <a:bodyPr/>
          <a:lstStyle/>
          <a:p>
            <a:pPr algn="ctr"/>
            <a:r>
              <a:rPr lang="en-GB" sz="800" b="1">
                <a:solidFill>
                  <a:srgbClr val="000000"/>
                </a:solidFill>
                <a:cs typeface="Times New Roman" pitchFamily="18" charset="0"/>
              </a:rPr>
              <a:t>PREDECTIVE MAINTENANCE</a:t>
            </a:r>
            <a:endParaRPr lang="en-GB"/>
          </a:p>
        </p:txBody>
      </p:sp>
      <p:sp>
        <p:nvSpPr>
          <p:cNvPr id="20521" name="Line 43"/>
          <p:cNvSpPr>
            <a:spLocks noChangeShapeType="1"/>
          </p:cNvSpPr>
          <p:nvPr/>
        </p:nvSpPr>
        <p:spPr bwMode="auto">
          <a:xfrm>
            <a:off x="5724525" y="4087813"/>
            <a:ext cx="0" cy="204787"/>
          </a:xfrm>
          <a:prstGeom prst="line">
            <a:avLst/>
          </a:prstGeom>
          <a:noFill/>
          <a:ln w="9525">
            <a:solidFill>
              <a:srgbClr val="000000"/>
            </a:solidFill>
            <a:round/>
            <a:headEnd/>
            <a:tailEnd/>
          </a:ln>
        </p:spPr>
        <p:txBody>
          <a:bodyPr/>
          <a:lstStyle/>
          <a:p>
            <a:endParaRPr lang="en-US"/>
          </a:p>
        </p:txBody>
      </p:sp>
      <p:sp>
        <p:nvSpPr>
          <p:cNvPr id="20522" name="Line 42"/>
          <p:cNvSpPr>
            <a:spLocks noChangeShapeType="1"/>
          </p:cNvSpPr>
          <p:nvPr/>
        </p:nvSpPr>
        <p:spPr bwMode="auto">
          <a:xfrm>
            <a:off x="2257425" y="5040313"/>
            <a:ext cx="0" cy="0"/>
          </a:xfrm>
          <a:prstGeom prst="line">
            <a:avLst/>
          </a:prstGeom>
          <a:noFill/>
          <a:ln w="9525">
            <a:solidFill>
              <a:srgbClr val="000000"/>
            </a:solidFill>
            <a:round/>
            <a:headEnd/>
            <a:tailEnd/>
          </a:ln>
        </p:spPr>
        <p:txBody>
          <a:bodyPr/>
          <a:lstStyle/>
          <a:p>
            <a:endParaRPr lang="en-US"/>
          </a:p>
        </p:txBody>
      </p:sp>
      <p:sp>
        <p:nvSpPr>
          <p:cNvPr id="20523" name="Line 41"/>
          <p:cNvSpPr>
            <a:spLocks noChangeShapeType="1"/>
          </p:cNvSpPr>
          <p:nvPr/>
        </p:nvSpPr>
        <p:spPr bwMode="auto">
          <a:xfrm>
            <a:off x="5724525" y="4313238"/>
            <a:ext cx="0" cy="215900"/>
          </a:xfrm>
          <a:prstGeom prst="line">
            <a:avLst/>
          </a:prstGeom>
          <a:noFill/>
          <a:ln w="9525">
            <a:solidFill>
              <a:srgbClr val="000000"/>
            </a:solidFill>
            <a:round/>
            <a:headEnd/>
            <a:tailEnd/>
          </a:ln>
        </p:spPr>
        <p:txBody>
          <a:bodyPr/>
          <a:lstStyle/>
          <a:p>
            <a:endParaRPr lang="en-US"/>
          </a:p>
        </p:txBody>
      </p:sp>
      <p:sp>
        <p:nvSpPr>
          <p:cNvPr id="20524" name="Line 40"/>
          <p:cNvSpPr>
            <a:spLocks noChangeShapeType="1"/>
          </p:cNvSpPr>
          <p:nvPr/>
        </p:nvSpPr>
        <p:spPr bwMode="auto">
          <a:xfrm>
            <a:off x="4787900" y="4310063"/>
            <a:ext cx="0" cy="179387"/>
          </a:xfrm>
          <a:prstGeom prst="line">
            <a:avLst/>
          </a:prstGeom>
          <a:noFill/>
          <a:ln w="9525">
            <a:solidFill>
              <a:srgbClr val="000000"/>
            </a:solidFill>
            <a:round/>
            <a:headEnd/>
            <a:tailEnd/>
          </a:ln>
        </p:spPr>
        <p:txBody>
          <a:bodyPr/>
          <a:lstStyle/>
          <a:p>
            <a:endParaRPr lang="en-US"/>
          </a:p>
        </p:txBody>
      </p:sp>
      <p:sp>
        <p:nvSpPr>
          <p:cNvPr id="20525" name="Text Box 39"/>
          <p:cNvSpPr txBox="1">
            <a:spLocks noChangeArrowheads="1"/>
          </p:cNvSpPr>
          <p:nvPr/>
        </p:nvSpPr>
        <p:spPr bwMode="auto">
          <a:xfrm>
            <a:off x="2952750" y="4457700"/>
            <a:ext cx="900113" cy="365125"/>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CONDITION - BASED</a:t>
            </a:r>
            <a:endParaRPr lang="en-GB"/>
          </a:p>
        </p:txBody>
      </p:sp>
      <p:sp>
        <p:nvSpPr>
          <p:cNvPr id="20526" name="Text Box 38"/>
          <p:cNvSpPr txBox="1">
            <a:spLocks noChangeArrowheads="1"/>
          </p:cNvSpPr>
          <p:nvPr/>
        </p:nvSpPr>
        <p:spPr bwMode="auto">
          <a:xfrm>
            <a:off x="2016125" y="4457700"/>
            <a:ext cx="900113" cy="365125"/>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STATISTICAL - BASED</a:t>
            </a:r>
            <a:endParaRPr lang="en-GB"/>
          </a:p>
        </p:txBody>
      </p:sp>
      <p:sp>
        <p:nvSpPr>
          <p:cNvPr id="20527" name="Line 37"/>
          <p:cNvSpPr>
            <a:spLocks noChangeShapeType="1"/>
          </p:cNvSpPr>
          <p:nvPr/>
        </p:nvSpPr>
        <p:spPr bwMode="auto">
          <a:xfrm>
            <a:off x="2771775" y="3535363"/>
            <a:ext cx="0" cy="201612"/>
          </a:xfrm>
          <a:prstGeom prst="line">
            <a:avLst/>
          </a:prstGeom>
          <a:noFill/>
          <a:ln w="9525">
            <a:solidFill>
              <a:srgbClr val="000000"/>
            </a:solidFill>
            <a:round/>
            <a:headEnd/>
            <a:tailEnd/>
          </a:ln>
        </p:spPr>
        <p:txBody>
          <a:bodyPr/>
          <a:lstStyle/>
          <a:p>
            <a:endParaRPr lang="en-US"/>
          </a:p>
        </p:txBody>
      </p:sp>
      <p:sp>
        <p:nvSpPr>
          <p:cNvPr id="20528" name="Text Box 36"/>
          <p:cNvSpPr txBox="1">
            <a:spLocks noChangeArrowheads="1"/>
          </p:cNvSpPr>
          <p:nvPr/>
        </p:nvSpPr>
        <p:spPr bwMode="auto">
          <a:xfrm>
            <a:off x="3529013" y="3736975"/>
            <a:ext cx="971550" cy="360363"/>
          </a:xfrm>
          <a:prstGeom prst="rect">
            <a:avLst/>
          </a:prstGeom>
          <a:solidFill>
            <a:srgbClr val="CCFFFF"/>
          </a:solidFill>
          <a:ln w="9525">
            <a:solidFill>
              <a:srgbClr val="000000"/>
            </a:solidFill>
            <a:miter lim="800000"/>
            <a:headEnd/>
            <a:tailEnd/>
          </a:ln>
        </p:spPr>
        <p:txBody>
          <a:bodyPr/>
          <a:lstStyle/>
          <a:p>
            <a:pPr algn="ctr"/>
            <a:r>
              <a:rPr lang="en-GB" sz="800" b="1">
                <a:solidFill>
                  <a:srgbClr val="000000"/>
                </a:solidFill>
                <a:cs typeface="Times New Roman" pitchFamily="18" charset="0"/>
              </a:rPr>
              <a:t>PREVENTIVE MAINTENANCE</a:t>
            </a:r>
            <a:endParaRPr lang="en-GB"/>
          </a:p>
        </p:txBody>
      </p:sp>
      <p:sp>
        <p:nvSpPr>
          <p:cNvPr id="20529" name="Line 35"/>
          <p:cNvSpPr>
            <a:spLocks noChangeShapeType="1"/>
          </p:cNvSpPr>
          <p:nvPr/>
        </p:nvSpPr>
        <p:spPr bwMode="auto">
          <a:xfrm>
            <a:off x="8245475" y="5249863"/>
            <a:ext cx="0" cy="169862"/>
          </a:xfrm>
          <a:prstGeom prst="line">
            <a:avLst/>
          </a:prstGeom>
          <a:noFill/>
          <a:ln w="9525">
            <a:solidFill>
              <a:srgbClr val="000000"/>
            </a:solidFill>
            <a:round/>
            <a:headEnd/>
            <a:tailEnd/>
          </a:ln>
        </p:spPr>
        <p:txBody>
          <a:bodyPr/>
          <a:lstStyle/>
          <a:p>
            <a:endParaRPr lang="en-US"/>
          </a:p>
        </p:txBody>
      </p:sp>
      <p:sp>
        <p:nvSpPr>
          <p:cNvPr id="20530" name="Text Box 34"/>
          <p:cNvSpPr txBox="1">
            <a:spLocks noChangeArrowheads="1"/>
          </p:cNvSpPr>
          <p:nvPr/>
        </p:nvSpPr>
        <p:spPr bwMode="auto">
          <a:xfrm>
            <a:off x="3600450" y="5394325"/>
            <a:ext cx="684213" cy="323850"/>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ROUTINE </a:t>
            </a:r>
            <a:endParaRPr lang="en-GB"/>
          </a:p>
        </p:txBody>
      </p:sp>
      <p:sp>
        <p:nvSpPr>
          <p:cNvPr id="20531" name="Line 33"/>
          <p:cNvSpPr>
            <a:spLocks noChangeShapeType="1"/>
          </p:cNvSpPr>
          <p:nvPr/>
        </p:nvSpPr>
        <p:spPr bwMode="auto">
          <a:xfrm>
            <a:off x="5508625" y="5105400"/>
            <a:ext cx="0" cy="292100"/>
          </a:xfrm>
          <a:prstGeom prst="line">
            <a:avLst/>
          </a:prstGeom>
          <a:noFill/>
          <a:ln w="9525">
            <a:solidFill>
              <a:srgbClr val="000000"/>
            </a:solidFill>
            <a:round/>
            <a:headEnd/>
            <a:tailEnd/>
          </a:ln>
        </p:spPr>
        <p:txBody>
          <a:bodyPr/>
          <a:lstStyle/>
          <a:p>
            <a:endParaRPr lang="en-US"/>
          </a:p>
        </p:txBody>
      </p:sp>
      <p:sp>
        <p:nvSpPr>
          <p:cNvPr id="20532" name="Text Box 32"/>
          <p:cNvSpPr txBox="1">
            <a:spLocks noChangeArrowheads="1"/>
          </p:cNvSpPr>
          <p:nvPr/>
        </p:nvSpPr>
        <p:spPr bwMode="auto">
          <a:xfrm>
            <a:off x="2808288" y="5394325"/>
            <a:ext cx="684212" cy="323850"/>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RUNNING </a:t>
            </a:r>
            <a:endParaRPr lang="en-GB"/>
          </a:p>
        </p:txBody>
      </p:sp>
      <p:sp>
        <p:nvSpPr>
          <p:cNvPr id="20533" name="Line 31"/>
          <p:cNvSpPr>
            <a:spLocks noChangeShapeType="1"/>
          </p:cNvSpPr>
          <p:nvPr/>
        </p:nvSpPr>
        <p:spPr bwMode="auto">
          <a:xfrm>
            <a:off x="4716463" y="5105400"/>
            <a:ext cx="0" cy="292100"/>
          </a:xfrm>
          <a:prstGeom prst="line">
            <a:avLst/>
          </a:prstGeom>
          <a:noFill/>
          <a:ln w="9525">
            <a:solidFill>
              <a:srgbClr val="000000"/>
            </a:solidFill>
            <a:round/>
            <a:headEnd/>
            <a:tailEnd/>
          </a:ln>
        </p:spPr>
        <p:txBody>
          <a:bodyPr/>
          <a:lstStyle/>
          <a:p>
            <a:endParaRPr lang="en-US"/>
          </a:p>
        </p:txBody>
      </p:sp>
      <p:sp>
        <p:nvSpPr>
          <p:cNvPr id="20534" name="Line 30"/>
          <p:cNvSpPr>
            <a:spLocks noChangeShapeType="1"/>
          </p:cNvSpPr>
          <p:nvPr/>
        </p:nvSpPr>
        <p:spPr bwMode="auto">
          <a:xfrm>
            <a:off x="3995738" y="5105400"/>
            <a:ext cx="0" cy="292100"/>
          </a:xfrm>
          <a:prstGeom prst="line">
            <a:avLst/>
          </a:prstGeom>
          <a:noFill/>
          <a:ln w="9525">
            <a:solidFill>
              <a:srgbClr val="000000"/>
            </a:solidFill>
            <a:round/>
            <a:headEnd/>
            <a:tailEnd/>
          </a:ln>
        </p:spPr>
        <p:txBody>
          <a:bodyPr/>
          <a:lstStyle/>
          <a:p>
            <a:endParaRPr lang="en-US"/>
          </a:p>
        </p:txBody>
      </p:sp>
      <p:sp>
        <p:nvSpPr>
          <p:cNvPr id="20535" name="Line 29"/>
          <p:cNvSpPr>
            <a:spLocks noChangeShapeType="1"/>
          </p:cNvSpPr>
          <p:nvPr/>
        </p:nvSpPr>
        <p:spPr bwMode="auto">
          <a:xfrm>
            <a:off x="3132138" y="5105400"/>
            <a:ext cx="0" cy="292100"/>
          </a:xfrm>
          <a:prstGeom prst="line">
            <a:avLst/>
          </a:prstGeom>
          <a:noFill/>
          <a:ln w="9525">
            <a:solidFill>
              <a:srgbClr val="000000"/>
            </a:solidFill>
            <a:round/>
            <a:headEnd/>
            <a:tailEnd/>
          </a:ln>
        </p:spPr>
        <p:txBody>
          <a:bodyPr/>
          <a:lstStyle/>
          <a:p>
            <a:endParaRPr lang="en-US"/>
          </a:p>
        </p:txBody>
      </p:sp>
      <p:sp>
        <p:nvSpPr>
          <p:cNvPr id="20536" name="Line 28"/>
          <p:cNvSpPr>
            <a:spLocks noChangeShapeType="1"/>
          </p:cNvSpPr>
          <p:nvPr/>
        </p:nvSpPr>
        <p:spPr bwMode="auto">
          <a:xfrm>
            <a:off x="2339975" y="5105400"/>
            <a:ext cx="0" cy="292100"/>
          </a:xfrm>
          <a:prstGeom prst="line">
            <a:avLst/>
          </a:prstGeom>
          <a:noFill/>
          <a:ln w="9525">
            <a:solidFill>
              <a:srgbClr val="000000"/>
            </a:solidFill>
            <a:round/>
            <a:headEnd/>
            <a:tailEnd/>
          </a:ln>
        </p:spPr>
        <p:txBody>
          <a:bodyPr/>
          <a:lstStyle/>
          <a:p>
            <a:endParaRPr lang="en-US"/>
          </a:p>
        </p:txBody>
      </p:sp>
      <p:sp>
        <p:nvSpPr>
          <p:cNvPr id="20537" name="Text Box 27"/>
          <p:cNvSpPr txBox="1">
            <a:spLocks noChangeArrowheads="1"/>
          </p:cNvSpPr>
          <p:nvPr/>
        </p:nvSpPr>
        <p:spPr bwMode="auto">
          <a:xfrm>
            <a:off x="5329238" y="4533900"/>
            <a:ext cx="900112" cy="323850"/>
          </a:xfrm>
          <a:prstGeom prst="rect">
            <a:avLst/>
          </a:prstGeom>
          <a:solidFill>
            <a:srgbClr val="CCFFCC"/>
          </a:solidFill>
          <a:ln w="9525">
            <a:solidFill>
              <a:srgbClr val="000000"/>
            </a:solidFill>
            <a:miter lim="800000"/>
            <a:headEnd/>
            <a:tailEnd/>
          </a:ln>
        </p:spPr>
        <p:txBody>
          <a:bodyPr/>
          <a:lstStyle/>
          <a:p>
            <a:pPr algn="justLow"/>
            <a:r>
              <a:rPr lang="en-GB" sz="800" b="1">
                <a:solidFill>
                  <a:srgbClr val="000000"/>
                </a:solidFill>
                <a:cs typeface="Times New Roman" pitchFamily="18" charset="0"/>
              </a:rPr>
              <a:t>DESIGN - OUT</a:t>
            </a:r>
            <a:endParaRPr lang="en-GB"/>
          </a:p>
        </p:txBody>
      </p:sp>
      <p:sp>
        <p:nvSpPr>
          <p:cNvPr id="20538" name="Text Box 26"/>
          <p:cNvSpPr txBox="1">
            <a:spLocks noChangeArrowheads="1"/>
          </p:cNvSpPr>
          <p:nvPr/>
        </p:nvSpPr>
        <p:spPr bwMode="auto">
          <a:xfrm>
            <a:off x="4284663" y="4521200"/>
            <a:ext cx="936625" cy="323850"/>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ENGINEERING SERVICES</a:t>
            </a:r>
            <a:endParaRPr lang="en-GB"/>
          </a:p>
        </p:txBody>
      </p:sp>
      <p:sp>
        <p:nvSpPr>
          <p:cNvPr id="20539" name="Text Box 25"/>
          <p:cNvSpPr txBox="1">
            <a:spLocks noChangeArrowheads="1"/>
          </p:cNvSpPr>
          <p:nvPr/>
        </p:nvSpPr>
        <p:spPr bwMode="auto">
          <a:xfrm>
            <a:off x="2016125" y="5394325"/>
            <a:ext cx="684213" cy="323850"/>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WINDOW </a:t>
            </a:r>
            <a:endParaRPr lang="en-GB"/>
          </a:p>
        </p:txBody>
      </p:sp>
      <p:sp>
        <p:nvSpPr>
          <p:cNvPr id="20540" name="Text Box 24"/>
          <p:cNvSpPr txBox="1">
            <a:spLocks noChangeArrowheads="1"/>
          </p:cNvSpPr>
          <p:nvPr/>
        </p:nvSpPr>
        <p:spPr bwMode="auto">
          <a:xfrm>
            <a:off x="5221288" y="3736975"/>
            <a:ext cx="1008062" cy="360363"/>
          </a:xfrm>
          <a:prstGeom prst="rect">
            <a:avLst/>
          </a:prstGeom>
          <a:solidFill>
            <a:srgbClr val="CCFFFF"/>
          </a:solidFill>
          <a:ln w="9525">
            <a:solidFill>
              <a:srgbClr val="000000"/>
            </a:solidFill>
            <a:miter lim="800000"/>
            <a:headEnd/>
            <a:tailEnd/>
          </a:ln>
        </p:spPr>
        <p:txBody>
          <a:bodyPr/>
          <a:lstStyle/>
          <a:p>
            <a:pPr algn="ctr"/>
            <a:r>
              <a:rPr lang="en-GB" sz="800" b="1">
                <a:solidFill>
                  <a:srgbClr val="000000"/>
                </a:solidFill>
                <a:cs typeface="Times New Roman" pitchFamily="18" charset="0"/>
              </a:rPr>
              <a:t>IMPROVEMENT MAINTENANCE</a:t>
            </a:r>
            <a:endParaRPr lang="en-GB"/>
          </a:p>
        </p:txBody>
      </p:sp>
      <p:sp>
        <p:nvSpPr>
          <p:cNvPr id="20541" name="Rectangle 23"/>
          <p:cNvSpPr>
            <a:spLocks noChangeArrowheads="1"/>
          </p:cNvSpPr>
          <p:nvPr/>
        </p:nvSpPr>
        <p:spPr bwMode="auto">
          <a:xfrm>
            <a:off x="1908175" y="863600"/>
            <a:ext cx="7056438" cy="5105400"/>
          </a:xfrm>
          <a:prstGeom prst="rect">
            <a:avLst/>
          </a:prstGeom>
          <a:noFill/>
          <a:ln w="19050">
            <a:solidFill>
              <a:srgbClr val="000000"/>
            </a:solidFill>
            <a:miter lim="800000"/>
            <a:headEnd/>
            <a:tailEnd/>
          </a:ln>
        </p:spPr>
        <p:txBody>
          <a:bodyPr/>
          <a:lstStyle/>
          <a:p>
            <a:endParaRPr lang="en-CA"/>
          </a:p>
        </p:txBody>
      </p:sp>
      <p:sp>
        <p:nvSpPr>
          <p:cNvPr id="20542" name="Line 22"/>
          <p:cNvSpPr>
            <a:spLocks noChangeShapeType="1"/>
          </p:cNvSpPr>
          <p:nvPr/>
        </p:nvSpPr>
        <p:spPr bwMode="auto">
          <a:xfrm>
            <a:off x="2268538" y="4306888"/>
            <a:ext cx="0" cy="150812"/>
          </a:xfrm>
          <a:prstGeom prst="line">
            <a:avLst/>
          </a:prstGeom>
          <a:noFill/>
          <a:ln w="9525">
            <a:solidFill>
              <a:srgbClr val="000000"/>
            </a:solidFill>
            <a:round/>
            <a:headEnd/>
            <a:tailEnd/>
          </a:ln>
        </p:spPr>
        <p:txBody>
          <a:bodyPr/>
          <a:lstStyle/>
          <a:p>
            <a:endParaRPr lang="en-US"/>
          </a:p>
        </p:txBody>
      </p:sp>
      <p:sp>
        <p:nvSpPr>
          <p:cNvPr id="20543" name="Line 21"/>
          <p:cNvSpPr>
            <a:spLocks noChangeShapeType="1"/>
          </p:cNvSpPr>
          <p:nvPr/>
        </p:nvSpPr>
        <p:spPr bwMode="auto">
          <a:xfrm>
            <a:off x="2268538" y="4283075"/>
            <a:ext cx="1079500" cy="0"/>
          </a:xfrm>
          <a:prstGeom prst="line">
            <a:avLst/>
          </a:prstGeom>
          <a:noFill/>
          <a:ln w="9525">
            <a:solidFill>
              <a:srgbClr val="000000"/>
            </a:solidFill>
            <a:round/>
            <a:headEnd/>
            <a:tailEnd/>
          </a:ln>
        </p:spPr>
        <p:txBody>
          <a:bodyPr/>
          <a:lstStyle/>
          <a:p>
            <a:endParaRPr lang="en-US"/>
          </a:p>
        </p:txBody>
      </p:sp>
      <p:sp>
        <p:nvSpPr>
          <p:cNvPr id="20544" name="Line 20"/>
          <p:cNvSpPr>
            <a:spLocks noChangeShapeType="1"/>
          </p:cNvSpPr>
          <p:nvPr/>
        </p:nvSpPr>
        <p:spPr bwMode="auto">
          <a:xfrm>
            <a:off x="2771775" y="4097338"/>
            <a:ext cx="0" cy="166687"/>
          </a:xfrm>
          <a:prstGeom prst="line">
            <a:avLst/>
          </a:prstGeom>
          <a:noFill/>
          <a:ln w="9525">
            <a:solidFill>
              <a:srgbClr val="000000"/>
            </a:solidFill>
            <a:round/>
            <a:headEnd/>
            <a:tailEnd/>
          </a:ln>
        </p:spPr>
        <p:txBody>
          <a:bodyPr/>
          <a:lstStyle/>
          <a:p>
            <a:endParaRPr lang="en-US"/>
          </a:p>
        </p:txBody>
      </p:sp>
      <p:sp>
        <p:nvSpPr>
          <p:cNvPr id="20545" name="Line 19"/>
          <p:cNvSpPr>
            <a:spLocks noChangeShapeType="1"/>
          </p:cNvSpPr>
          <p:nvPr/>
        </p:nvSpPr>
        <p:spPr bwMode="auto">
          <a:xfrm>
            <a:off x="3348038" y="4284663"/>
            <a:ext cx="0" cy="173037"/>
          </a:xfrm>
          <a:prstGeom prst="line">
            <a:avLst/>
          </a:prstGeom>
          <a:noFill/>
          <a:ln w="9525">
            <a:solidFill>
              <a:srgbClr val="000000"/>
            </a:solidFill>
            <a:round/>
            <a:headEnd/>
            <a:tailEnd/>
          </a:ln>
        </p:spPr>
        <p:txBody>
          <a:bodyPr/>
          <a:lstStyle/>
          <a:p>
            <a:endParaRPr lang="en-US"/>
          </a:p>
        </p:txBody>
      </p:sp>
      <p:sp>
        <p:nvSpPr>
          <p:cNvPr id="20546" name="Line 18"/>
          <p:cNvSpPr>
            <a:spLocks noChangeShapeType="1"/>
          </p:cNvSpPr>
          <p:nvPr/>
        </p:nvSpPr>
        <p:spPr bwMode="auto">
          <a:xfrm>
            <a:off x="3995738" y="4097338"/>
            <a:ext cx="0" cy="1008062"/>
          </a:xfrm>
          <a:prstGeom prst="line">
            <a:avLst/>
          </a:prstGeom>
          <a:noFill/>
          <a:ln w="9525">
            <a:solidFill>
              <a:srgbClr val="000000"/>
            </a:solidFill>
            <a:round/>
            <a:headEnd/>
            <a:tailEnd/>
          </a:ln>
        </p:spPr>
        <p:txBody>
          <a:bodyPr/>
          <a:lstStyle/>
          <a:p>
            <a:endParaRPr lang="en-US"/>
          </a:p>
        </p:txBody>
      </p:sp>
      <p:sp>
        <p:nvSpPr>
          <p:cNvPr id="20547" name="Line 17"/>
          <p:cNvSpPr>
            <a:spLocks noChangeShapeType="1"/>
          </p:cNvSpPr>
          <p:nvPr/>
        </p:nvSpPr>
        <p:spPr bwMode="auto">
          <a:xfrm>
            <a:off x="5724525" y="3535363"/>
            <a:ext cx="0" cy="201612"/>
          </a:xfrm>
          <a:prstGeom prst="line">
            <a:avLst/>
          </a:prstGeom>
          <a:noFill/>
          <a:ln w="9525">
            <a:solidFill>
              <a:srgbClr val="000000"/>
            </a:solidFill>
            <a:round/>
            <a:headEnd/>
            <a:tailEnd/>
          </a:ln>
        </p:spPr>
        <p:txBody>
          <a:bodyPr/>
          <a:lstStyle/>
          <a:p>
            <a:endParaRPr lang="en-US"/>
          </a:p>
        </p:txBody>
      </p:sp>
      <p:sp>
        <p:nvSpPr>
          <p:cNvPr id="20548" name="Text Box 16"/>
          <p:cNvSpPr txBox="1">
            <a:spLocks noChangeArrowheads="1"/>
          </p:cNvSpPr>
          <p:nvPr/>
        </p:nvSpPr>
        <p:spPr bwMode="auto">
          <a:xfrm>
            <a:off x="7740650" y="5394325"/>
            <a:ext cx="1008063" cy="323850"/>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SHUTDOWN CORRECTIVE</a:t>
            </a:r>
            <a:endParaRPr lang="en-US" sz="1400"/>
          </a:p>
          <a:p>
            <a:pPr eaLnBrk="0"/>
            <a:endParaRPr lang="en-US"/>
          </a:p>
        </p:txBody>
      </p:sp>
      <p:sp>
        <p:nvSpPr>
          <p:cNvPr id="20549" name="Text Box 15"/>
          <p:cNvSpPr txBox="1">
            <a:spLocks noChangeArrowheads="1"/>
          </p:cNvSpPr>
          <p:nvPr/>
        </p:nvSpPr>
        <p:spPr bwMode="auto">
          <a:xfrm>
            <a:off x="5292725" y="5394325"/>
            <a:ext cx="1008063" cy="323850"/>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SHUTDOWN PREVENTIVE</a:t>
            </a:r>
            <a:endParaRPr lang="en-US" sz="1400"/>
          </a:p>
          <a:p>
            <a:pPr eaLnBrk="0"/>
            <a:endParaRPr lang="en-US"/>
          </a:p>
        </p:txBody>
      </p:sp>
      <p:sp>
        <p:nvSpPr>
          <p:cNvPr id="20550" name="Text Box 14"/>
          <p:cNvSpPr txBox="1">
            <a:spLocks noChangeArrowheads="1"/>
          </p:cNvSpPr>
          <p:nvPr/>
        </p:nvSpPr>
        <p:spPr bwMode="auto">
          <a:xfrm>
            <a:off x="6516688" y="5394325"/>
            <a:ext cx="1008062" cy="323850"/>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SHUTDOWN IMPROVEMENT</a:t>
            </a:r>
            <a:endParaRPr lang="en-GB"/>
          </a:p>
        </p:txBody>
      </p:sp>
      <p:sp>
        <p:nvSpPr>
          <p:cNvPr id="20551" name="Line 13"/>
          <p:cNvSpPr>
            <a:spLocks noChangeShapeType="1"/>
          </p:cNvSpPr>
          <p:nvPr/>
        </p:nvSpPr>
        <p:spPr bwMode="auto">
          <a:xfrm flipH="1">
            <a:off x="2339975" y="5105400"/>
            <a:ext cx="3167063" cy="0"/>
          </a:xfrm>
          <a:prstGeom prst="line">
            <a:avLst/>
          </a:prstGeom>
          <a:noFill/>
          <a:ln w="9525">
            <a:solidFill>
              <a:srgbClr val="000000"/>
            </a:solidFill>
            <a:round/>
            <a:headEnd/>
            <a:tailEnd/>
          </a:ln>
        </p:spPr>
        <p:txBody>
          <a:bodyPr/>
          <a:lstStyle/>
          <a:p>
            <a:endParaRPr lang="en-US"/>
          </a:p>
        </p:txBody>
      </p:sp>
      <p:sp>
        <p:nvSpPr>
          <p:cNvPr id="20552" name="Line 12"/>
          <p:cNvSpPr>
            <a:spLocks noChangeShapeType="1"/>
          </p:cNvSpPr>
          <p:nvPr/>
        </p:nvSpPr>
        <p:spPr bwMode="auto">
          <a:xfrm flipH="1">
            <a:off x="4787900" y="4306888"/>
            <a:ext cx="2087563" cy="0"/>
          </a:xfrm>
          <a:prstGeom prst="line">
            <a:avLst/>
          </a:prstGeom>
          <a:noFill/>
          <a:ln w="9525">
            <a:solidFill>
              <a:srgbClr val="000000"/>
            </a:solidFill>
            <a:round/>
            <a:headEnd/>
            <a:tailEnd/>
          </a:ln>
        </p:spPr>
        <p:txBody>
          <a:bodyPr/>
          <a:lstStyle/>
          <a:p>
            <a:endParaRPr lang="en-US"/>
          </a:p>
        </p:txBody>
      </p:sp>
      <p:sp>
        <p:nvSpPr>
          <p:cNvPr id="20553" name="Line 11"/>
          <p:cNvSpPr>
            <a:spLocks noChangeShapeType="1"/>
          </p:cNvSpPr>
          <p:nvPr/>
        </p:nvSpPr>
        <p:spPr bwMode="auto">
          <a:xfrm>
            <a:off x="7453313" y="4306888"/>
            <a:ext cx="1352550" cy="0"/>
          </a:xfrm>
          <a:prstGeom prst="line">
            <a:avLst/>
          </a:prstGeom>
          <a:noFill/>
          <a:ln w="9525">
            <a:solidFill>
              <a:srgbClr val="000000"/>
            </a:solidFill>
            <a:round/>
            <a:headEnd/>
            <a:tailEnd/>
          </a:ln>
        </p:spPr>
        <p:txBody>
          <a:bodyPr/>
          <a:lstStyle/>
          <a:p>
            <a:endParaRPr lang="en-US"/>
          </a:p>
        </p:txBody>
      </p:sp>
      <p:sp>
        <p:nvSpPr>
          <p:cNvPr id="20554" name="Line 10"/>
          <p:cNvSpPr>
            <a:spLocks noChangeShapeType="1"/>
          </p:cNvSpPr>
          <p:nvPr/>
        </p:nvSpPr>
        <p:spPr bwMode="auto">
          <a:xfrm>
            <a:off x="8821738" y="4314825"/>
            <a:ext cx="0" cy="935038"/>
          </a:xfrm>
          <a:prstGeom prst="line">
            <a:avLst/>
          </a:prstGeom>
          <a:noFill/>
          <a:ln w="9525">
            <a:solidFill>
              <a:srgbClr val="000000"/>
            </a:solidFill>
            <a:round/>
            <a:headEnd/>
            <a:tailEnd/>
          </a:ln>
        </p:spPr>
        <p:txBody>
          <a:bodyPr/>
          <a:lstStyle/>
          <a:p>
            <a:endParaRPr lang="en-US"/>
          </a:p>
        </p:txBody>
      </p:sp>
      <p:sp>
        <p:nvSpPr>
          <p:cNvPr id="20555" name="Line 8"/>
          <p:cNvSpPr>
            <a:spLocks noChangeShapeType="1"/>
          </p:cNvSpPr>
          <p:nvPr/>
        </p:nvSpPr>
        <p:spPr bwMode="auto">
          <a:xfrm>
            <a:off x="6877050" y="4313238"/>
            <a:ext cx="0" cy="1079500"/>
          </a:xfrm>
          <a:prstGeom prst="line">
            <a:avLst/>
          </a:prstGeom>
          <a:noFill/>
          <a:ln w="9525">
            <a:solidFill>
              <a:srgbClr val="000000"/>
            </a:solidFill>
            <a:round/>
            <a:headEnd/>
            <a:tailEnd/>
          </a:ln>
        </p:spPr>
        <p:txBody>
          <a:bodyPr/>
          <a:lstStyle/>
          <a:p>
            <a:endParaRPr lang="en-US"/>
          </a:p>
        </p:txBody>
      </p:sp>
      <p:sp>
        <p:nvSpPr>
          <p:cNvPr id="20556" name="Line 7"/>
          <p:cNvSpPr>
            <a:spLocks noChangeShapeType="1"/>
          </p:cNvSpPr>
          <p:nvPr/>
        </p:nvSpPr>
        <p:spPr bwMode="auto">
          <a:xfrm flipH="1">
            <a:off x="8262938" y="5249863"/>
            <a:ext cx="558800" cy="0"/>
          </a:xfrm>
          <a:prstGeom prst="line">
            <a:avLst/>
          </a:prstGeom>
          <a:noFill/>
          <a:ln w="9525">
            <a:solidFill>
              <a:srgbClr val="000000"/>
            </a:solidFill>
            <a:round/>
            <a:headEnd/>
            <a:tailEnd/>
          </a:ln>
        </p:spPr>
        <p:txBody>
          <a:bodyPr/>
          <a:lstStyle/>
          <a:p>
            <a:endParaRPr lang="en-US"/>
          </a:p>
        </p:txBody>
      </p:sp>
      <p:sp>
        <p:nvSpPr>
          <p:cNvPr id="20557" name="Text Box 6"/>
          <p:cNvSpPr txBox="1">
            <a:spLocks noChangeArrowheads="1"/>
          </p:cNvSpPr>
          <p:nvPr/>
        </p:nvSpPr>
        <p:spPr bwMode="auto">
          <a:xfrm>
            <a:off x="5221288" y="5033963"/>
            <a:ext cx="3671887" cy="822325"/>
          </a:xfrm>
          <a:prstGeom prst="rect">
            <a:avLst/>
          </a:prstGeom>
          <a:noFill/>
          <a:ln w="9525">
            <a:solidFill>
              <a:srgbClr val="000000"/>
            </a:solidFill>
            <a:prstDash val="sysDot"/>
            <a:miter lim="800000"/>
            <a:headEnd/>
            <a:tailEnd/>
          </a:ln>
        </p:spPr>
        <p:txBody>
          <a:bodyPr/>
          <a:lstStyle/>
          <a:p>
            <a:pPr>
              <a:tabLst>
                <a:tab pos="457200" algn="r"/>
                <a:tab pos="2636838" algn="ctr"/>
                <a:tab pos="5273675" algn="r"/>
              </a:tabLst>
            </a:pPr>
            <a:r>
              <a:rPr lang="en-GB" sz="1000">
                <a:cs typeface="Times New Roman" pitchFamily="18" charset="0"/>
              </a:rPr>
              <a:t>                 Shutdown                 Maintenance</a:t>
            </a:r>
            <a:endParaRPr lang="en-GB"/>
          </a:p>
        </p:txBody>
      </p:sp>
      <p:sp>
        <p:nvSpPr>
          <p:cNvPr id="20558" name="Text Box 5"/>
          <p:cNvSpPr txBox="1">
            <a:spLocks noChangeArrowheads="1"/>
          </p:cNvSpPr>
          <p:nvPr/>
        </p:nvSpPr>
        <p:spPr bwMode="auto">
          <a:xfrm>
            <a:off x="4427538" y="5394325"/>
            <a:ext cx="720725" cy="323850"/>
          </a:xfrm>
          <a:prstGeom prst="rect">
            <a:avLst/>
          </a:prstGeom>
          <a:solidFill>
            <a:srgbClr val="CCFFCC"/>
          </a:solidFill>
          <a:ln w="9525">
            <a:solidFill>
              <a:srgbClr val="000000"/>
            </a:solidFill>
            <a:miter lim="800000"/>
            <a:headEnd/>
            <a:tailEnd/>
          </a:ln>
        </p:spPr>
        <p:txBody>
          <a:bodyPr/>
          <a:lstStyle/>
          <a:p>
            <a:pPr algn="ctr"/>
            <a:r>
              <a:rPr lang="en-GB" sz="800" b="1">
                <a:solidFill>
                  <a:srgbClr val="000000"/>
                </a:solidFill>
                <a:cs typeface="Times New Roman" pitchFamily="18" charset="0"/>
              </a:rPr>
              <a:t>OPPORTU-NITY </a:t>
            </a:r>
            <a:endParaRPr lang="en-GB"/>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AB2E38F5-7D1B-484D-9C21-8E0B154E7A6D}" type="slidenum">
              <a:rPr lang="en-CA"/>
              <a:pPr>
                <a:defRPr/>
              </a:pPr>
              <a:t>29</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Diagnostic Technologies</a:t>
            </a:r>
          </a:p>
        </p:txBody>
      </p:sp>
      <p:sp>
        <p:nvSpPr>
          <p:cNvPr id="3076" name="Text Box 2"/>
          <p:cNvSpPr txBox="1">
            <a:spLocks noChangeArrowheads="1"/>
          </p:cNvSpPr>
          <p:nvPr/>
        </p:nvSpPr>
        <p:spPr bwMode="auto">
          <a:xfrm>
            <a:off x="2124075" y="954088"/>
            <a:ext cx="6769100" cy="4876800"/>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The most commonly applied condition-based maintenance techniques are Vibration Analysis, Oil Analysis, </a:t>
            </a:r>
            <a:r>
              <a:rPr lang="en-CA" dirty="0" err="1">
                <a:solidFill>
                  <a:srgbClr val="000080"/>
                </a:solidFill>
                <a:ea typeface="MS Gothic" charset="-128"/>
              </a:rPr>
              <a:t>Thermography</a:t>
            </a:r>
            <a:r>
              <a:rPr lang="en-CA" dirty="0">
                <a:solidFill>
                  <a:srgbClr val="000080"/>
                </a:solidFill>
                <a:ea typeface="MS Gothic" charset="-128"/>
              </a:rPr>
              <a:t>, Ultrasonic, Electrical Effects and Penetrates.</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dirty="0">
              <a:solidFill>
                <a:srgbClr val="000080"/>
              </a:solidFill>
              <a:ea typeface="MS Gothic" charset="-128"/>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b="1" dirty="0">
                <a:solidFill>
                  <a:srgbClr val="FF0000"/>
                </a:solidFill>
                <a:ea typeface="MS Gothic" charset="-128"/>
              </a:rPr>
              <a:t>Vibration Analysis</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Vibration can be defined as the movement of a mass from its point of rest through all positions back to the point of rest, where it is ready to repeat the cycle.  The time it takes to do this is its period, and the number of repetitions of this cycle in a given time is its frequency.</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severity of vibration is determined by the amplitude - or maximum movement - its peak velocity and peak acceleration.  Vibration analysis in condition monitoring, is accomplished by comparing vibration characteristics of current operation to a baseline, measured when the machinery was known to be operating normally.  The selection of the specific parameters to be measured depends primarily on the frequency of the vibration.</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dirty="0">
              <a:solidFill>
                <a:srgbClr val="000080"/>
              </a:solidFill>
              <a:ea typeface="MS Gothic" charset="-128"/>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dirty="0">
              <a:solidFill>
                <a:srgbClr val="000080"/>
              </a:solidFill>
              <a:ea typeface="MS Gothic" charset="-128"/>
            </a:endParaRPr>
          </a:p>
        </p:txBody>
      </p:sp>
      <p:sp>
        <p:nvSpPr>
          <p:cNvPr id="2053"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Diagnostic Technologies</a:t>
            </a: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Reliability Concepts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EA55B505-062A-4171-8CF5-479D309BADA1}" type="slidenum">
              <a:rPr lang="en-CA"/>
              <a:pPr>
                <a:defRPr/>
              </a:pPr>
              <a:t>3</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80"/>
                </a:solidFill>
              </a:rPr>
              <a:t>Maintenance Definition </a:t>
            </a:r>
            <a:endParaRPr lang="en-CA" sz="2400" b="1" dirty="0">
              <a:solidFill>
                <a:srgbClr val="000080"/>
              </a:solidFill>
            </a:endParaRPr>
          </a:p>
        </p:txBody>
      </p:sp>
      <p:sp>
        <p:nvSpPr>
          <p:cNvPr id="2052"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205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5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lvl="1">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
        <p:nvSpPr>
          <p:cNvPr id="18" name="Rectangle 4"/>
          <p:cNvSpPr>
            <a:spLocks noChangeArrowheads="1"/>
          </p:cNvSpPr>
          <p:nvPr/>
        </p:nvSpPr>
        <p:spPr bwMode="auto">
          <a:xfrm>
            <a:off x="2002611" y="2597145"/>
            <a:ext cx="7277096" cy="2643206"/>
          </a:xfrm>
          <a:prstGeom prst="rect">
            <a:avLst/>
          </a:prstGeom>
          <a:noFill/>
          <a:ln w="38100">
            <a:solidFill>
              <a:srgbClr val="FF6600"/>
            </a:solidFill>
            <a:miter lim="800000"/>
            <a:headEnd/>
            <a:tailEnd/>
          </a:ln>
          <a:effectLst/>
        </p:spPr>
        <p:txBody>
          <a:bodyPr wrap="none" anchor="ctr"/>
          <a:lstStyle/>
          <a:p>
            <a:endParaRPr lang="ar-EG"/>
          </a:p>
        </p:txBody>
      </p:sp>
      <p:sp>
        <p:nvSpPr>
          <p:cNvPr id="19" name="Rectangle 18"/>
          <p:cNvSpPr/>
          <p:nvPr/>
        </p:nvSpPr>
        <p:spPr>
          <a:xfrm>
            <a:off x="2430463" y="2678653"/>
            <a:ext cx="6430196" cy="2382062"/>
          </a:xfrm>
          <a:prstGeom prst="rect">
            <a:avLst/>
          </a:prstGeom>
        </p:spPr>
        <p:txBody>
          <a:bodyPr wrap="square">
            <a:spAutoFit/>
          </a:bodyPr>
          <a:lstStyle/>
          <a:p>
            <a:pPr algn="just"/>
            <a:r>
              <a:rPr lang="en-GB" sz="3200" dirty="0" smtClean="0">
                <a:solidFill>
                  <a:srgbClr val="0000A8"/>
                </a:solidFill>
                <a:latin typeface="Times New Roman" pitchFamily="18" charset="0"/>
                <a:cs typeface="Times New Roman" pitchFamily="18" charset="0"/>
              </a:rPr>
              <a:t>maintenance is a set of organised activities that are carried out in order to keep an item in its best operational condition with minimum cost acquired. </a:t>
            </a:r>
            <a:endParaRPr lang="ar-EG" sz="3200" dirty="0">
              <a:solidFill>
                <a:srgbClr val="0000A8"/>
              </a:solidFill>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11AB543-CF92-4EC7-8C59-22E4360742C3}" type="slidenum">
              <a:rPr lang="en-CA"/>
              <a:pPr>
                <a:defRPr/>
              </a:pPr>
              <a:t>30</a:t>
            </a:fld>
            <a:endParaRPr lang="en-CA"/>
          </a:p>
        </p:txBody>
      </p:sp>
      <p:sp>
        <p:nvSpPr>
          <p:cNvPr id="307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Diagnostic Technologies</a:t>
            </a:r>
          </a:p>
        </p:txBody>
      </p:sp>
      <p:sp>
        <p:nvSpPr>
          <p:cNvPr id="3076" name="Text Box 2"/>
          <p:cNvSpPr txBox="1">
            <a:spLocks noChangeArrowheads="1"/>
          </p:cNvSpPr>
          <p:nvPr/>
        </p:nvSpPr>
        <p:spPr bwMode="auto">
          <a:xfrm>
            <a:off x="1979613" y="954088"/>
            <a:ext cx="6913562" cy="4876800"/>
          </a:xfrm>
          <a:prstGeom prst="rect">
            <a:avLst/>
          </a:prstGeom>
          <a:noFill/>
          <a:ln w="9525">
            <a:noFill/>
            <a:round/>
            <a:headEnd/>
            <a:tailEnd/>
          </a:ln>
        </p:spPr>
        <p:txBody>
          <a:bodyPr lIns="0" tIns="15876" rIns="0" bIns="0"/>
          <a:lstStyle/>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Vibration analysis techniques can be used to monitor the performance of mechanical equipment that rotates, reciprocates or has other dynamic actions.  Examples include gearboxes, roller bearings, motors, pumps, fans, turbines, belt or chain drives, compressors, generators, conveyors, reciprocating engines and indexing machines</a:t>
            </a:r>
            <a:endParaRPr lang="en-CA" dirty="0">
              <a:solidFill>
                <a:srgbClr val="000080"/>
              </a:solidFill>
              <a:ea typeface="MS Gothic" charset="-128"/>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dirty="0">
              <a:solidFill>
                <a:srgbClr val="000080"/>
              </a:solidFill>
              <a:ea typeface="MS Gothic" charset="-128"/>
            </a:endParaRPr>
          </a:p>
        </p:txBody>
      </p:sp>
      <p:sp>
        <p:nvSpPr>
          <p:cNvPr id="3077"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Diagnostic Technologies</a:t>
            </a:r>
          </a:p>
        </p:txBody>
      </p:sp>
      <p:sp>
        <p:nvSpPr>
          <p:cNvPr id="3078"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079"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0"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1"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2"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Reliability Concepts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308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08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pic>
        <p:nvPicPr>
          <p:cNvPr id="3088" name="Picture 15"/>
          <p:cNvPicPr>
            <a:picLocks noChangeAspect="1" noChangeArrowheads="1"/>
          </p:cNvPicPr>
          <p:nvPr/>
        </p:nvPicPr>
        <p:blipFill>
          <a:blip r:embed="rId5" cstate="print"/>
          <a:srcRect/>
          <a:stretch>
            <a:fillRect/>
          </a:stretch>
        </p:blipFill>
        <p:spPr bwMode="auto">
          <a:xfrm>
            <a:off x="2771775" y="2592388"/>
            <a:ext cx="5545138" cy="34559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7EA8911F-A99D-4FEB-B96F-EE35483E455E}" type="slidenum">
              <a:rPr lang="en-CA"/>
              <a:pPr>
                <a:defRPr/>
              </a:pPr>
              <a:t>31</a:t>
            </a:fld>
            <a:endParaRPr lang="en-CA"/>
          </a:p>
        </p:txBody>
      </p:sp>
      <p:sp>
        <p:nvSpPr>
          <p:cNvPr id="409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Diagnostic Technologies</a:t>
            </a:r>
          </a:p>
        </p:txBody>
      </p:sp>
      <p:sp>
        <p:nvSpPr>
          <p:cNvPr id="3076" name="Text Box 2"/>
          <p:cNvSpPr txBox="1">
            <a:spLocks noChangeArrowheads="1"/>
          </p:cNvSpPr>
          <p:nvPr/>
        </p:nvSpPr>
        <p:spPr bwMode="auto">
          <a:xfrm>
            <a:off x="1979613" y="954088"/>
            <a:ext cx="6913562" cy="4876800"/>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b="1" dirty="0">
                <a:solidFill>
                  <a:srgbClr val="FF0000"/>
                </a:solidFill>
                <a:ea typeface="MS Gothic" charset="-128"/>
              </a:rPr>
              <a:t>Oil Analysis</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err="1">
                <a:solidFill>
                  <a:srgbClr val="000080"/>
                </a:solidFill>
                <a:ea typeface="MS Gothic" charset="-128"/>
              </a:rPr>
              <a:t>Ferrography</a:t>
            </a:r>
            <a:r>
              <a:rPr lang="en-CA" sz="1600" dirty="0">
                <a:solidFill>
                  <a:srgbClr val="000080"/>
                </a:solidFill>
                <a:ea typeface="MS Gothic" charset="-128"/>
              </a:rPr>
              <a:t> and magnetic chip detection examine the iron-based wear particles in lubrication oils to determine the type and extent of wear, and can help determine the specific component that is wearing</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Spectrometric oil analysis measures the presence and amounts of contaminants in the oil through atomic emission or absorption spectrometry</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It is useful for determining not only iron, but also other metallic and not metallic elements, which can be related to the composition of the various machine components, like bearings, bushings, piston rings, etc. It is useful when wear particles are initially being generated in the early stages of failure, as they are small.</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Chromatography measures the changes in lubricant properties, including viscosity, flash point, pH, water content and insoluble, through selective absorption and analysis.</a:t>
            </a:r>
          </a:p>
        </p:txBody>
      </p:sp>
      <p:sp>
        <p:nvSpPr>
          <p:cNvPr id="4101"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Diagnostic Technologies</a:t>
            </a:r>
          </a:p>
        </p:txBody>
      </p:sp>
      <p:sp>
        <p:nvSpPr>
          <p:cNvPr id="4102"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4103"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4"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5"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6"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Reliability Concepts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410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411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2342C1E5-AA99-4958-98CC-842E298B76C3}" type="slidenum">
              <a:rPr lang="en-CA"/>
              <a:pPr>
                <a:defRPr/>
              </a:pPr>
              <a:t>32</a:t>
            </a:fld>
            <a:endParaRPr lang="en-CA"/>
          </a:p>
        </p:txBody>
      </p:sp>
      <p:sp>
        <p:nvSpPr>
          <p:cNvPr id="512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Diagnostic Technologies</a:t>
            </a:r>
          </a:p>
        </p:txBody>
      </p:sp>
      <p:sp>
        <p:nvSpPr>
          <p:cNvPr id="3076" name="Text Box 2"/>
          <p:cNvSpPr txBox="1">
            <a:spLocks noChangeArrowheads="1"/>
          </p:cNvSpPr>
          <p:nvPr/>
        </p:nvSpPr>
        <p:spPr bwMode="auto">
          <a:xfrm>
            <a:off x="1979613" y="954088"/>
            <a:ext cx="6913562" cy="4876800"/>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b="1" dirty="0" err="1">
                <a:solidFill>
                  <a:srgbClr val="FF0000"/>
                </a:solidFill>
                <a:ea typeface="MS Gothic" charset="-128"/>
              </a:rPr>
              <a:t>Thermography</a:t>
            </a:r>
            <a:endParaRPr lang="en-CA" sz="2000" b="1" dirty="0">
              <a:solidFill>
                <a:srgbClr val="FF0000"/>
              </a:solidFill>
              <a:ea typeface="MS Gothic" charset="-128"/>
            </a:endParaRP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 most common uses for </a:t>
            </a:r>
            <a:r>
              <a:rPr lang="en-CA" sz="1600" dirty="0" err="1">
                <a:solidFill>
                  <a:srgbClr val="000080"/>
                </a:solidFill>
                <a:ea typeface="MS Gothic" charset="-128"/>
              </a:rPr>
              <a:t>thermography</a:t>
            </a:r>
            <a:r>
              <a:rPr lang="en-CA" sz="1600" dirty="0">
                <a:solidFill>
                  <a:srgbClr val="000080"/>
                </a:solidFill>
                <a:ea typeface="MS Gothic" charset="-128"/>
              </a:rPr>
              <a:t>, which measures the surface temperature through the measurement of infra-red radiation, are for determining poor electrical connections and hot spots, furnace and kiln refractory wear and critical boiler and turbine component overheating.  An infra-red camera shows surface temperature variations, calibrated to provide the absolute temperature or temperature gradients through black and white or color variations.</a:t>
            </a:r>
          </a:p>
        </p:txBody>
      </p:sp>
      <p:sp>
        <p:nvSpPr>
          <p:cNvPr id="5125"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Diagnostic Technologies</a:t>
            </a:r>
          </a:p>
        </p:txBody>
      </p:sp>
      <p:sp>
        <p:nvSpPr>
          <p:cNvPr id="512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512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3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Reliability Concepts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513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513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pic>
        <p:nvPicPr>
          <p:cNvPr id="5136" name="Picture 4"/>
          <p:cNvPicPr>
            <a:picLocks noChangeAspect="1" noChangeArrowheads="1"/>
          </p:cNvPicPr>
          <p:nvPr/>
        </p:nvPicPr>
        <p:blipFill>
          <a:blip r:embed="rId5" cstate="print"/>
          <a:srcRect r="9280" b="4465"/>
          <a:stretch>
            <a:fillRect/>
          </a:stretch>
        </p:blipFill>
        <p:spPr bwMode="auto">
          <a:xfrm>
            <a:off x="6516688" y="3260725"/>
            <a:ext cx="2160587" cy="3074988"/>
          </a:xfrm>
          <a:prstGeom prst="rect">
            <a:avLst/>
          </a:prstGeom>
          <a:noFill/>
          <a:ln w="9525">
            <a:noFill/>
            <a:miter lim="800000"/>
            <a:headEnd/>
            <a:tailEnd/>
          </a:ln>
        </p:spPr>
      </p:pic>
      <p:pic>
        <p:nvPicPr>
          <p:cNvPr id="5137" name="Picture 5"/>
          <p:cNvPicPr>
            <a:picLocks noChangeAspect="1" noChangeArrowheads="1"/>
          </p:cNvPicPr>
          <p:nvPr/>
        </p:nvPicPr>
        <p:blipFill>
          <a:blip r:embed="rId6" cstate="print"/>
          <a:srcRect/>
          <a:stretch>
            <a:fillRect/>
          </a:stretch>
        </p:blipFill>
        <p:spPr bwMode="auto">
          <a:xfrm>
            <a:off x="2843213" y="3455988"/>
            <a:ext cx="3168650" cy="254793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BCEB29FD-DF5C-4088-B559-D246AAC9C224}" type="slidenum">
              <a:rPr lang="en-CA"/>
              <a:pPr>
                <a:defRPr/>
              </a:pPr>
              <a:t>33</a:t>
            </a:fld>
            <a:endParaRPr lang="en-CA"/>
          </a:p>
        </p:txBody>
      </p:sp>
      <p:sp>
        <p:nvSpPr>
          <p:cNvPr id="614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Diagnostic Technologies</a:t>
            </a:r>
          </a:p>
        </p:txBody>
      </p:sp>
      <p:sp>
        <p:nvSpPr>
          <p:cNvPr id="3076" name="Text Box 2"/>
          <p:cNvSpPr txBox="1">
            <a:spLocks noChangeArrowheads="1"/>
          </p:cNvSpPr>
          <p:nvPr/>
        </p:nvSpPr>
        <p:spPr bwMode="auto">
          <a:xfrm>
            <a:off x="1979613" y="954088"/>
            <a:ext cx="6913562" cy="4876800"/>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b="1" dirty="0">
                <a:solidFill>
                  <a:srgbClr val="FF0000"/>
                </a:solidFill>
                <a:ea typeface="MS Gothic" charset="-128"/>
              </a:rPr>
              <a:t>Ultrasonic</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ea typeface="MS Gothic" charset="-128"/>
              </a:rPr>
              <a:t>There are several techniques for ultrasonic testing, but they all are used to determine faults or anomalies in welds, coatings, piping, tubes, structures, shafts, etc.  Cracks, gaps, </a:t>
            </a:r>
            <a:r>
              <a:rPr lang="en-CA" sz="1600" dirty="0" err="1">
                <a:solidFill>
                  <a:srgbClr val="000080"/>
                </a:solidFill>
                <a:ea typeface="MS Gothic" charset="-128"/>
              </a:rPr>
              <a:t>buildups</a:t>
            </a:r>
            <a:r>
              <a:rPr lang="en-CA" sz="1600" dirty="0">
                <a:solidFill>
                  <a:srgbClr val="000080"/>
                </a:solidFill>
                <a:ea typeface="MS Gothic" charset="-128"/>
              </a:rPr>
              <a:t>, erosion, corrosion and inclusions are discovered by transmitting ultrasonic pulses or waves through the material and assessing the resultant signature to determine the location and severity of the discontinuity. This technique is also used to measure flow rates.</a:t>
            </a:r>
          </a:p>
        </p:txBody>
      </p:sp>
      <p:sp>
        <p:nvSpPr>
          <p:cNvPr id="6149"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Diagnostic Technologies</a:t>
            </a:r>
          </a:p>
        </p:txBody>
      </p:sp>
      <p:sp>
        <p:nvSpPr>
          <p:cNvPr id="6150"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6151"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2"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3"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4"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Reliability Concepts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615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615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pic>
        <p:nvPicPr>
          <p:cNvPr id="6160" name="Picture 3"/>
          <p:cNvPicPr>
            <a:picLocks noChangeAspect="1" noChangeArrowheads="1"/>
          </p:cNvPicPr>
          <p:nvPr/>
        </p:nvPicPr>
        <p:blipFill>
          <a:blip r:embed="rId5" cstate="print"/>
          <a:srcRect/>
          <a:stretch>
            <a:fillRect/>
          </a:stretch>
        </p:blipFill>
        <p:spPr bwMode="auto">
          <a:xfrm>
            <a:off x="3419475" y="3168650"/>
            <a:ext cx="3467100" cy="30194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5859E758-3815-4C18-AFFF-0AFAF17D5E80}" type="slidenum">
              <a:rPr lang="en-CA"/>
              <a:pPr>
                <a:defRPr/>
              </a:pPr>
              <a:t>34</a:t>
            </a:fld>
            <a:endParaRPr lang="en-CA"/>
          </a:p>
        </p:txBody>
      </p:sp>
      <p:sp>
        <p:nvSpPr>
          <p:cNvPr id="717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Diagnostic Technologies</a:t>
            </a:r>
          </a:p>
        </p:txBody>
      </p:sp>
      <p:sp>
        <p:nvSpPr>
          <p:cNvPr id="3076" name="Text Box 2"/>
          <p:cNvSpPr txBox="1">
            <a:spLocks noChangeArrowheads="1"/>
          </p:cNvSpPr>
          <p:nvPr/>
        </p:nvSpPr>
        <p:spPr bwMode="auto">
          <a:xfrm>
            <a:off x="1979613" y="954088"/>
            <a:ext cx="6913562" cy="4876800"/>
          </a:xfrm>
          <a:prstGeom prst="rect">
            <a:avLst/>
          </a:prstGeom>
          <a:noFill/>
          <a:ln w="9525">
            <a:noFill/>
            <a:round/>
            <a:headEnd/>
            <a:tailEnd/>
          </a:ln>
        </p:spPr>
        <p:txBody>
          <a:bodyPr lIns="0" tIns="15876" rIns="0" bIns="0"/>
          <a:lstStyle/>
          <a:p>
            <a:pPr algn="just">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400" b="1" dirty="0">
                <a:solidFill>
                  <a:srgbClr val="FF0000"/>
                </a:solidFill>
                <a:ea typeface="MS Gothic" charset="-128"/>
              </a:rPr>
              <a:t>Electrical Effects</a:t>
            </a: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There are several tests for corrosion using a simple electric circuit monitored by varying degrees of sophisticated instrumentation. One technique is based on the electro-chemical polarization method in a vessel with corrosive liquid,  it uses the electrical resistance across a probe inserted in the active environment</a:t>
            </a:r>
            <a:r>
              <a:rPr lang="en-CA" dirty="0" smtClean="0">
                <a:solidFill>
                  <a:srgbClr val="000080"/>
                </a:solidFill>
                <a:ea typeface="MS Gothic" charset="-128"/>
              </a:rPr>
              <a:t>.</a:t>
            </a: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dirty="0">
              <a:solidFill>
                <a:srgbClr val="000080"/>
              </a:solidFill>
              <a:ea typeface="MS Gothic" charset="-128"/>
            </a:endParaRP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The most common for monitoring or testing motors or generators are voltage generators, including mergers.  These measure the resistance of insulation, and apply a test voltage from 250 volts to 10,000 volts.</a:t>
            </a:r>
          </a:p>
        </p:txBody>
      </p:sp>
      <p:sp>
        <p:nvSpPr>
          <p:cNvPr id="7173"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Diagnostic Technologies</a:t>
            </a:r>
          </a:p>
        </p:txBody>
      </p:sp>
      <p:sp>
        <p:nvSpPr>
          <p:cNvPr id="717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717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Reliability Concepts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718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718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D7C8B03-8677-48DC-83B3-A079E0D26799}" type="slidenum">
              <a:rPr lang="en-CA"/>
              <a:pPr>
                <a:defRPr/>
              </a:pPr>
              <a:t>35</a:t>
            </a:fld>
            <a:endParaRPr lang="en-CA"/>
          </a:p>
        </p:txBody>
      </p:sp>
      <p:sp>
        <p:nvSpPr>
          <p:cNvPr id="819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Diagnostic Technologies</a:t>
            </a:r>
          </a:p>
        </p:txBody>
      </p:sp>
      <p:sp>
        <p:nvSpPr>
          <p:cNvPr id="3076" name="Text Box 2"/>
          <p:cNvSpPr txBox="1">
            <a:spLocks noChangeArrowheads="1"/>
          </p:cNvSpPr>
          <p:nvPr/>
        </p:nvSpPr>
        <p:spPr bwMode="auto">
          <a:xfrm>
            <a:off x="1979613" y="954088"/>
            <a:ext cx="6913562" cy="4876800"/>
          </a:xfrm>
          <a:prstGeom prst="rect">
            <a:avLst/>
          </a:prstGeom>
          <a:noFill/>
          <a:ln w="9525">
            <a:noFill/>
            <a:round/>
            <a:headEnd/>
            <a:tailEnd/>
          </a:ln>
        </p:spPr>
        <p:txBody>
          <a:bodyPr lIns="0" tIns="15876" rIns="0" bIns="0"/>
          <a:lstStyle/>
          <a:p>
            <a:pPr algn="just">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800" b="1" dirty="0" err="1">
                <a:solidFill>
                  <a:srgbClr val="FF0000"/>
                </a:solidFill>
                <a:ea typeface="MS Gothic" charset="-128"/>
              </a:rPr>
              <a:t>Penetrants</a:t>
            </a:r>
            <a:endParaRPr lang="en-CA" sz="2800" b="1" dirty="0">
              <a:solidFill>
                <a:srgbClr val="FF0000"/>
              </a:solidFill>
              <a:ea typeface="MS Gothic" charset="-128"/>
            </a:endParaRP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Electrostatic and liquid dye </a:t>
            </a:r>
            <a:r>
              <a:rPr lang="en-CA" sz="2000" dirty="0" err="1">
                <a:solidFill>
                  <a:srgbClr val="000080"/>
                </a:solidFill>
                <a:ea typeface="MS Gothic" charset="-128"/>
              </a:rPr>
              <a:t>penetrants</a:t>
            </a:r>
            <a:r>
              <a:rPr lang="en-CA" sz="2000" dirty="0">
                <a:solidFill>
                  <a:srgbClr val="000080"/>
                </a:solidFill>
                <a:ea typeface="MS Gothic" charset="-128"/>
              </a:rPr>
              <a:t> are used to detect cracks and discontinuities on surfaces, caused in manufacturing, by wear, fatigue, maintenance and overhaul procedures, corrosion or general weathering</a:t>
            </a:r>
            <a:r>
              <a:rPr lang="en-CA" sz="2000" dirty="0" smtClean="0">
                <a:solidFill>
                  <a:srgbClr val="000080"/>
                </a:solidFill>
                <a:ea typeface="MS Gothic" charset="-128"/>
              </a:rPr>
              <a:t>.</a:t>
            </a: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2000" dirty="0" smtClean="0">
              <a:solidFill>
                <a:srgbClr val="000080"/>
              </a:solidFill>
              <a:ea typeface="MS Gothic" charset="-128"/>
            </a:endParaRP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smtClean="0">
                <a:solidFill>
                  <a:srgbClr val="000080"/>
                </a:solidFill>
                <a:ea typeface="MS Gothic" charset="-128"/>
              </a:rPr>
              <a:t>The </a:t>
            </a:r>
            <a:r>
              <a:rPr lang="en-CA" sz="2000" dirty="0" err="1">
                <a:solidFill>
                  <a:srgbClr val="000080"/>
                </a:solidFill>
                <a:ea typeface="MS Gothic" charset="-128"/>
              </a:rPr>
              <a:t>penetrant</a:t>
            </a:r>
            <a:r>
              <a:rPr lang="en-CA" sz="2000" dirty="0">
                <a:solidFill>
                  <a:srgbClr val="000080"/>
                </a:solidFill>
                <a:ea typeface="MS Gothic" charset="-128"/>
              </a:rPr>
              <a:t> is applied and allowed to penetrate into the anomalies.  The surface is cleaned and the </a:t>
            </a:r>
            <a:r>
              <a:rPr lang="en-CA" sz="2000" dirty="0" err="1">
                <a:solidFill>
                  <a:srgbClr val="000080"/>
                </a:solidFill>
                <a:ea typeface="MS Gothic" charset="-128"/>
              </a:rPr>
              <a:t>penetrant</a:t>
            </a:r>
            <a:r>
              <a:rPr lang="en-CA" sz="2000" dirty="0">
                <a:solidFill>
                  <a:srgbClr val="000080"/>
                </a:solidFill>
                <a:ea typeface="MS Gothic" charset="-128"/>
              </a:rPr>
              <a:t> revealed through direct visual, fluorescent or electrostatic techniques.</a:t>
            </a:r>
          </a:p>
        </p:txBody>
      </p:sp>
      <p:sp>
        <p:nvSpPr>
          <p:cNvPr id="8197"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Diagnostic Technologies</a:t>
            </a:r>
          </a:p>
        </p:txBody>
      </p:sp>
      <p:sp>
        <p:nvSpPr>
          <p:cNvPr id="8198"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8199"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0"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1"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2"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Reliability Concepts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820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820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1525D463-98E6-403A-BE74-7A27ABCF48A6}" type="slidenum">
              <a:rPr lang="en-CA"/>
              <a:pPr>
                <a:defRPr/>
              </a:pPr>
              <a:t>36</a:t>
            </a:fld>
            <a:endParaRPr lang="en-CA"/>
          </a:p>
        </p:txBody>
      </p:sp>
      <p:sp>
        <p:nvSpPr>
          <p:cNvPr id="921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Diagnostic Technologies</a:t>
            </a:r>
          </a:p>
        </p:txBody>
      </p:sp>
      <p:sp>
        <p:nvSpPr>
          <p:cNvPr id="9220" name="Text Box 2"/>
          <p:cNvSpPr txBox="1">
            <a:spLocks noChangeArrowheads="1"/>
          </p:cNvSpPr>
          <p:nvPr/>
        </p:nvSpPr>
        <p:spPr bwMode="auto">
          <a:xfrm>
            <a:off x="1979613" y="954088"/>
            <a:ext cx="6913562" cy="4876800"/>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FF0000"/>
                </a:solidFill>
              </a:rPr>
              <a:t>AC Motor Example – Condition Based Maintenance</a:t>
            </a:r>
          </a:p>
        </p:txBody>
      </p:sp>
      <p:sp>
        <p:nvSpPr>
          <p:cNvPr id="9221"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Diagnostic Technologies</a:t>
            </a:r>
          </a:p>
        </p:txBody>
      </p:sp>
      <p:sp>
        <p:nvSpPr>
          <p:cNvPr id="9222"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9223"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4"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5"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6"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Reliability Concepts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922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923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graphicFrame>
        <p:nvGraphicFramePr>
          <p:cNvPr id="16" name="Table 15"/>
          <p:cNvGraphicFramePr>
            <a:graphicFrameLocks noGrp="1"/>
          </p:cNvGraphicFramePr>
          <p:nvPr/>
        </p:nvGraphicFramePr>
        <p:xfrm>
          <a:off x="2339975" y="1511300"/>
          <a:ext cx="5760640" cy="4470887"/>
        </p:xfrm>
        <a:graphic>
          <a:graphicData uri="http://schemas.openxmlformats.org/drawingml/2006/table">
            <a:tbl>
              <a:tblPr/>
              <a:tblGrid>
                <a:gridCol w="1440160"/>
                <a:gridCol w="2160240"/>
                <a:gridCol w="936104"/>
                <a:gridCol w="1224136"/>
              </a:tblGrid>
              <a:tr h="215996">
                <a:tc>
                  <a:txBody>
                    <a:bodyPr/>
                    <a:lstStyle/>
                    <a:p>
                      <a:pPr algn="ctr">
                        <a:lnSpc>
                          <a:spcPct val="115000"/>
                        </a:lnSpc>
                        <a:spcAft>
                          <a:spcPts val="0"/>
                        </a:spcAft>
                      </a:pPr>
                      <a:r>
                        <a:rPr lang="en-CA" sz="1000" b="1" dirty="0">
                          <a:solidFill>
                            <a:srgbClr val="FF0000"/>
                          </a:solidFill>
                          <a:latin typeface="Calibri"/>
                          <a:ea typeface="Calibri"/>
                          <a:cs typeface="Arial"/>
                        </a:rPr>
                        <a:t>CBM Indication</a:t>
                      </a:r>
                      <a:endParaRPr lang="en-CA" sz="1000" dirty="0">
                        <a:solidFill>
                          <a:srgbClr val="FF0000"/>
                        </a:solidFill>
                        <a:latin typeface="Calibri"/>
                        <a:ea typeface="Calibri"/>
                        <a:cs typeface="Arial"/>
                      </a:endParaRPr>
                    </a:p>
                  </a:txBody>
                  <a:tcPr marL="60506" marR="60506" marT="30253" marB="30253">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00" b="1" dirty="0">
                          <a:solidFill>
                            <a:srgbClr val="FF0000"/>
                          </a:solidFill>
                          <a:latin typeface="Calibri"/>
                          <a:ea typeface="Calibri"/>
                          <a:cs typeface="Arial"/>
                        </a:rPr>
                        <a:t>Cause</a:t>
                      </a:r>
                      <a:endParaRPr lang="en-CA" sz="1000" dirty="0">
                        <a:solidFill>
                          <a:srgbClr val="FF0000"/>
                        </a:solidFill>
                        <a:latin typeface="Calibri"/>
                        <a:ea typeface="Calibri"/>
                        <a:cs typeface="Arial"/>
                      </a:endParaRPr>
                    </a:p>
                  </a:txBody>
                  <a:tcPr marL="60506" marR="60506" marT="30253" marB="30253">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00" b="1" dirty="0">
                          <a:solidFill>
                            <a:srgbClr val="FF0000"/>
                          </a:solidFill>
                          <a:latin typeface="Calibri"/>
                          <a:ea typeface="Calibri"/>
                          <a:cs typeface="Arial"/>
                        </a:rPr>
                        <a:t>Detection Parameters</a:t>
                      </a:r>
                      <a:endParaRPr lang="en-CA" sz="1000" dirty="0">
                        <a:solidFill>
                          <a:srgbClr val="FF0000"/>
                        </a:solidFill>
                        <a:latin typeface="Calibri"/>
                        <a:ea typeface="Calibri"/>
                        <a:cs typeface="Arial"/>
                      </a:endParaRPr>
                    </a:p>
                  </a:txBody>
                  <a:tcPr marL="60506" marR="60506" marT="30253" marB="30253">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CA" sz="1000" b="1" dirty="0">
                          <a:solidFill>
                            <a:srgbClr val="FF0000"/>
                          </a:solidFill>
                          <a:latin typeface="Calibri"/>
                          <a:ea typeface="Calibri"/>
                          <a:cs typeface="Arial"/>
                        </a:rPr>
                        <a:t>Sensor</a:t>
                      </a:r>
                      <a:endParaRPr lang="en-CA" sz="1000" dirty="0">
                        <a:solidFill>
                          <a:srgbClr val="FF0000"/>
                        </a:solidFill>
                        <a:latin typeface="Calibri"/>
                        <a:ea typeface="Calibri"/>
                        <a:cs typeface="Arial"/>
                      </a:endParaRPr>
                    </a:p>
                  </a:txBody>
                  <a:tcPr marL="60506" marR="60506" marT="30253" marB="30253">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5158">
                <a:tc>
                  <a:txBody>
                    <a:bodyPr/>
                    <a:lstStyle/>
                    <a:p>
                      <a:pPr>
                        <a:lnSpc>
                          <a:spcPct val="115000"/>
                        </a:lnSpc>
                        <a:spcAft>
                          <a:spcPts val="0"/>
                        </a:spcAft>
                      </a:pPr>
                      <a:r>
                        <a:rPr lang="en-CA" sz="1000" dirty="0">
                          <a:solidFill>
                            <a:srgbClr val="0000A8"/>
                          </a:solidFill>
                          <a:latin typeface="Calibri"/>
                          <a:ea typeface="Calibri"/>
                          <a:cs typeface="Arial"/>
                        </a:rPr>
                        <a:t>High Overall Vibration Level </a:t>
                      </a:r>
                    </a:p>
                  </a:txBody>
                  <a:tcPr marL="60506" marR="60506" marT="30253" marB="30253">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dirty="0">
                          <a:solidFill>
                            <a:srgbClr val="0000A8"/>
                          </a:solidFill>
                          <a:latin typeface="Calibri"/>
                          <a:ea typeface="Calibri"/>
                          <a:cs typeface="Arial"/>
                        </a:rPr>
                        <a:t>[A] Improper Bedplate or     Foundation Design or Construction </a:t>
                      </a:r>
                    </a:p>
                    <a:p>
                      <a:pPr>
                        <a:lnSpc>
                          <a:spcPct val="115000"/>
                        </a:lnSpc>
                        <a:spcAft>
                          <a:spcPts val="0"/>
                        </a:spcAft>
                      </a:pPr>
                      <a:r>
                        <a:rPr lang="en-CA" sz="1000" dirty="0">
                          <a:solidFill>
                            <a:srgbClr val="0000A8"/>
                          </a:solidFill>
                          <a:latin typeface="Calibri"/>
                          <a:ea typeface="Calibri"/>
                          <a:cs typeface="Arial"/>
                        </a:rPr>
                        <a:t>[B] Defective or Improperly Installed/Maintained Motor Mounts </a:t>
                      </a:r>
                    </a:p>
                    <a:p>
                      <a:pPr>
                        <a:lnSpc>
                          <a:spcPct val="115000"/>
                        </a:lnSpc>
                        <a:spcAft>
                          <a:spcPts val="0"/>
                        </a:spcAft>
                      </a:pPr>
                      <a:r>
                        <a:rPr lang="en-CA" sz="1000" dirty="0">
                          <a:solidFill>
                            <a:srgbClr val="0000A8"/>
                          </a:solidFill>
                          <a:latin typeface="Calibri"/>
                          <a:ea typeface="Calibri"/>
                          <a:cs typeface="Arial"/>
                        </a:rPr>
                        <a:t>[C] Misalignment with Driven Equipment </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dirty="0">
                          <a:solidFill>
                            <a:srgbClr val="0000A8"/>
                          </a:solidFill>
                          <a:latin typeface="Calibri"/>
                          <a:ea typeface="Calibri"/>
                          <a:cs typeface="Arial"/>
                        </a:rPr>
                        <a:t>Vibration </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a:solidFill>
                            <a:srgbClr val="0000A8"/>
                          </a:solidFill>
                          <a:latin typeface="Calibri"/>
                          <a:ea typeface="Calibri"/>
                          <a:cs typeface="Arial"/>
                        </a:rPr>
                        <a:t>Accelerometer </a:t>
                      </a:r>
                    </a:p>
                  </a:txBody>
                  <a:tcPr marL="60506" marR="60506" marT="30253" marB="30253">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0080">
                <a:tc>
                  <a:txBody>
                    <a:bodyPr/>
                    <a:lstStyle/>
                    <a:p>
                      <a:pPr>
                        <a:lnSpc>
                          <a:spcPct val="115000"/>
                        </a:lnSpc>
                        <a:spcAft>
                          <a:spcPts val="0"/>
                        </a:spcAft>
                      </a:pPr>
                      <a:r>
                        <a:rPr lang="en-CA" sz="1000">
                          <a:solidFill>
                            <a:srgbClr val="0000A8"/>
                          </a:solidFill>
                          <a:latin typeface="Calibri"/>
                          <a:ea typeface="Calibri"/>
                          <a:cs typeface="Arial"/>
                        </a:rPr>
                        <a:t>High Frame Temperature </a:t>
                      </a:r>
                    </a:p>
                  </a:txBody>
                  <a:tcPr marL="60506" marR="60506" marT="30253" marB="30253">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dirty="0">
                          <a:solidFill>
                            <a:srgbClr val="0000A8"/>
                          </a:solidFill>
                          <a:latin typeface="Calibri"/>
                          <a:ea typeface="Calibri"/>
                          <a:cs typeface="Arial"/>
                        </a:rPr>
                        <a:t>[A] High Rotor Bearing Temperature                  </a:t>
                      </a:r>
                    </a:p>
                    <a:p>
                      <a:pPr>
                        <a:lnSpc>
                          <a:spcPct val="115000"/>
                        </a:lnSpc>
                        <a:spcAft>
                          <a:spcPts val="0"/>
                        </a:spcAft>
                      </a:pPr>
                      <a:r>
                        <a:rPr lang="en-CA" sz="1000" dirty="0">
                          <a:solidFill>
                            <a:srgbClr val="0000A8"/>
                          </a:solidFill>
                          <a:latin typeface="Calibri"/>
                          <a:ea typeface="Calibri"/>
                          <a:cs typeface="Arial"/>
                        </a:rPr>
                        <a:t>[B] High Stator Winding Temperature                  </a:t>
                      </a:r>
                    </a:p>
                    <a:p>
                      <a:pPr>
                        <a:lnSpc>
                          <a:spcPct val="115000"/>
                        </a:lnSpc>
                        <a:spcAft>
                          <a:spcPts val="0"/>
                        </a:spcAft>
                      </a:pPr>
                      <a:r>
                        <a:rPr lang="en-CA" sz="1000" dirty="0">
                          <a:solidFill>
                            <a:srgbClr val="0000A8"/>
                          </a:solidFill>
                          <a:latin typeface="Calibri"/>
                          <a:ea typeface="Calibri"/>
                          <a:cs typeface="Arial"/>
                        </a:rPr>
                        <a:t>[C] High Ambient Temperature </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dirty="0">
                          <a:solidFill>
                            <a:srgbClr val="0000A8"/>
                          </a:solidFill>
                          <a:latin typeface="Calibri"/>
                          <a:ea typeface="Calibri"/>
                          <a:cs typeface="Arial"/>
                        </a:rPr>
                        <a:t>Temperature </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dirty="0">
                          <a:solidFill>
                            <a:srgbClr val="0000A8"/>
                          </a:solidFill>
                          <a:latin typeface="Calibri"/>
                          <a:ea typeface="Calibri"/>
                          <a:cs typeface="Arial"/>
                        </a:rPr>
                        <a:t>RTD, </a:t>
                      </a:r>
                      <a:r>
                        <a:rPr lang="en-CA" sz="1000" dirty="0" err="1">
                          <a:solidFill>
                            <a:srgbClr val="0000A8"/>
                          </a:solidFill>
                          <a:latin typeface="Calibri"/>
                          <a:ea typeface="Calibri"/>
                          <a:cs typeface="Arial"/>
                        </a:rPr>
                        <a:t>Thermistor</a:t>
                      </a:r>
                      <a:r>
                        <a:rPr lang="en-CA" sz="1000" dirty="0">
                          <a:solidFill>
                            <a:srgbClr val="0000A8"/>
                          </a:solidFill>
                          <a:latin typeface="Calibri"/>
                          <a:ea typeface="Calibri"/>
                          <a:cs typeface="Arial"/>
                        </a:rPr>
                        <a:t> </a:t>
                      </a:r>
                    </a:p>
                  </a:txBody>
                  <a:tcPr marL="60506" marR="60506" marT="30253" marB="30253">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8646">
                <a:tc>
                  <a:txBody>
                    <a:bodyPr/>
                    <a:lstStyle/>
                    <a:p>
                      <a:pPr>
                        <a:lnSpc>
                          <a:spcPct val="115000"/>
                        </a:lnSpc>
                        <a:spcAft>
                          <a:spcPts val="0"/>
                        </a:spcAft>
                      </a:pPr>
                      <a:r>
                        <a:rPr lang="en-CA" sz="1000">
                          <a:solidFill>
                            <a:srgbClr val="0000A8"/>
                          </a:solidFill>
                          <a:latin typeface="Calibri"/>
                          <a:ea typeface="Calibri"/>
                          <a:cs typeface="Arial"/>
                        </a:rPr>
                        <a:t>High Rotor Bearing Temperature </a:t>
                      </a:r>
                    </a:p>
                  </a:txBody>
                  <a:tcPr marL="60506" marR="60506" marT="30253" marB="30253">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a:solidFill>
                            <a:srgbClr val="0000A8"/>
                          </a:solidFill>
                          <a:latin typeface="Calibri"/>
                          <a:ea typeface="Calibri"/>
                          <a:cs typeface="Arial"/>
                        </a:rPr>
                        <a:t>[A] Over-greased </a:t>
                      </a:r>
                    </a:p>
                    <a:p>
                      <a:pPr>
                        <a:lnSpc>
                          <a:spcPct val="115000"/>
                        </a:lnSpc>
                        <a:spcAft>
                          <a:spcPts val="0"/>
                        </a:spcAft>
                      </a:pPr>
                      <a:r>
                        <a:rPr lang="en-CA" sz="1000">
                          <a:solidFill>
                            <a:srgbClr val="0000A8"/>
                          </a:solidFill>
                          <a:latin typeface="Calibri"/>
                          <a:ea typeface="Calibri"/>
                          <a:cs typeface="Arial"/>
                        </a:rPr>
                        <a:t>[B] Under-greased </a:t>
                      </a:r>
                    </a:p>
                    <a:p>
                      <a:pPr>
                        <a:lnSpc>
                          <a:spcPct val="115000"/>
                        </a:lnSpc>
                        <a:spcAft>
                          <a:spcPts val="0"/>
                        </a:spcAft>
                      </a:pPr>
                      <a:r>
                        <a:rPr lang="en-CA" sz="1000">
                          <a:solidFill>
                            <a:srgbClr val="0000A8"/>
                          </a:solidFill>
                          <a:latin typeface="Calibri"/>
                          <a:ea typeface="Calibri"/>
                          <a:cs typeface="Arial"/>
                        </a:rPr>
                        <a:t>[C] Excessive Bearing Wear                        </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dirty="0">
                          <a:solidFill>
                            <a:srgbClr val="0000A8"/>
                          </a:solidFill>
                          <a:latin typeface="Calibri"/>
                          <a:ea typeface="Calibri"/>
                          <a:cs typeface="Arial"/>
                        </a:rPr>
                        <a:t>Temperature </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a:solidFill>
                            <a:srgbClr val="0000A8"/>
                          </a:solidFill>
                          <a:latin typeface="Calibri"/>
                          <a:ea typeface="Calibri"/>
                          <a:cs typeface="Arial"/>
                        </a:rPr>
                        <a:t>RTD, Thermistor </a:t>
                      </a:r>
                    </a:p>
                  </a:txBody>
                  <a:tcPr marL="60506" marR="60506" marT="30253" marB="30253">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8646">
                <a:tc>
                  <a:txBody>
                    <a:bodyPr/>
                    <a:lstStyle/>
                    <a:p>
                      <a:pPr>
                        <a:lnSpc>
                          <a:spcPct val="115000"/>
                        </a:lnSpc>
                        <a:spcAft>
                          <a:spcPts val="0"/>
                        </a:spcAft>
                      </a:pPr>
                      <a:r>
                        <a:rPr lang="en-CA" sz="1000">
                          <a:solidFill>
                            <a:srgbClr val="0000A8"/>
                          </a:solidFill>
                          <a:latin typeface="Calibri"/>
                          <a:ea typeface="Calibri"/>
                          <a:cs typeface="Arial"/>
                        </a:rPr>
                        <a:t>Low/High Current at Motor </a:t>
                      </a:r>
                    </a:p>
                  </a:txBody>
                  <a:tcPr marL="60506" marR="60506" marT="30253" marB="30253">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a:solidFill>
                            <a:srgbClr val="0000A8"/>
                          </a:solidFill>
                          <a:latin typeface="Calibri"/>
                          <a:ea typeface="Calibri"/>
                          <a:cs typeface="Arial"/>
                        </a:rPr>
                        <a:t>[A] Low/High Line Current</a:t>
                      </a:r>
                    </a:p>
                    <a:p>
                      <a:pPr>
                        <a:lnSpc>
                          <a:spcPct val="115000"/>
                        </a:lnSpc>
                        <a:spcAft>
                          <a:spcPts val="0"/>
                        </a:spcAft>
                      </a:pPr>
                      <a:r>
                        <a:rPr lang="en-CA" sz="1000">
                          <a:solidFill>
                            <a:srgbClr val="0000A8"/>
                          </a:solidFill>
                          <a:latin typeface="Calibri"/>
                          <a:ea typeface="Calibri"/>
                          <a:cs typeface="Arial"/>
                        </a:rPr>
                        <a:t>[B] Motor Controller Failure</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a:solidFill>
                            <a:srgbClr val="0000A8"/>
                          </a:solidFill>
                          <a:latin typeface="Calibri"/>
                          <a:ea typeface="Calibri"/>
                          <a:cs typeface="Arial"/>
                        </a:rPr>
                        <a:t>Current Reading</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dirty="0">
                          <a:solidFill>
                            <a:srgbClr val="0000A8"/>
                          </a:solidFill>
                          <a:latin typeface="Calibri"/>
                          <a:ea typeface="Calibri"/>
                          <a:cs typeface="Arial"/>
                        </a:rPr>
                        <a:t>Current</a:t>
                      </a:r>
                    </a:p>
                  </a:txBody>
                  <a:tcPr marL="60506" marR="60506" marT="30253" marB="30253">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879">
                <a:tc>
                  <a:txBody>
                    <a:bodyPr/>
                    <a:lstStyle/>
                    <a:p>
                      <a:pPr>
                        <a:lnSpc>
                          <a:spcPct val="115000"/>
                        </a:lnSpc>
                        <a:spcAft>
                          <a:spcPts val="0"/>
                        </a:spcAft>
                      </a:pPr>
                      <a:r>
                        <a:rPr lang="en-CA" sz="1000">
                          <a:solidFill>
                            <a:srgbClr val="0000A8"/>
                          </a:solidFill>
                          <a:latin typeface="Calibri"/>
                          <a:ea typeface="Calibri"/>
                          <a:cs typeface="Arial"/>
                        </a:rPr>
                        <a:t>Low Torque </a:t>
                      </a:r>
                    </a:p>
                  </a:txBody>
                  <a:tcPr marL="60506" marR="60506" marT="30253" marB="30253">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a:solidFill>
                            <a:srgbClr val="0000A8"/>
                          </a:solidFill>
                          <a:latin typeface="Calibri"/>
                          <a:ea typeface="Calibri"/>
                          <a:cs typeface="Arial"/>
                        </a:rPr>
                        <a:t>[A] Low Voltage</a:t>
                      </a:r>
                    </a:p>
                    <a:p>
                      <a:pPr>
                        <a:lnSpc>
                          <a:spcPct val="115000"/>
                        </a:lnSpc>
                        <a:spcAft>
                          <a:spcPts val="0"/>
                        </a:spcAft>
                      </a:pPr>
                      <a:r>
                        <a:rPr lang="en-CA" sz="1000">
                          <a:solidFill>
                            <a:srgbClr val="0000A8"/>
                          </a:solidFill>
                          <a:latin typeface="Calibri"/>
                          <a:ea typeface="Calibri"/>
                          <a:cs typeface="Arial"/>
                        </a:rPr>
                        <a:t>[B] Dropped Load</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a:solidFill>
                            <a:srgbClr val="0000A8"/>
                          </a:solidFill>
                          <a:latin typeface="Calibri"/>
                          <a:ea typeface="Calibri"/>
                          <a:cs typeface="Arial"/>
                        </a:rPr>
                        <a:t>Torque/Voltage</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dirty="0">
                          <a:solidFill>
                            <a:srgbClr val="0000A8"/>
                          </a:solidFill>
                          <a:latin typeface="Calibri"/>
                          <a:ea typeface="Calibri"/>
                          <a:cs typeface="Arial"/>
                        </a:rPr>
                        <a:t>Torque /Voltage</a:t>
                      </a:r>
                    </a:p>
                  </a:txBody>
                  <a:tcPr marL="60506" marR="60506" marT="30253" marB="30253">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879">
                <a:tc>
                  <a:txBody>
                    <a:bodyPr/>
                    <a:lstStyle/>
                    <a:p>
                      <a:pPr>
                        <a:lnSpc>
                          <a:spcPct val="115000"/>
                        </a:lnSpc>
                        <a:spcAft>
                          <a:spcPts val="0"/>
                        </a:spcAft>
                      </a:pPr>
                      <a:r>
                        <a:rPr lang="en-CA" sz="1000">
                          <a:solidFill>
                            <a:srgbClr val="0000A8"/>
                          </a:solidFill>
                          <a:latin typeface="Calibri"/>
                          <a:ea typeface="Calibri"/>
                          <a:cs typeface="Arial"/>
                        </a:rPr>
                        <a:t>Phase Imbalance </a:t>
                      </a:r>
                    </a:p>
                  </a:txBody>
                  <a:tcPr marL="60506" marR="60506" marT="30253" marB="30253">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a:solidFill>
                            <a:srgbClr val="0000A8"/>
                          </a:solidFill>
                          <a:latin typeface="Calibri"/>
                          <a:ea typeface="Calibri"/>
                          <a:cs typeface="Arial"/>
                        </a:rPr>
                        <a:t>[A] Line Voltage Imbalance</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a:solidFill>
                            <a:srgbClr val="0000A8"/>
                          </a:solidFill>
                          <a:latin typeface="Calibri"/>
                          <a:ea typeface="Calibri"/>
                          <a:cs typeface="Arial"/>
                        </a:rPr>
                        <a:t>Phase Reading</a:t>
                      </a:r>
                    </a:p>
                  </a:txBody>
                  <a:tcPr marL="60506" marR="60506" marT="30253" marB="3025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CA" sz="1000" dirty="0">
                          <a:solidFill>
                            <a:srgbClr val="0000A8"/>
                          </a:solidFill>
                          <a:latin typeface="Calibri"/>
                          <a:ea typeface="Calibri"/>
                          <a:cs typeface="Arial"/>
                        </a:rPr>
                        <a:t>Phase</a:t>
                      </a:r>
                    </a:p>
                  </a:txBody>
                  <a:tcPr marL="60506" marR="60506" marT="30253" marB="30253">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EA55B505-062A-4171-8CF5-479D309BADA1}" type="slidenum">
              <a:rPr lang="en-CA"/>
              <a:pPr>
                <a:defRPr/>
              </a:pPr>
              <a:t>4</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80"/>
                </a:solidFill>
              </a:rPr>
              <a:t>Maintenance Activities</a:t>
            </a:r>
            <a:endParaRPr lang="en-CA" sz="2400" b="1" dirty="0">
              <a:solidFill>
                <a:srgbClr val="000080"/>
              </a:solidFill>
            </a:endParaRPr>
          </a:p>
        </p:txBody>
      </p:sp>
      <p:sp>
        <p:nvSpPr>
          <p:cNvPr id="2052"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205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5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lvl="1">
              <a:spcAft>
                <a:spcPts val="1425"/>
              </a:spcAft>
              <a:buClr>
                <a:schemeClr val="accent1">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p:txBody>
      </p:sp>
      <p:sp>
        <p:nvSpPr>
          <p:cNvPr id="17" name="Rectangle 3"/>
          <p:cNvSpPr txBox="1">
            <a:spLocks noChangeArrowheads="1"/>
          </p:cNvSpPr>
          <p:nvPr/>
        </p:nvSpPr>
        <p:spPr>
          <a:xfrm>
            <a:off x="1859735" y="1239823"/>
            <a:ext cx="7429552" cy="4525963"/>
          </a:xfrm>
          <a:prstGeom prst="rect">
            <a:avLst/>
          </a:prstGeom>
        </p:spPr>
        <p:txBody>
          <a:bodyPr/>
          <a:lstStyle/>
          <a:p>
            <a:pPr marL="342900" marR="0" lvl="0" indent="-342900" algn="just" defTabSz="914400" rtl="0" eaLnBrk="0" fontAlgn="base" latinLnBrk="0" hangingPunct="0">
              <a:lnSpc>
                <a:spcPct val="100000"/>
              </a:lnSpc>
              <a:spcBef>
                <a:spcPct val="20000"/>
              </a:spcBef>
              <a:spcAft>
                <a:spcPct val="0"/>
              </a:spcAft>
              <a:buClrTx/>
              <a:buSzTx/>
              <a:buFontTx/>
              <a:buNone/>
              <a:tabLst/>
              <a:defRPr/>
            </a:pPr>
            <a:r>
              <a:rPr kumimoji="0" lang="en-GB" sz="3200" b="0" i="0" u="none" strike="noStrike" kern="1200" cap="none" spc="0" normalizeH="0" baseline="0" noProof="0" smtClean="0">
                <a:ln>
                  <a:noFill/>
                </a:ln>
                <a:solidFill>
                  <a:srgbClr val="0000A8"/>
                </a:solidFill>
                <a:effectLst/>
                <a:uLnTx/>
                <a:uFillTx/>
                <a:latin typeface="Times New Roman" pitchFamily="18" charset="0"/>
                <a:ea typeface="+mn-ea"/>
                <a:cs typeface="Times New Roman" pitchFamily="18" charset="0"/>
              </a:rPr>
              <a:t>	</a:t>
            </a:r>
          </a:p>
          <a:p>
            <a:pPr marL="342900" marR="0" lvl="0" indent="-342900" algn="just" defTabSz="914400" rtl="0" eaLnBrk="0" fontAlgn="base" latinLnBrk="0" hangingPunct="0">
              <a:lnSpc>
                <a:spcPct val="100000"/>
              </a:lnSpc>
              <a:spcBef>
                <a:spcPct val="20000"/>
              </a:spcBef>
              <a:spcAft>
                <a:spcPct val="0"/>
              </a:spcAft>
              <a:buClrTx/>
              <a:buSzTx/>
              <a:buFontTx/>
              <a:buNone/>
              <a:tabLst/>
              <a:defRPr/>
            </a:pPr>
            <a:r>
              <a:rPr kumimoji="0" lang="en-GB" sz="3200" b="0" i="0" u="none" strike="noStrike" kern="1200" cap="none" spc="0" normalizeH="0" baseline="0" noProof="0" smtClean="0">
                <a:ln>
                  <a:noFill/>
                </a:ln>
                <a:solidFill>
                  <a:srgbClr val="0000A8"/>
                </a:solidFill>
                <a:effectLst/>
                <a:uLnTx/>
                <a:uFillTx/>
                <a:latin typeface="Times New Roman" pitchFamily="18" charset="0"/>
                <a:ea typeface="+mn-ea"/>
                <a:cs typeface="Times New Roman" pitchFamily="18" charset="0"/>
              </a:rPr>
              <a:t>	A</a:t>
            </a:r>
            <a:r>
              <a:rPr kumimoji="0" lang="en-GB" sz="2800" b="0" i="0" u="none" strike="noStrike" kern="1200" cap="none" spc="0" normalizeH="0" baseline="0" noProof="0" smtClean="0">
                <a:ln>
                  <a:noFill/>
                </a:ln>
                <a:solidFill>
                  <a:srgbClr val="0000A8"/>
                </a:solidFill>
                <a:effectLst/>
                <a:uLnTx/>
                <a:uFillTx/>
                <a:latin typeface="Times New Roman" pitchFamily="18" charset="0"/>
                <a:ea typeface="+mn-ea"/>
                <a:cs typeface="Times New Roman" pitchFamily="18" charset="0"/>
              </a:rPr>
              <a:t>ctivities of maintenance function could be either repair or replacement activities, which are necessary for an item to reach its acceptable productivity condition and these activities, should be carried out with a minimum possible cost. </a:t>
            </a:r>
            <a:endParaRPr kumimoji="0" lang="en-US" sz="2800" b="0" i="0" u="none" strike="noStrike" kern="1200" cap="none" spc="0" normalizeH="0" baseline="0" noProof="0" dirty="0">
              <a:ln>
                <a:noFill/>
              </a:ln>
              <a:solidFill>
                <a:srgbClr val="0000A8"/>
              </a:solidFill>
              <a:effectLst/>
              <a:uLnTx/>
              <a:uFillTx/>
              <a:latin typeface="Times New Roman" pitchFamily="18" charset="0"/>
              <a:ea typeface="+mn-ea"/>
              <a:cs typeface="Times New Roman" pitchFamily="18"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18BEB652-2A1C-4460-BE8E-831B48B719ED}" type="slidenum">
              <a:rPr lang="en-CA"/>
              <a:pPr>
                <a:defRPr/>
              </a:pPr>
              <a:t>5</a:t>
            </a:fld>
            <a:endParaRPr lang="en-CA"/>
          </a:p>
        </p:txBody>
      </p:sp>
      <p:sp>
        <p:nvSpPr>
          <p:cNvPr id="307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History</a:t>
            </a:r>
          </a:p>
        </p:txBody>
      </p:sp>
      <p:sp>
        <p:nvSpPr>
          <p:cNvPr id="3076"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3077"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078"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79"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0"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1"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308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08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19287" y="1454137"/>
            <a:ext cx="7084247" cy="4594238"/>
          </a:xfrm>
          <a:prstGeom prst="rect">
            <a:avLst/>
          </a:prstGeom>
          <a:noFill/>
          <a:ln w="9525">
            <a:noFill/>
            <a:round/>
            <a:headEnd/>
            <a:tailEnd/>
          </a:ln>
        </p:spPr>
        <p:txBody>
          <a:bodyPr lIns="0" tIns="17640" rIns="0" bIns="0"/>
          <a:lstStyle/>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000080"/>
                </a:solidFill>
                <a:ea typeface="MS Gothic" charset="-128"/>
              </a:rPr>
              <a:t>In the period of </a:t>
            </a:r>
            <a:r>
              <a:rPr lang="en-CA" sz="2400" b="1" u="sng" dirty="0">
                <a:solidFill>
                  <a:srgbClr val="000080"/>
                </a:solidFill>
                <a:ea typeface="MS Gothic" charset="-128"/>
              </a:rPr>
              <a:t>pre-World War II</a:t>
            </a:r>
            <a:r>
              <a:rPr lang="en-CA" sz="2400" dirty="0">
                <a:solidFill>
                  <a:srgbClr val="000080"/>
                </a:solidFill>
                <a:ea typeface="MS Gothic" charset="-128"/>
              </a:rPr>
              <a:t>, people thought of maintenance as an </a:t>
            </a:r>
            <a:r>
              <a:rPr lang="en-CA" sz="2400" dirty="0">
                <a:solidFill>
                  <a:srgbClr val="FF0000"/>
                </a:solidFill>
                <a:ea typeface="MS Gothic" charset="-128"/>
              </a:rPr>
              <a:t>added cost to the plant </a:t>
            </a:r>
            <a:r>
              <a:rPr lang="en-CA" sz="2400" dirty="0">
                <a:solidFill>
                  <a:srgbClr val="000080"/>
                </a:solidFill>
                <a:ea typeface="MS Gothic" charset="-128"/>
              </a:rPr>
              <a:t>which did not increase the value of finished production</a:t>
            </a:r>
            <a:r>
              <a:rPr lang="en-CA" sz="2400" dirty="0" smtClean="0">
                <a:solidFill>
                  <a:srgbClr val="000080"/>
                </a:solidFill>
                <a:ea typeface="MS Gothic" charset="-128"/>
              </a:rPr>
              <a:t>.</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2400" dirty="0" smtClean="0">
              <a:solidFill>
                <a:srgbClr val="000080"/>
              </a:solidFill>
              <a:ea typeface="MS Gothic" charset="-128"/>
            </a:endParaRP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400" dirty="0" smtClean="0">
                <a:solidFill>
                  <a:srgbClr val="000080"/>
                </a:solidFill>
                <a:ea typeface="MS Gothic" charset="-128"/>
              </a:rPr>
              <a:t>Therefore</a:t>
            </a:r>
            <a:r>
              <a:rPr lang="en-CA" sz="2400" dirty="0">
                <a:solidFill>
                  <a:srgbClr val="000080"/>
                </a:solidFill>
                <a:ea typeface="MS Gothic" charset="-128"/>
              </a:rPr>
              <a:t>, the maintenance at that era was restricted to </a:t>
            </a:r>
            <a:r>
              <a:rPr lang="en-CA" sz="2400" dirty="0">
                <a:solidFill>
                  <a:srgbClr val="FF0000"/>
                </a:solidFill>
                <a:ea typeface="MS Gothic" charset="-128"/>
              </a:rPr>
              <a:t>fixing the unit</a:t>
            </a:r>
            <a:r>
              <a:rPr lang="en-CA" sz="2400" dirty="0">
                <a:solidFill>
                  <a:srgbClr val="000080"/>
                </a:solidFill>
                <a:ea typeface="MS Gothic" charset="-128"/>
              </a:rPr>
              <a:t> when it breaks because it was the cheapest alternative. </a:t>
            </a:r>
          </a:p>
          <a:p>
            <a:pPr lvl="1">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18BEB652-2A1C-4460-BE8E-831B48B719ED}" type="slidenum">
              <a:rPr lang="en-CA"/>
              <a:pPr>
                <a:defRPr/>
              </a:pPr>
              <a:t>6</a:t>
            </a:fld>
            <a:endParaRPr lang="en-CA"/>
          </a:p>
        </p:txBody>
      </p:sp>
      <p:sp>
        <p:nvSpPr>
          <p:cNvPr id="307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History</a:t>
            </a:r>
          </a:p>
        </p:txBody>
      </p:sp>
      <p:sp>
        <p:nvSpPr>
          <p:cNvPr id="3076"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3077"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078"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79"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0"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1"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308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08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400" dirty="0" smtClean="0">
                <a:solidFill>
                  <a:srgbClr val="000080"/>
                </a:solidFill>
                <a:ea typeface="MS Gothic" charset="-128"/>
              </a:rPr>
              <a:t>During </a:t>
            </a:r>
            <a:r>
              <a:rPr lang="en-CA" sz="2400" dirty="0">
                <a:solidFill>
                  <a:srgbClr val="000080"/>
                </a:solidFill>
                <a:ea typeface="MS Gothic" charset="-128"/>
              </a:rPr>
              <a:t>and </a:t>
            </a:r>
            <a:r>
              <a:rPr lang="en-CA" sz="2400" b="1" i="1" dirty="0">
                <a:solidFill>
                  <a:srgbClr val="000080"/>
                </a:solidFill>
                <a:ea typeface="MS Gothic" charset="-128"/>
              </a:rPr>
              <a:t>after World War II </a:t>
            </a:r>
            <a:r>
              <a:rPr lang="en-CA" sz="2400" dirty="0">
                <a:solidFill>
                  <a:srgbClr val="000080"/>
                </a:solidFill>
                <a:ea typeface="MS Gothic" charset="-128"/>
              </a:rPr>
              <a:t>at the time when the </a:t>
            </a:r>
            <a:r>
              <a:rPr lang="en-CA" sz="2400" dirty="0">
                <a:solidFill>
                  <a:srgbClr val="FF0000"/>
                </a:solidFill>
                <a:ea typeface="MS Gothic" charset="-128"/>
              </a:rPr>
              <a:t>advances of engineering and scientific technology </a:t>
            </a:r>
            <a:r>
              <a:rPr lang="en-CA" sz="2400" dirty="0">
                <a:solidFill>
                  <a:srgbClr val="000080"/>
                </a:solidFill>
                <a:ea typeface="MS Gothic" charset="-128"/>
              </a:rPr>
              <a:t>developed, people developed </a:t>
            </a:r>
            <a:r>
              <a:rPr lang="en-CA" sz="2400" dirty="0">
                <a:solidFill>
                  <a:srgbClr val="FF0000"/>
                </a:solidFill>
                <a:ea typeface="MS Gothic" charset="-128"/>
              </a:rPr>
              <a:t>other types of maintenance</a:t>
            </a:r>
            <a:r>
              <a:rPr lang="en-CA" sz="2400" dirty="0">
                <a:solidFill>
                  <a:srgbClr val="000080"/>
                </a:solidFill>
                <a:ea typeface="MS Gothic" charset="-128"/>
              </a:rPr>
              <a:t>, which were much cheaper such as preventive maintenance</a:t>
            </a:r>
            <a:r>
              <a:rPr lang="en-CA" sz="2400" dirty="0" smtClean="0">
                <a:solidFill>
                  <a:srgbClr val="000080"/>
                </a:solidFill>
                <a:ea typeface="MS Gothic" charset="-128"/>
              </a:rPr>
              <a:t>.</a:t>
            </a: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000080"/>
                </a:solidFill>
                <a:ea typeface="MS Gothic" charset="-128"/>
              </a:rPr>
              <a:t> In addition, people in this era classified maintenance as a </a:t>
            </a:r>
            <a:r>
              <a:rPr lang="en-CA" sz="2400" dirty="0">
                <a:solidFill>
                  <a:srgbClr val="FF0000"/>
                </a:solidFill>
                <a:ea typeface="MS Gothic" charset="-128"/>
              </a:rPr>
              <a:t>function of the production system</a:t>
            </a:r>
            <a:r>
              <a:rPr lang="en-CA" sz="2400" dirty="0">
                <a:solidFill>
                  <a:srgbClr val="000080"/>
                </a:solidFill>
                <a:ea typeface="MS Gothic" charset="-128"/>
              </a:rPr>
              <a:t>. </a:t>
            </a: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431800" indent="-323850" algn="just">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18BEB652-2A1C-4460-BE8E-831B48B719ED}" type="slidenum">
              <a:rPr lang="en-CA"/>
              <a:pPr>
                <a:defRPr/>
              </a:pPr>
              <a:t>7</a:t>
            </a:fld>
            <a:endParaRPr lang="en-CA"/>
          </a:p>
        </p:txBody>
      </p:sp>
      <p:sp>
        <p:nvSpPr>
          <p:cNvPr id="307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History</a:t>
            </a:r>
          </a:p>
        </p:txBody>
      </p:sp>
      <p:sp>
        <p:nvSpPr>
          <p:cNvPr id="3076"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3077"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078"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79"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0"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1"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308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08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400" b="1" dirty="0" smtClean="0">
                <a:solidFill>
                  <a:srgbClr val="FF0000"/>
                </a:solidFill>
                <a:ea typeface="MS Gothic" charset="-128"/>
              </a:rPr>
              <a:t>Nowadays</a:t>
            </a:r>
            <a:r>
              <a:rPr lang="en-CA" sz="2400" dirty="0">
                <a:solidFill>
                  <a:srgbClr val="000080"/>
                </a:solidFill>
                <a:ea typeface="MS Gothic" charset="-128"/>
              </a:rPr>
              <a:t>, increased awareness of such issues as environment safety, quality of product and services makes maintenance one of the most important functions that contribute to the success of the industry. </a:t>
            </a:r>
            <a:endParaRPr lang="en-CA" sz="2400" dirty="0" smtClean="0">
              <a:solidFill>
                <a:srgbClr val="000080"/>
              </a:solidFill>
              <a:ea typeface="MS Gothic" charset="-128"/>
            </a:endParaRP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0000A8"/>
                </a:solidFill>
                <a:ea typeface="MS Gothic" charset="-128"/>
              </a:rPr>
              <a:t>World-class companies are in continuous need of a very well organised maintenance programme to compete world-wide</a:t>
            </a:r>
          </a:p>
          <a:p>
            <a:pPr lvl="1" algn="just">
              <a:spcAft>
                <a:spcPts val="1425"/>
              </a:spcAft>
              <a:buClr>
                <a:schemeClr val="accent1">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431800" indent="-323850" algn="just">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EAD51D2-A43A-48EC-912A-062D1CA639B0}" type="slidenum">
              <a:rPr lang="en-CA"/>
              <a:pPr>
                <a:defRPr/>
              </a:pPr>
              <a:t>8</a:t>
            </a:fld>
            <a:endParaRPr lang="en-CA"/>
          </a:p>
        </p:txBody>
      </p:sp>
      <p:sp>
        <p:nvSpPr>
          <p:cNvPr id="409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History</a:t>
            </a:r>
          </a:p>
        </p:txBody>
      </p:sp>
      <p:sp>
        <p:nvSpPr>
          <p:cNvPr id="410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4101"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4102"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3"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4"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5"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410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410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 name="Line 22"/>
          <p:cNvSpPr>
            <a:spLocks noChangeShapeType="1"/>
          </p:cNvSpPr>
          <p:nvPr/>
        </p:nvSpPr>
        <p:spPr bwMode="auto">
          <a:xfrm rot="10800000">
            <a:off x="2914650" y="1935163"/>
            <a:ext cx="1588" cy="2994025"/>
          </a:xfrm>
          <a:prstGeom prst="line">
            <a:avLst/>
          </a:prstGeom>
          <a:noFill/>
          <a:ln w="9525">
            <a:solidFill>
              <a:srgbClr val="0000FF"/>
            </a:solidFill>
            <a:round/>
            <a:headEnd/>
            <a:tailEnd type="triangle" w="med" len="med"/>
          </a:ln>
        </p:spPr>
        <p:txBody>
          <a:bodyPr/>
          <a:lstStyle/>
          <a:p>
            <a:pPr>
              <a:defRPr/>
            </a:pPr>
            <a:endParaRPr lang="en-CA" sz="1050"/>
          </a:p>
        </p:txBody>
      </p:sp>
      <p:sp>
        <p:nvSpPr>
          <p:cNvPr id="18" name="Line 11"/>
          <p:cNvSpPr>
            <a:spLocks noChangeShapeType="1"/>
          </p:cNvSpPr>
          <p:nvPr/>
        </p:nvSpPr>
        <p:spPr bwMode="auto">
          <a:xfrm>
            <a:off x="2697163" y="4772025"/>
            <a:ext cx="4897437" cy="0"/>
          </a:xfrm>
          <a:prstGeom prst="line">
            <a:avLst/>
          </a:prstGeom>
          <a:noFill/>
          <a:ln w="9525">
            <a:solidFill>
              <a:srgbClr val="0000FF"/>
            </a:solidFill>
            <a:round/>
            <a:headEnd/>
            <a:tailEnd type="triangle" w="med" len="med"/>
          </a:ln>
        </p:spPr>
        <p:txBody>
          <a:bodyPr/>
          <a:lstStyle/>
          <a:p>
            <a:pPr>
              <a:defRPr/>
            </a:pPr>
            <a:endParaRPr lang="en-CA" sz="1050"/>
          </a:p>
        </p:txBody>
      </p:sp>
      <p:sp>
        <p:nvSpPr>
          <p:cNvPr id="19" name="Line 10"/>
          <p:cNvSpPr>
            <a:spLocks noChangeShapeType="1"/>
          </p:cNvSpPr>
          <p:nvPr/>
        </p:nvSpPr>
        <p:spPr bwMode="auto">
          <a:xfrm flipV="1">
            <a:off x="4500563" y="4337050"/>
            <a:ext cx="0" cy="442913"/>
          </a:xfrm>
          <a:prstGeom prst="line">
            <a:avLst/>
          </a:prstGeom>
          <a:noFill/>
          <a:ln w="9525">
            <a:solidFill>
              <a:srgbClr val="0000FF"/>
            </a:solidFill>
            <a:round/>
            <a:headEnd/>
            <a:tailEnd/>
          </a:ln>
        </p:spPr>
        <p:txBody>
          <a:bodyPr/>
          <a:lstStyle/>
          <a:p>
            <a:pPr>
              <a:defRPr/>
            </a:pPr>
            <a:endParaRPr lang="en-CA" sz="1050"/>
          </a:p>
        </p:txBody>
      </p:sp>
      <p:sp>
        <p:nvSpPr>
          <p:cNvPr id="20" name="Line 9"/>
          <p:cNvSpPr>
            <a:spLocks noChangeShapeType="1"/>
          </p:cNvSpPr>
          <p:nvPr/>
        </p:nvSpPr>
        <p:spPr bwMode="auto">
          <a:xfrm flipV="1">
            <a:off x="5868988" y="3489325"/>
            <a:ext cx="0" cy="1333500"/>
          </a:xfrm>
          <a:prstGeom prst="line">
            <a:avLst/>
          </a:prstGeom>
          <a:noFill/>
          <a:ln w="9525">
            <a:solidFill>
              <a:srgbClr val="0000FF"/>
            </a:solidFill>
            <a:round/>
            <a:headEnd/>
            <a:tailEnd/>
          </a:ln>
        </p:spPr>
        <p:txBody>
          <a:bodyPr/>
          <a:lstStyle/>
          <a:p>
            <a:pPr>
              <a:defRPr/>
            </a:pPr>
            <a:endParaRPr lang="en-CA" sz="1050"/>
          </a:p>
        </p:txBody>
      </p:sp>
      <p:sp>
        <p:nvSpPr>
          <p:cNvPr id="21" name="Line 8"/>
          <p:cNvSpPr>
            <a:spLocks noChangeShapeType="1"/>
          </p:cNvSpPr>
          <p:nvPr/>
        </p:nvSpPr>
        <p:spPr bwMode="auto">
          <a:xfrm>
            <a:off x="2836863" y="4391025"/>
            <a:ext cx="1770062" cy="0"/>
          </a:xfrm>
          <a:prstGeom prst="line">
            <a:avLst/>
          </a:prstGeom>
          <a:noFill/>
          <a:ln w="9525">
            <a:solidFill>
              <a:srgbClr val="0000FF"/>
            </a:solidFill>
            <a:round/>
            <a:headEnd/>
            <a:tailEnd/>
          </a:ln>
        </p:spPr>
        <p:txBody>
          <a:bodyPr/>
          <a:lstStyle/>
          <a:p>
            <a:pPr>
              <a:defRPr/>
            </a:pPr>
            <a:endParaRPr lang="en-CA" sz="1050"/>
          </a:p>
        </p:txBody>
      </p:sp>
      <p:sp>
        <p:nvSpPr>
          <p:cNvPr id="22" name="Line 7"/>
          <p:cNvSpPr>
            <a:spLocks noChangeShapeType="1"/>
          </p:cNvSpPr>
          <p:nvPr/>
        </p:nvSpPr>
        <p:spPr bwMode="auto">
          <a:xfrm flipV="1">
            <a:off x="4430713" y="3551238"/>
            <a:ext cx="1562100" cy="887412"/>
          </a:xfrm>
          <a:prstGeom prst="line">
            <a:avLst/>
          </a:prstGeom>
          <a:noFill/>
          <a:ln w="9525">
            <a:solidFill>
              <a:srgbClr val="0000FF"/>
            </a:solidFill>
            <a:round/>
            <a:headEnd/>
            <a:tailEnd/>
          </a:ln>
        </p:spPr>
        <p:txBody>
          <a:bodyPr/>
          <a:lstStyle/>
          <a:p>
            <a:pPr>
              <a:defRPr/>
            </a:pPr>
            <a:endParaRPr lang="en-CA" sz="1050"/>
          </a:p>
        </p:txBody>
      </p:sp>
      <p:sp>
        <p:nvSpPr>
          <p:cNvPr id="23" name="Line 21"/>
          <p:cNvSpPr>
            <a:spLocks noChangeShapeType="1"/>
          </p:cNvSpPr>
          <p:nvPr/>
        </p:nvSpPr>
        <p:spPr bwMode="auto">
          <a:xfrm flipV="1">
            <a:off x="5821363" y="2620963"/>
            <a:ext cx="1042987" cy="1108075"/>
          </a:xfrm>
          <a:prstGeom prst="line">
            <a:avLst/>
          </a:prstGeom>
          <a:noFill/>
          <a:ln w="9525">
            <a:solidFill>
              <a:srgbClr val="0000FF"/>
            </a:solidFill>
            <a:round/>
            <a:headEnd/>
            <a:tailEnd type="triangle" w="med" len="med"/>
          </a:ln>
        </p:spPr>
        <p:txBody>
          <a:bodyPr/>
          <a:lstStyle/>
          <a:p>
            <a:pPr>
              <a:defRPr/>
            </a:pPr>
            <a:endParaRPr lang="en-CA" sz="1050"/>
          </a:p>
        </p:txBody>
      </p:sp>
      <p:sp>
        <p:nvSpPr>
          <p:cNvPr id="24" name="Text Box 17"/>
          <p:cNvSpPr txBox="1">
            <a:spLocks noChangeArrowheads="1"/>
          </p:cNvSpPr>
          <p:nvPr/>
        </p:nvSpPr>
        <p:spPr bwMode="auto">
          <a:xfrm>
            <a:off x="2924175" y="3905250"/>
            <a:ext cx="1457325" cy="442913"/>
          </a:xfrm>
          <a:prstGeom prst="rect">
            <a:avLst/>
          </a:prstGeom>
          <a:solidFill>
            <a:srgbClr val="FFFFFF"/>
          </a:solidFill>
          <a:ln w="9525">
            <a:solidFill>
              <a:srgbClr val="FFFFFF"/>
            </a:solidFill>
            <a:miter lim="800000"/>
            <a:headEnd/>
            <a:tailEnd/>
          </a:ln>
        </p:spPr>
        <p:txBody>
          <a:bodyPr/>
          <a:lstStyle/>
          <a:p>
            <a:pPr algn="ctr">
              <a:defRPr/>
            </a:pPr>
            <a:r>
              <a:rPr lang="en-GB" sz="1050">
                <a:solidFill>
                  <a:srgbClr val="000000"/>
                </a:solidFill>
                <a:latin typeface="Times New Roman" pitchFamily="18" charset="0"/>
                <a:cs typeface="Times New Roman" pitchFamily="18" charset="0"/>
              </a:rPr>
              <a:t>Fix the equipment when it breaks</a:t>
            </a:r>
            <a:endParaRPr lang="en-GB" sz="1050">
              <a:latin typeface="Times New Roman" pitchFamily="18" charset="0"/>
              <a:cs typeface="Times New Roman" pitchFamily="18" charset="0"/>
            </a:endParaRPr>
          </a:p>
        </p:txBody>
      </p:sp>
      <p:sp>
        <p:nvSpPr>
          <p:cNvPr id="25" name="Text Box 20"/>
          <p:cNvSpPr txBox="1">
            <a:spLocks noChangeArrowheads="1"/>
          </p:cNvSpPr>
          <p:nvPr/>
        </p:nvSpPr>
        <p:spPr bwMode="auto">
          <a:xfrm>
            <a:off x="4427538" y="2232025"/>
            <a:ext cx="1458912" cy="1330325"/>
          </a:xfrm>
          <a:prstGeom prst="rect">
            <a:avLst/>
          </a:prstGeom>
          <a:solidFill>
            <a:srgbClr val="FFFFFF"/>
          </a:solidFill>
          <a:ln w="9525">
            <a:solidFill>
              <a:srgbClr val="FFFFFF"/>
            </a:solidFill>
            <a:miter lim="800000"/>
            <a:headEnd/>
            <a:tailEnd/>
          </a:ln>
        </p:spPr>
        <p:txBody>
          <a:bodyPr/>
          <a:lstStyle/>
          <a:p>
            <a:pPr>
              <a:defRPr/>
            </a:pPr>
            <a:r>
              <a:rPr lang="en-GB" sz="1050" dirty="0">
                <a:solidFill>
                  <a:srgbClr val="000000"/>
                </a:solidFill>
                <a:cs typeface="Times New Roman" pitchFamily="18" charset="0"/>
              </a:rPr>
              <a:t>-</a:t>
            </a:r>
            <a:r>
              <a:rPr lang="en-GB" sz="1050" dirty="0">
                <a:solidFill>
                  <a:srgbClr val="000000"/>
                </a:solidFill>
                <a:latin typeface="Times New Roman" pitchFamily="18" charset="0"/>
                <a:cs typeface="Times New Roman" pitchFamily="18" charset="0"/>
              </a:rPr>
              <a:t>Term </a:t>
            </a:r>
            <a:r>
              <a:rPr lang="en-GB" sz="1050" dirty="0" err="1">
                <a:solidFill>
                  <a:srgbClr val="000000"/>
                </a:solidFill>
                <a:latin typeface="Times New Roman" pitchFamily="18" charset="0"/>
                <a:cs typeface="Times New Roman" pitchFamily="18" charset="0"/>
              </a:rPr>
              <a:t>terotechnology</a:t>
            </a:r>
            <a:r>
              <a:rPr lang="en-GB" sz="1050" dirty="0">
                <a:solidFill>
                  <a:srgbClr val="000000"/>
                </a:solidFill>
                <a:latin typeface="Times New Roman" pitchFamily="18" charset="0"/>
                <a:cs typeface="Times New Roman" pitchFamily="18" charset="0"/>
              </a:rPr>
              <a:t> introduced.</a:t>
            </a:r>
            <a:endParaRPr lang="en-US" sz="1050" dirty="0">
              <a:latin typeface="Times New Roman" pitchFamily="18" charset="0"/>
              <a:cs typeface="Times New Roman" pitchFamily="18" charset="0"/>
            </a:endParaRPr>
          </a:p>
          <a:p>
            <a:pPr eaLnBrk="0">
              <a:defRPr/>
            </a:pPr>
            <a:r>
              <a:rPr lang="en-GB" sz="1050" dirty="0">
                <a:solidFill>
                  <a:srgbClr val="000000"/>
                </a:solidFill>
                <a:latin typeface="Times New Roman" pitchFamily="18" charset="0"/>
                <a:cs typeface="Times New Roman" pitchFamily="18" charset="0"/>
              </a:rPr>
              <a:t>-Recognition of need to present equipment failures.</a:t>
            </a:r>
            <a:endParaRPr lang="en-US" sz="1050" dirty="0">
              <a:latin typeface="Times New Roman" pitchFamily="18" charset="0"/>
              <a:cs typeface="Times New Roman" pitchFamily="18" charset="0"/>
            </a:endParaRPr>
          </a:p>
          <a:p>
            <a:pPr eaLnBrk="0">
              <a:defRPr/>
            </a:pPr>
            <a:r>
              <a:rPr lang="en-GB" sz="1050" dirty="0">
                <a:solidFill>
                  <a:srgbClr val="000000"/>
                </a:solidFill>
                <a:latin typeface="Times New Roman" pitchFamily="18" charset="0"/>
                <a:cs typeface="Times New Roman" pitchFamily="18" charset="0"/>
              </a:rPr>
              <a:t> -Models for preventive maintenance developed. </a:t>
            </a:r>
            <a:endParaRPr lang="en-GB" sz="1050" dirty="0">
              <a:latin typeface="Times New Roman" pitchFamily="18" charset="0"/>
              <a:cs typeface="Times New Roman" pitchFamily="18" charset="0"/>
            </a:endParaRPr>
          </a:p>
        </p:txBody>
      </p:sp>
      <p:sp>
        <p:nvSpPr>
          <p:cNvPr id="26" name="Text Box 12"/>
          <p:cNvSpPr txBox="1">
            <a:spLocks noChangeArrowheads="1"/>
          </p:cNvSpPr>
          <p:nvPr/>
        </p:nvSpPr>
        <p:spPr bwMode="auto">
          <a:xfrm>
            <a:off x="6443663" y="3168650"/>
            <a:ext cx="1584325" cy="1366838"/>
          </a:xfrm>
          <a:prstGeom prst="rect">
            <a:avLst/>
          </a:prstGeom>
          <a:solidFill>
            <a:srgbClr val="FFFFFF"/>
          </a:solidFill>
          <a:ln w="9525">
            <a:solidFill>
              <a:srgbClr val="FFFFFF"/>
            </a:solidFill>
            <a:miter lim="800000"/>
            <a:headEnd/>
            <a:tailEnd/>
          </a:ln>
        </p:spPr>
        <p:txBody>
          <a:bodyPr/>
          <a:lstStyle/>
          <a:p>
            <a:pPr>
              <a:defRPr/>
            </a:pPr>
            <a:endParaRPr lang="en-GB" sz="1050" dirty="0">
              <a:solidFill>
                <a:srgbClr val="000000"/>
              </a:solidFill>
              <a:cs typeface="Times New Roman" pitchFamily="18" charset="0"/>
            </a:endParaRPr>
          </a:p>
          <a:p>
            <a:pPr eaLnBrk="0">
              <a:defRPr/>
            </a:pPr>
            <a:r>
              <a:rPr lang="en-GB" sz="1050" dirty="0">
                <a:solidFill>
                  <a:srgbClr val="000000"/>
                </a:solidFill>
                <a:latin typeface="Times New Roman" pitchFamily="18" charset="0"/>
                <a:cs typeface="Times New Roman" pitchFamily="18" charset="0"/>
              </a:rPr>
              <a:t>-Increased awareness of:</a:t>
            </a:r>
            <a:endParaRPr lang="en-US" sz="1050" dirty="0">
              <a:latin typeface="Times New Roman" pitchFamily="18" charset="0"/>
              <a:cs typeface="Times New Roman" pitchFamily="18" charset="0"/>
            </a:endParaRPr>
          </a:p>
          <a:p>
            <a:pPr eaLnBrk="0">
              <a:defRPr/>
            </a:pPr>
            <a:r>
              <a:rPr lang="en-GB" sz="1050" dirty="0">
                <a:solidFill>
                  <a:srgbClr val="000000"/>
                </a:solidFill>
                <a:latin typeface="Times New Roman" pitchFamily="18" charset="0"/>
                <a:cs typeface="Times New Roman" pitchFamily="18" charset="0"/>
              </a:rPr>
              <a:t>   -Environment</a:t>
            </a:r>
            <a:endParaRPr lang="en-US" sz="1050" dirty="0">
              <a:latin typeface="Times New Roman" pitchFamily="18" charset="0"/>
              <a:cs typeface="Times New Roman" pitchFamily="18" charset="0"/>
            </a:endParaRPr>
          </a:p>
          <a:p>
            <a:pPr eaLnBrk="0">
              <a:defRPr/>
            </a:pPr>
            <a:r>
              <a:rPr lang="en-GB" sz="1050" dirty="0">
                <a:solidFill>
                  <a:srgbClr val="000000"/>
                </a:solidFill>
                <a:latin typeface="Times New Roman" pitchFamily="18" charset="0"/>
                <a:cs typeface="Times New Roman" pitchFamily="18" charset="0"/>
              </a:rPr>
              <a:t>   -Safety</a:t>
            </a:r>
            <a:endParaRPr lang="en-US" sz="1050" dirty="0">
              <a:latin typeface="Times New Roman" pitchFamily="18" charset="0"/>
              <a:cs typeface="Times New Roman" pitchFamily="18" charset="0"/>
            </a:endParaRPr>
          </a:p>
          <a:p>
            <a:pPr eaLnBrk="0">
              <a:defRPr/>
            </a:pPr>
            <a:r>
              <a:rPr lang="en-GB" sz="1050" dirty="0">
                <a:solidFill>
                  <a:srgbClr val="000000"/>
                </a:solidFill>
                <a:latin typeface="Times New Roman" pitchFamily="18" charset="0"/>
                <a:cs typeface="Times New Roman" pitchFamily="18" charset="0"/>
              </a:rPr>
              <a:t>   -Quality</a:t>
            </a:r>
            <a:endParaRPr lang="en-US" sz="1050" dirty="0">
              <a:latin typeface="Times New Roman" pitchFamily="18" charset="0"/>
              <a:cs typeface="Times New Roman" pitchFamily="18" charset="0"/>
            </a:endParaRPr>
          </a:p>
          <a:p>
            <a:pPr eaLnBrk="0">
              <a:defRPr/>
            </a:pPr>
            <a:r>
              <a:rPr lang="en-GB" sz="1050" dirty="0">
                <a:solidFill>
                  <a:srgbClr val="000000"/>
                </a:solidFill>
                <a:latin typeface="Times New Roman" pitchFamily="18" charset="0"/>
                <a:cs typeface="Times New Roman" pitchFamily="18" charset="0"/>
              </a:rPr>
              <a:t>-Need for reliable equipment.</a:t>
            </a:r>
            <a:endParaRPr lang="en-US" sz="1050" dirty="0">
              <a:latin typeface="Times New Roman" pitchFamily="18" charset="0"/>
              <a:cs typeface="Times New Roman" pitchFamily="18" charset="0"/>
            </a:endParaRPr>
          </a:p>
          <a:p>
            <a:pPr eaLnBrk="0">
              <a:defRPr/>
            </a:pPr>
            <a:r>
              <a:rPr lang="en-GB" sz="1050" dirty="0">
                <a:solidFill>
                  <a:srgbClr val="000000"/>
                </a:solidFill>
                <a:latin typeface="Times New Roman" pitchFamily="18" charset="0"/>
                <a:cs typeface="Times New Roman" pitchFamily="18" charset="0"/>
              </a:rPr>
              <a:t>-Reduction in costs. </a:t>
            </a:r>
            <a:endParaRPr lang="en-GB" sz="1050" dirty="0">
              <a:latin typeface="Times New Roman" pitchFamily="18" charset="0"/>
              <a:cs typeface="Times New Roman" pitchFamily="18" charset="0"/>
            </a:endParaRPr>
          </a:p>
        </p:txBody>
      </p:sp>
      <p:sp>
        <p:nvSpPr>
          <p:cNvPr id="27" name="Text Box 14"/>
          <p:cNvSpPr txBox="1">
            <a:spLocks noChangeArrowheads="1"/>
          </p:cNvSpPr>
          <p:nvPr/>
        </p:nvSpPr>
        <p:spPr bwMode="auto">
          <a:xfrm>
            <a:off x="2851150" y="4791075"/>
            <a:ext cx="1457325" cy="261938"/>
          </a:xfrm>
          <a:prstGeom prst="rect">
            <a:avLst/>
          </a:prstGeom>
          <a:solidFill>
            <a:srgbClr val="FFFFFF"/>
          </a:solidFill>
          <a:ln w="9525">
            <a:solidFill>
              <a:srgbClr val="FFFFFF"/>
            </a:solidFill>
            <a:miter lim="800000"/>
            <a:headEnd/>
            <a:tailEnd/>
          </a:ln>
        </p:spPr>
        <p:txBody>
          <a:bodyPr/>
          <a:lstStyle/>
          <a:p>
            <a:pPr>
              <a:defRPr/>
            </a:pPr>
            <a:r>
              <a:rPr lang="en-GB" sz="1050">
                <a:solidFill>
                  <a:srgbClr val="000000"/>
                </a:solidFill>
                <a:cs typeface="Times New Roman" pitchFamily="18" charset="0"/>
              </a:rPr>
              <a:t>Pre-World War II</a:t>
            </a:r>
            <a:endParaRPr lang="en-GB" sz="1050"/>
          </a:p>
        </p:txBody>
      </p:sp>
      <p:sp>
        <p:nvSpPr>
          <p:cNvPr id="28" name="Text Box 15"/>
          <p:cNvSpPr txBox="1">
            <a:spLocks noChangeArrowheads="1"/>
          </p:cNvSpPr>
          <p:nvPr/>
        </p:nvSpPr>
        <p:spPr bwMode="auto">
          <a:xfrm>
            <a:off x="4513263" y="4791075"/>
            <a:ext cx="1354137" cy="261938"/>
          </a:xfrm>
          <a:prstGeom prst="rect">
            <a:avLst/>
          </a:prstGeom>
          <a:solidFill>
            <a:srgbClr val="FFFFFF"/>
          </a:solidFill>
          <a:ln w="9525">
            <a:solidFill>
              <a:srgbClr val="FFFFFF"/>
            </a:solidFill>
            <a:miter lim="800000"/>
            <a:headEnd/>
            <a:tailEnd/>
          </a:ln>
        </p:spPr>
        <p:txBody>
          <a:bodyPr/>
          <a:lstStyle/>
          <a:p>
            <a:pPr>
              <a:defRPr/>
            </a:pPr>
            <a:r>
              <a:rPr lang="en-GB" sz="1050">
                <a:solidFill>
                  <a:srgbClr val="000000"/>
                </a:solidFill>
                <a:cs typeface="Times New Roman" pitchFamily="18" charset="0"/>
              </a:rPr>
              <a:t>Post-World War II</a:t>
            </a:r>
            <a:endParaRPr lang="en-GB" sz="1050"/>
          </a:p>
        </p:txBody>
      </p:sp>
      <p:sp>
        <p:nvSpPr>
          <p:cNvPr id="29" name="Text Box 16"/>
          <p:cNvSpPr txBox="1">
            <a:spLocks noChangeArrowheads="1"/>
          </p:cNvSpPr>
          <p:nvPr/>
        </p:nvSpPr>
        <p:spPr bwMode="auto">
          <a:xfrm>
            <a:off x="6037263" y="4791075"/>
            <a:ext cx="1042987" cy="261938"/>
          </a:xfrm>
          <a:prstGeom prst="rect">
            <a:avLst/>
          </a:prstGeom>
          <a:solidFill>
            <a:srgbClr val="FFFFFF"/>
          </a:solidFill>
          <a:ln w="9525">
            <a:solidFill>
              <a:srgbClr val="FFFFFF"/>
            </a:solidFill>
            <a:miter lim="800000"/>
            <a:headEnd/>
            <a:tailEnd/>
          </a:ln>
        </p:spPr>
        <p:txBody>
          <a:bodyPr/>
          <a:lstStyle/>
          <a:p>
            <a:pPr>
              <a:defRPr/>
            </a:pPr>
            <a:r>
              <a:rPr lang="en-GB" sz="1050">
                <a:solidFill>
                  <a:srgbClr val="000000"/>
                </a:solidFill>
                <a:cs typeface="Times New Roman" pitchFamily="18" charset="0"/>
              </a:rPr>
              <a:t>1980 Onwards</a:t>
            </a:r>
            <a:endParaRPr lang="en-GB" sz="1050"/>
          </a:p>
        </p:txBody>
      </p:sp>
      <p:sp>
        <p:nvSpPr>
          <p:cNvPr id="30" name="Text Box 13"/>
          <p:cNvSpPr txBox="1">
            <a:spLocks noChangeArrowheads="1"/>
          </p:cNvSpPr>
          <p:nvPr/>
        </p:nvSpPr>
        <p:spPr bwMode="auto">
          <a:xfrm>
            <a:off x="7188200" y="4508500"/>
            <a:ext cx="520700" cy="333375"/>
          </a:xfrm>
          <a:prstGeom prst="rect">
            <a:avLst/>
          </a:prstGeom>
          <a:solidFill>
            <a:srgbClr val="FFFFFF"/>
          </a:solidFill>
          <a:ln w="9525">
            <a:solidFill>
              <a:srgbClr val="FFFFFF"/>
            </a:solidFill>
            <a:miter lim="800000"/>
            <a:headEnd/>
            <a:tailEnd/>
          </a:ln>
        </p:spPr>
        <p:txBody>
          <a:bodyPr/>
          <a:lstStyle/>
          <a:p>
            <a:pPr>
              <a:defRPr/>
            </a:pPr>
            <a:endParaRPr lang="en-GB" sz="1050">
              <a:solidFill>
                <a:srgbClr val="000000"/>
              </a:solidFill>
              <a:cs typeface="Times New Roman" pitchFamily="18" charset="0"/>
            </a:endParaRPr>
          </a:p>
          <a:p>
            <a:pPr eaLnBrk="0">
              <a:defRPr/>
            </a:pPr>
            <a:r>
              <a:rPr lang="en-GB" sz="1050">
                <a:solidFill>
                  <a:srgbClr val="000000"/>
                </a:solidFill>
                <a:cs typeface="Times New Roman" pitchFamily="18" charset="0"/>
              </a:rPr>
              <a:t>Time</a:t>
            </a:r>
            <a:endParaRPr lang="en-GB" sz="1050"/>
          </a:p>
        </p:txBody>
      </p:sp>
      <p:sp>
        <p:nvSpPr>
          <p:cNvPr id="31" name="Text Box 19"/>
          <p:cNvSpPr txBox="1">
            <a:spLocks noChangeArrowheads="1"/>
          </p:cNvSpPr>
          <p:nvPr/>
        </p:nvSpPr>
        <p:spPr bwMode="auto">
          <a:xfrm>
            <a:off x="2465388" y="2771775"/>
            <a:ext cx="411162" cy="1404938"/>
          </a:xfrm>
          <a:prstGeom prst="rect">
            <a:avLst/>
          </a:prstGeom>
          <a:solidFill>
            <a:srgbClr val="FFFFFF"/>
          </a:solidFill>
          <a:ln w="9525">
            <a:noFill/>
            <a:miter lim="800000"/>
            <a:headEnd/>
            <a:tailEnd/>
          </a:ln>
        </p:spPr>
        <p:txBody>
          <a:bodyPr vert="eaVert"/>
          <a:lstStyle/>
          <a:p>
            <a:pPr algn="ctr">
              <a:defRPr/>
            </a:pPr>
            <a:r>
              <a:rPr lang="en-GB" sz="1050">
                <a:solidFill>
                  <a:srgbClr val="000000"/>
                </a:solidFill>
                <a:cs typeface="Times New Roman" pitchFamily="18" charset="0"/>
              </a:rPr>
              <a:t>Development of Maintenance</a:t>
            </a:r>
            <a:endParaRPr lang="en-GB" sz="1050"/>
          </a:p>
        </p:txBody>
      </p:sp>
      <p:sp>
        <p:nvSpPr>
          <p:cNvPr id="32" name="Rectangle 18"/>
          <p:cNvSpPr>
            <a:spLocks noChangeArrowheads="1"/>
          </p:cNvSpPr>
          <p:nvPr/>
        </p:nvSpPr>
        <p:spPr bwMode="auto">
          <a:xfrm>
            <a:off x="2124075" y="1223963"/>
            <a:ext cx="6480175" cy="4103687"/>
          </a:xfrm>
          <a:prstGeom prst="rect">
            <a:avLst/>
          </a:prstGeom>
          <a:noFill/>
          <a:ln w="19050">
            <a:solidFill>
              <a:srgbClr val="000000"/>
            </a:solidFill>
            <a:miter lim="800000"/>
            <a:headEnd/>
            <a:tailEnd/>
          </a:ln>
        </p:spPr>
        <p:txBody>
          <a:bodyPr/>
          <a:lstStyle/>
          <a:p>
            <a:pPr>
              <a:defRPr/>
            </a:pPr>
            <a:endParaRPr lang="en-CA" sz="1050"/>
          </a:p>
        </p:txBody>
      </p:sp>
      <p:sp>
        <p:nvSpPr>
          <p:cNvPr id="33" name="Rectangle 29"/>
          <p:cNvSpPr>
            <a:spLocks noChangeArrowheads="1"/>
          </p:cNvSpPr>
          <p:nvPr/>
        </p:nvSpPr>
        <p:spPr bwMode="auto">
          <a:xfrm>
            <a:off x="3584575" y="5319713"/>
            <a:ext cx="3413125" cy="392112"/>
          </a:xfrm>
          <a:prstGeom prst="rect">
            <a:avLst/>
          </a:prstGeom>
          <a:noFill/>
          <a:ln w="9525">
            <a:noFill/>
            <a:miter lim="800000"/>
            <a:headEnd/>
            <a:tailEnd/>
          </a:ln>
          <a:effectLst/>
        </p:spPr>
        <p:txBody>
          <a:bodyPr anchor="ctr">
            <a:spAutoFit/>
          </a:bodyPr>
          <a:lstStyle/>
          <a:p>
            <a:pPr algn="ctr">
              <a:defRPr/>
            </a:pPr>
            <a:r>
              <a:rPr lang="en-GB" sz="1050" b="1">
                <a:cs typeface="Times New Roman" pitchFamily="18" charset="0"/>
              </a:rPr>
              <a:t>Figure 2.2  Maintenance History</a:t>
            </a:r>
            <a:endParaRPr lang="en-US" sz="1050"/>
          </a:p>
          <a:p>
            <a:pPr algn="ctr" eaLnBrk="0">
              <a:defRPr/>
            </a:pPr>
            <a:r>
              <a:rPr lang="en-GB" sz="1050" b="1">
                <a:cs typeface="Times New Roman" pitchFamily="18" charset="0"/>
              </a:rPr>
              <a:t>(Adapted From Shenoy, Bhadury 1998)</a:t>
            </a:r>
            <a:endParaRPr lang="en-GB" sz="1050"/>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EAD51D2-A43A-48EC-912A-062D1CA639B0}" type="slidenum">
              <a:rPr lang="en-CA"/>
              <a:pPr>
                <a:defRPr/>
              </a:pPr>
              <a:t>9</a:t>
            </a:fld>
            <a:endParaRPr lang="en-CA"/>
          </a:p>
        </p:txBody>
      </p:sp>
      <p:sp>
        <p:nvSpPr>
          <p:cNvPr id="409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smtClean="0">
                <a:solidFill>
                  <a:srgbClr val="000080"/>
                </a:solidFill>
              </a:rPr>
              <a:t>Maintenance Objectives </a:t>
            </a:r>
            <a:endParaRPr lang="en-CA" sz="2400" b="1" dirty="0">
              <a:solidFill>
                <a:srgbClr val="000080"/>
              </a:solidFill>
            </a:endParaRPr>
          </a:p>
        </p:txBody>
      </p:sp>
      <p:sp>
        <p:nvSpPr>
          <p:cNvPr id="410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History</a:t>
            </a:r>
          </a:p>
        </p:txBody>
      </p:sp>
      <p:sp>
        <p:nvSpPr>
          <p:cNvPr id="4101"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4102"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3"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4"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5"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Maintenance Types</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410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410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34" name="Rectangle 3"/>
          <p:cNvSpPr txBox="1">
            <a:spLocks noChangeArrowheads="1"/>
          </p:cNvSpPr>
          <p:nvPr/>
        </p:nvSpPr>
        <p:spPr>
          <a:xfrm>
            <a:off x="1859735" y="1311261"/>
            <a:ext cx="7586658" cy="4065588"/>
          </a:xfrm>
          <a:prstGeom prst="rect">
            <a:avLst/>
          </a:prstGeom>
          <a:noFill/>
        </p:spPr>
        <p:txBody>
          <a:bodyPr/>
          <a:lstStyle/>
          <a:p>
            <a:pPr marL="342900" marR="0" lvl="0" indent="-342900" algn="just" defTabSz="914400" rtl="0" eaLnBrk="0" fontAlgn="base" latinLnBrk="0" hangingPunct="0">
              <a:lnSpc>
                <a:spcPct val="100000"/>
              </a:lnSpc>
              <a:spcBef>
                <a:spcPct val="20000"/>
              </a:spcBef>
              <a:spcAft>
                <a:spcPct val="0"/>
              </a:spcAft>
              <a:buClrTx/>
              <a:buSzTx/>
              <a:buFont typeface="Wingdings" pitchFamily="2" charset="2"/>
              <a:buChar char="Ø"/>
              <a:tabLst/>
              <a:defRPr/>
            </a:pPr>
            <a:r>
              <a:rPr kumimoji="0" lang="en-GB" sz="28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Maintenance objectives should be consistent with and subordinate to production goals. </a:t>
            </a:r>
          </a:p>
          <a:p>
            <a:pPr marL="342900" marR="0" lvl="0" indent="-342900" algn="just" defTabSz="914400" rtl="0" eaLnBrk="0" fontAlgn="base" latinLnBrk="0" hangingPunct="0">
              <a:lnSpc>
                <a:spcPct val="100000"/>
              </a:lnSpc>
              <a:spcBef>
                <a:spcPct val="20000"/>
              </a:spcBef>
              <a:spcAft>
                <a:spcPct val="0"/>
              </a:spcAft>
              <a:buClrTx/>
              <a:buSzTx/>
              <a:buFont typeface="Wingdings" pitchFamily="2" charset="2"/>
              <a:buChar char="Ø"/>
              <a:tabLst/>
              <a:defRPr/>
            </a:pPr>
            <a:endParaRPr kumimoji="0" lang="en-GB" sz="28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endParaRPr>
          </a:p>
          <a:p>
            <a:pPr marL="342900" marR="0" lvl="0" indent="-342900" algn="just" defTabSz="914400" rtl="0" eaLnBrk="0" fontAlgn="base" latinLnBrk="0" hangingPunct="0">
              <a:lnSpc>
                <a:spcPct val="100000"/>
              </a:lnSpc>
              <a:spcBef>
                <a:spcPct val="20000"/>
              </a:spcBef>
              <a:spcAft>
                <a:spcPct val="0"/>
              </a:spcAft>
              <a:buClrTx/>
              <a:buSzTx/>
              <a:buFont typeface="Wingdings" pitchFamily="2" charset="2"/>
              <a:buChar char="Ø"/>
              <a:tabLst/>
              <a:defRPr/>
            </a:pPr>
            <a:r>
              <a:rPr kumimoji="0" lang="en-GB" sz="28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The relation between maintenance objectives and production goals is reflected in the action of keeping production machines and facilities in the best possible condition.</a:t>
            </a:r>
            <a:r>
              <a:rPr kumimoji="0" lang="en-US" sz="28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 </a:t>
            </a:r>
            <a:r>
              <a:rPr kumimoji="0" lang="en-GB" sz="28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                     </a:t>
            </a:r>
          </a:p>
          <a:p>
            <a:pPr marL="342900" marR="0" lvl="0" indent="-342900" algn="just" defTabSz="914400" rtl="0" eaLnBrk="0" fontAlgn="base" latinLnBrk="0" hangingPunct="0">
              <a:lnSpc>
                <a:spcPct val="100000"/>
              </a:lnSpc>
              <a:spcBef>
                <a:spcPct val="20000"/>
              </a:spcBef>
              <a:spcAft>
                <a:spcPct val="0"/>
              </a:spcAft>
              <a:buClrTx/>
              <a:buSzTx/>
              <a:tabLst/>
              <a:defRPr/>
            </a:pPr>
            <a:r>
              <a:rPr kumimoji="0" lang="en-GB" sz="2800" b="0" i="0" u="none" strike="noStrike" kern="1200" cap="none" spc="0" normalizeH="0" baseline="0" noProof="0" dirty="0" smtClean="0">
                <a:ln>
                  <a:noFill/>
                </a:ln>
                <a:solidFill>
                  <a:srgbClr val="0000A8"/>
                </a:solidFill>
                <a:effectLst/>
                <a:uLnTx/>
                <a:uFillTx/>
                <a:latin typeface="Times New Roman" pitchFamily="18" charset="0"/>
                <a:ea typeface="+mn-ea"/>
                <a:cs typeface="Times New Roman" pitchFamily="18" charset="0"/>
              </a:rPr>
              <a:t>                    </a:t>
            </a:r>
            <a:endParaRPr kumimoji="0" lang="en-US" sz="2800" b="0" i="0" u="none" strike="noStrike" kern="1200" cap="none" spc="0" normalizeH="0" baseline="0" noProof="0" dirty="0">
              <a:ln>
                <a:noFill/>
              </a:ln>
              <a:solidFill>
                <a:srgbClr val="0000A8"/>
              </a:solidFill>
              <a:effectLst/>
              <a:uLnTx/>
              <a:uFillTx/>
              <a:latin typeface="Times New Roman" pitchFamily="18" charset="0"/>
              <a:ea typeface="+mn-ea"/>
              <a:cs typeface="Times New Roman" pitchFamily="18" charset="0"/>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6365</TotalTime>
  <Words>2873</Words>
  <Application>Microsoft Office PowerPoint</Application>
  <PresentationFormat>Custom</PresentationFormat>
  <Paragraphs>494</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 Shadid</dc:creator>
  <cp:lastModifiedBy>Emad</cp:lastModifiedBy>
  <cp:revision>145</cp:revision>
  <cp:lastPrinted>1601-01-01T00:00:00Z</cp:lastPrinted>
  <dcterms:created xsi:type="dcterms:W3CDTF">2009-06-20T12:35:25Z</dcterms:created>
  <dcterms:modified xsi:type="dcterms:W3CDTF">2013-09-13T17:49:01Z</dcterms:modified>
</cp:coreProperties>
</file>