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27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3" r:id="rId13"/>
    <p:sldId id="284" r:id="rId14"/>
    <p:sldId id="285" r:id="rId15"/>
    <p:sldId id="286" r:id="rId16"/>
    <p:sldId id="287" r:id="rId17"/>
    <p:sldId id="288" r:id="rId18"/>
    <p:sldId id="279" r:id="rId19"/>
    <p:sldId id="264" r:id="rId20"/>
    <p:sldId id="265" r:id="rId21"/>
    <p:sldId id="267" r:id="rId22"/>
    <p:sldId id="266" r:id="rId23"/>
    <p:sldId id="280" r:id="rId24"/>
    <p:sldId id="281" r:id="rId25"/>
    <p:sldId id="282" r:id="rId26"/>
  </p:sldIdLst>
  <p:sldSz cx="9720263" cy="6480175"/>
  <p:notesSz cx="7772400" cy="100584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A8"/>
    <a:srgbClr val="336699"/>
    <a:srgbClr val="3366CC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654" y="2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63588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DC2941A2-FDEC-40EC-9682-901CF8EE6B6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10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11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12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13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14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15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16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17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18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82017B8-0930-416A-A574-D9FE59F503F7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19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AF5EEA23-0FEF-41F1-B172-32764A329FFE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20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B2E02274-DA4B-48B1-8475-FF94A9EB6B00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21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32349DB3-CBE3-45FB-AEA3-EFD164A90F93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22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9AB3009-294F-46A9-895B-FE12B22CC235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23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1C4BD89-644D-448C-B46B-2FDFC28ADF8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24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25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3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4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5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6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7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8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4F792FC-D764-450E-A9B9-B96D9A330DFB}" type="slidenum">
              <a:rPr lang="en-CA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9</a:t>
            </a:fld>
            <a:endParaRPr lang="en-CA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63588"/>
            <a:ext cx="5656263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020" y="2013055"/>
            <a:ext cx="8262224" cy="1389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8040" y="3672099"/>
            <a:ext cx="6804184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7CE12-CAF6-4127-A0FA-352B818296B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83133-2CD7-466F-9E16-FD6505E56FD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2705" y="244509"/>
            <a:ext cx="2323751" cy="522464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6392" y="244509"/>
            <a:ext cx="6814309" cy="522464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A38BD-7C6E-4A47-8E2D-AB7A9C3D698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F09C4-4A91-49FB-8212-D9431E19ECE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34" y="4164115"/>
            <a:ext cx="826222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7834" y="2746575"/>
            <a:ext cx="826222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28DD7-6771-49BB-A029-67C529E1A15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6391" y="1428041"/>
            <a:ext cx="4568187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580" y="1428041"/>
            <a:ext cx="4569874" cy="40411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F814C-1520-46C3-A3DC-3D1F26A113D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13" y="259509"/>
            <a:ext cx="8748237" cy="108002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6013" y="1450540"/>
            <a:ext cx="4294804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13" y="2055058"/>
            <a:ext cx="4294804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7761" y="1450540"/>
            <a:ext cx="4296491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7761" y="2055058"/>
            <a:ext cx="4296491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715C4-DBD9-4A0D-B1B3-FE4A77E133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95D5-DA46-4CDD-95B6-4C9E1FB0513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38CFF-1BF6-4CB3-8999-402E3739654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13" y="258007"/>
            <a:ext cx="3197900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0355" y="258007"/>
            <a:ext cx="5433897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013" y="1356037"/>
            <a:ext cx="3197900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06B8-F9C1-4D9A-BC32-C34932984D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239" y="4536122"/>
            <a:ext cx="5832158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05239" y="579018"/>
            <a:ext cx="5832158" cy="388810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5239" y="5071637"/>
            <a:ext cx="5832158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84FB2-9431-4537-A1D3-4D4FC7DFD24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85775" y="258763"/>
            <a:ext cx="874871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85775" y="1511300"/>
            <a:ext cx="8748713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75" y="6005513"/>
            <a:ext cx="226853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MS Gothic" charset="-128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1050" y="6005513"/>
            <a:ext cx="3078163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MS Gothic" charset="-128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65950" y="6005513"/>
            <a:ext cx="226853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Font typeface="Times New Roman" pitchFamily="16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MS Gothic" charset="-128"/>
              </a:defRPr>
            </a:lvl1pPr>
          </a:lstStyle>
          <a:p>
            <a:pPr>
              <a:defRPr/>
            </a:pPr>
            <a:fld id="{EBAFB2D1-476C-4E59-A709-F68BF352B45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800" b="1" dirty="0" smtClean="0">
                <a:solidFill>
                  <a:srgbClr val="000080"/>
                </a:solidFill>
              </a:rPr>
              <a:t>Why is Reliability important?</a:t>
            </a: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31173" y="1168385"/>
            <a:ext cx="7358114" cy="40995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Have you experienced things fail in the daily life?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solidFill>
                <a:srgbClr val="000080"/>
              </a:solidFill>
              <a:ea typeface="MS Gothic" charset="-128"/>
            </a:endParaRPr>
          </a:p>
          <a:p>
            <a:pPr marL="182563" indent="-182563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More significant safety issues: Aircraft, Nuclear, Space shuttle,………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                                                     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 Challenger Accident 			01/28/1986                                                                  - Columbia Accident 			02/01/2003                      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- Discovery launching			07/26/2005  </a:t>
            </a:r>
          </a:p>
          <a:p>
            <a:endParaRPr lang="en-US" sz="2000" dirty="0" smtClean="0">
              <a:solidFill>
                <a:srgbClr val="000080"/>
              </a:solidFill>
              <a:ea typeface="MS Gothic" charset="-128"/>
            </a:endParaRPr>
          </a:p>
          <a:p>
            <a:pPr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Consequences of Unreliability  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	- Lots of $$ at stake                     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      - Time wasted                                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      - Psychological effect</a:t>
            </a:r>
          </a:p>
          <a:p>
            <a:r>
              <a:rPr lang="en-US" sz="2000" dirty="0" smtClean="0">
                <a:solidFill>
                  <a:srgbClr val="000080"/>
                </a:solidFill>
                <a:ea typeface="MS Gothic" charset="-128"/>
              </a:rPr>
              <a:t>      - Effects on national security </a:t>
            </a:r>
            <a:endParaRPr lang="ar-EG" sz="2000" dirty="0">
              <a:solidFill>
                <a:srgbClr val="000080"/>
              </a:solidFill>
              <a:ea typeface="MS Gothic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10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17057" y="168253"/>
            <a:ext cx="4843827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A8"/>
                </a:solidFill>
              </a:rPr>
              <a:t>Other “Time” Oriented Qualities</a:t>
            </a:r>
            <a:endParaRPr lang="ar-EG" sz="24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145487" y="1382699"/>
            <a:ext cx="731361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Maintainability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The probability that </a:t>
            </a:r>
            <a:r>
              <a:rPr kumimoji="0" lang="en-US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failed component or system will be repaired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a  specified condition within a period of time.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Availability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The probability that a component or system will </a:t>
            </a:r>
            <a:r>
              <a:rPr kumimoji="0" lang="en-US" sz="19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 its required function at a given point in time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used under stated operating conditions.</a:t>
            </a: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RAM: Reliability, Availability and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Maintainability</a:t>
            </a:r>
            <a:endParaRPr kumimoji="0" lang="en-US" sz="32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11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88495" y="168253"/>
            <a:ext cx="4443845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A8"/>
                </a:solidFill>
              </a:rPr>
              <a:t>Relationships among RAM</a:t>
            </a:r>
            <a:endParaRPr lang="ar-EG" sz="2800" dirty="0">
              <a:solidFill>
                <a:srgbClr val="0000A8"/>
              </a:solidFill>
            </a:endParaRPr>
          </a:p>
        </p:txBody>
      </p:sp>
      <p:graphicFrame>
        <p:nvGraphicFramePr>
          <p:cNvPr id="14" name="Group 40"/>
          <p:cNvGraphicFramePr>
            <a:graphicFrameLocks/>
          </p:cNvGraphicFramePr>
          <p:nvPr/>
        </p:nvGraphicFramePr>
        <p:xfrm>
          <a:off x="2002611" y="1311261"/>
          <a:ext cx="7415210" cy="4727448"/>
        </p:xfrm>
        <a:graphic>
          <a:graphicData uri="http://schemas.openxmlformats.org/drawingml/2006/table">
            <a:tbl>
              <a:tblPr/>
              <a:tblGrid>
                <a:gridCol w="2035548"/>
                <a:gridCol w="2907925"/>
                <a:gridCol w="2471737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ar-EG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Definition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Purpose of study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Reliability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Probability of </a:t>
                      </a:r>
                      <a:r>
                        <a:rPr kumimoji="0" lang="en-US" sz="16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nonfailure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over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Courier New" pitchFamily="49" charset="0"/>
                        <a:buChar char="o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Increasing design life</a:t>
                      </a:r>
                    </a:p>
                    <a:p>
                      <a:pPr marL="182563" marR="0" lvl="0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Courier New" pitchFamily="49" charset="0"/>
                        <a:buChar char="o"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Eliminating or reducing the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likehood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of failures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Maintainability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Probability of </a:t>
                      </a:r>
                      <a:r>
                        <a:rPr kumimoji="0" lang="en-US" sz="16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repair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in  a given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Courier New" pitchFamily="49" charset="0"/>
                        <a:buChar char="o"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ea typeface="+mn-ea"/>
                          <a:cs typeface="Arial" pitchFamily="34" charset="0"/>
                        </a:rPr>
                        <a:t>Reducing downtime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Availability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Percentage of operating time over a specified time interval (combined effect of </a:t>
                      </a: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both the failure and the repair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cs typeface="Arial" pitchFamily="34" charset="0"/>
                        </a:rPr>
                        <a:t>process)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-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Courier New" pitchFamily="49" charset="0"/>
                        <a:buChar char="o"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A8"/>
                          </a:solidFill>
                          <a:effectLst/>
                          <a:latin typeface="Verdana" pitchFamily="34" charset="0"/>
                          <a:ea typeface="+mn-ea"/>
                          <a:cs typeface="Arial" pitchFamily="34" charset="0"/>
                        </a:rPr>
                        <a:t>Increasing available operating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12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88495" y="168253"/>
            <a:ext cx="5261377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A8"/>
                </a:solidFill>
              </a:rPr>
              <a:t>The Basic Needs for Equipment</a:t>
            </a:r>
            <a:br>
              <a:rPr lang="en-US" sz="2800" dirty="0" smtClean="0">
                <a:solidFill>
                  <a:srgbClr val="0000A8"/>
                </a:solidFill>
              </a:rPr>
            </a:br>
            <a:endParaRPr lang="ar-EG" sz="2800" dirty="0">
              <a:solidFill>
                <a:srgbClr val="0000A8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931173" y="1239823"/>
            <a:ext cx="7215239" cy="4929222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basic needs related to all equipment are:</a:t>
            </a:r>
          </a:p>
          <a:p>
            <a:pPr marL="901700" marR="0" lvl="0" indent="-182563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Performance</a:t>
            </a:r>
          </a:p>
          <a:p>
            <a:pPr marL="901700" marR="0" lvl="0" indent="-182563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Reliability</a:t>
            </a:r>
          </a:p>
          <a:p>
            <a:pPr marL="901700" marR="0" lvl="0" indent="-182563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Maintainability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These needs when met, they provide the greatest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availability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High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performance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from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reliable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equipment designed with poor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maintainability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will result in high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costs.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(since the design characteristics that speed return of down equipment to a running state with minimum requirements for time, resources, manpower and technical skills does not exist.)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13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9801" y="96815"/>
            <a:ext cx="6357982" cy="722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A8"/>
                </a:solidFill>
              </a:rPr>
              <a:t>Design Issues: Maintainability, Reliability, and System </a:t>
            </a:r>
            <a:r>
              <a:rPr lang="en-US" sz="2400" b="1" dirty="0" smtClean="0">
                <a:solidFill>
                  <a:srgbClr val="0000A8"/>
                </a:solidFill>
              </a:rPr>
              <a:t>Effectiveness</a:t>
            </a:r>
            <a:endParaRPr lang="ar-EG" sz="2000" b="1" dirty="0">
              <a:solidFill>
                <a:srgbClr val="0000A8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02611" y="1311261"/>
            <a:ext cx="714380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Reliability:</a:t>
            </a:r>
          </a:p>
          <a:p>
            <a:pPr marL="354013" algn="just">
              <a:lnSpc>
                <a:spcPct val="80000"/>
              </a:lnSpc>
              <a:buClr>
                <a:srgbClr val="0000A8"/>
              </a:buClr>
              <a:tabLst>
                <a:tab pos="354013" algn="l"/>
              </a:tabLst>
            </a:pP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Deals 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with the increasing of the anticipated life of the equipment (making it operable for an anticipated life cycle at optimum availability)</a:t>
            </a:r>
          </a:p>
          <a:p>
            <a:pPr algn="just">
              <a:lnSpc>
                <a:spcPct val="80000"/>
              </a:lnSpc>
              <a:buClr>
                <a:srgbClr val="0000A8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Maintainability:</a:t>
            </a:r>
          </a:p>
          <a:p>
            <a:pPr marL="354013" algn="just">
              <a:lnSpc>
                <a:spcPct val="80000"/>
              </a:lnSpc>
              <a:buClr>
                <a:srgbClr val="0000A8"/>
              </a:buClr>
            </a:pP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Deals 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with simplifying of the equipment maintenance so that maintenance can be performed both effectively and inexpensively (means that the equipment will be down for service and repair for a considerably smaller proportion of time)</a:t>
            </a:r>
            <a:endParaRPr lang="en-US" sz="2800" dirty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14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9801" y="96815"/>
            <a:ext cx="6357982" cy="722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A8"/>
                </a:solidFill>
              </a:rPr>
              <a:t>Design Issues: Maintainability, Reliability, and System </a:t>
            </a:r>
            <a:r>
              <a:rPr lang="en-US" sz="2400" b="1" dirty="0" smtClean="0">
                <a:solidFill>
                  <a:srgbClr val="0000A8"/>
                </a:solidFill>
              </a:rPr>
              <a:t>Effectiveness</a:t>
            </a:r>
            <a:endParaRPr lang="ar-EG" sz="2000" b="1" dirty="0">
              <a:solidFill>
                <a:srgbClr val="0000A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74049" y="1882765"/>
            <a:ext cx="6572296" cy="2382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en-US" sz="32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degree to which the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reliability</a:t>
            </a:r>
            <a:r>
              <a:rPr lang="en-US" sz="32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maintainability</a:t>
            </a:r>
            <a:r>
              <a:rPr lang="en-US" sz="32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 are incorporated in a product determines the system effectiveness and customer satisfaction.</a:t>
            </a:r>
            <a:endParaRPr lang="en-US" sz="3200" dirty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15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9801" y="96815"/>
            <a:ext cx="6357982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A8"/>
                </a:solidFill>
              </a:rPr>
              <a:t>The Objective of Designing for Maintainability and Reliability</a:t>
            </a:r>
            <a:endParaRPr lang="ar-EG" sz="2000" b="1" dirty="0">
              <a:solidFill>
                <a:srgbClr val="0000A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2611" y="1382699"/>
            <a:ext cx="6786610" cy="318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The objective of designing for maintainability is to:</a:t>
            </a:r>
          </a:p>
          <a:p>
            <a:pPr marL="268288" algn="just">
              <a:buClr>
                <a:srgbClr val="0000A8"/>
              </a:buClr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equipment that can be served and repaired efficiently and effectively.</a:t>
            </a:r>
          </a:p>
          <a:p>
            <a:pPr algn="just">
              <a:buClr>
                <a:srgbClr val="0000A8"/>
              </a:buClr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A8"/>
              </a:buClr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The objective of designing for reliability is to:</a:t>
            </a:r>
          </a:p>
          <a:p>
            <a:pPr marL="354013" algn="just">
              <a:buClr>
                <a:srgbClr val="0000A8"/>
              </a:buClr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equipment that is durable while performing its intended functions over the life cycle at optimum availability.</a:t>
            </a:r>
            <a:endParaRPr lang="en-US" sz="2400" dirty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16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9801" y="96815"/>
            <a:ext cx="6357982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A8"/>
                </a:solidFill>
              </a:rPr>
              <a:t>Reliability and Maintainability Functions of Design</a:t>
            </a:r>
            <a:endParaRPr lang="ar-EG" sz="2000" b="1" dirty="0">
              <a:solidFill>
                <a:srgbClr val="0000A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2611" y="1382699"/>
            <a:ext cx="6786610" cy="421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Once the design has been completed and released to manufacturing,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reliability </a:t>
            </a: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of the product has been determined and it can not be altered without redesigning the product.</a:t>
            </a: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4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Improving the maintainability after developing the product is both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difficult and costly</a:t>
            </a: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4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It is extremely desirable that reliability requirements of facilities be included in the design specifications and that design give attention to maintainability.</a:t>
            </a:r>
            <a:endParaRPr lang="en-US" sz="24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17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59801" y="96815"/>
            <a:ext cx="6357982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A8"/>
                </a:solidFill>
              </a:rPr>
              <a:t>Reliability and Maintainability Functions of Design</a:t>
            </a:r>
            <a:endParaRPr lang="ar-EG" sz="2000" b="1" dirty="0">
              <a:solidFill>
                <a:srgbClr val="0000A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002611" y="1382699"/>
            <a:ext cx="6786610" cy="49013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No product can be assumed to have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100% reliability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 at any point in its life.</a:t>
            </a: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Successful designs 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should have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100% maintainability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High reliability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is achieved 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proper selection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00A8"/>
                </a:solidFill>
                <a:latin typeface="Times New Roman" pitchFamily="18" charset="0"/>
                <a:cs typeface="Times New Roman" pitchFamily="18" charset="0"/>
              </a:rPr>
              <a:t>of sound engineering principles, materials, sizing, manufacturing processes, inspection, testing, and total quality control.</a:t>
            </a:r>
          </a:p>
          <a:p>
            <a:pPr marL="268288" indent="-268288" algn="just">
              <a:buClr>
                <a:srgbClr val="0000A8"/>
              </a:buClr>
              <a:buFont typeface="Wingdings" pitchFamily="2" charset="2"/>
              <a:buChar char="Ø"/>
            </a:pPr>
            <a:endParaRPr lang="en-US" sz="2800" dirty="0">
              <a:solidFill>
                <a:srgbClr val="0000A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18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45685" y="168253"/>
            <a:ext cx="4354077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00A8"/>
                </a:solidFill>
              </a:rPr>
              <a:t>Purpose to Study RAM</a:t>
            </a:r>
            <a:endParaRPr lang="ar-EG" sz="3200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788297" y="1597013"/>
            <a:ext cx="742955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 the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eliability- last a long time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 the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aintainability- easily repair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Improve the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vailability of the product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8ECF36-7DF8-44FE-A008-B1D073BEE8A2}" type="slidenum">
              <a:rPr lang="en-CA"/>
              <a:pPr>
                <a:defRPr/>
              </a:pPr>
              <a:t>19</a:t>
            </a:fld>
            <a:endParaRPr lang="en-CA"/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400" b="1">
                <a:solidFill>
                  <a:srgbClr val="000080"/>
                </a:solidFill>
              </a:rPr>
              <a:t>Reliability Concepts</a:t>
            </a:r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1979613" y="863600"/>
            <a:ext cx="6913562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Reliability 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dirty="0">
                <a:solidFill>
                  <a:srgbClr val="000080"/>
                </a:solidFill>
              </a:rPr>
              <a:t>Reliability can be defined as a discipline related to the design, development, test, and manufacture of an item, so that it successfully performs a certain task, under specified conditions, for a certain length of time or number of cycles with a specified probability.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0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BREAKDOWN</a:t>
            </a:r>
            <a:r>
              <a:rPr lang="en-CA" sz="2000" dirty="0">
                <a:solidFill>
                  <a:srgbClr val="000080"/>
                </a:solidFill>
              </a:rPr>
              <a:t>: Failure resulting in the non-availability of equipment.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0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FAILURE</a:t>
            </a:r>
            <a:r>
              <a:rPr lang="en-CA" sz="2000" dirty="0">
                <a:solidFill>
                  <a:srgbClr val="000080"/>
                </a:solidFill>
              </a:rPr>
              <a:t>:  The termination of the ability of equipment to perform its required function.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0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E6E6FF"/>
                </a:solidFill>
              </a:rPr>
              <a:t>Diagnostic Technologies</a:t>
            </a: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024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024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024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025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0000A8"/>
                </a:solidFill>
                <a:ea typeface="MS Gothic" charset="-128"/>
              </a:rPr>
              <a:t>Reliability Concepts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1025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1025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2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74313" y="311129"/>
            <a:ext cx="3243196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A8"/>
                </a:solidFill>
              </a:rPr>
              <a:t>Recent Directions</a:t>
            </a:r>
            <a:endParaRPr lang="ar-EG" sz="2800" b="1" dirty="0">
              <a:solidFill>
                <a:srgbClr val="0000A8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074049" y="1454137"/>
            <a:ext cx="731361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Intense global competition and increased customer expectations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5000"/>
              <a:buFont typeface="Wingdings" pitchFamily="2" charset="2"/>
              <a:buChar char="à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improve Q&amp;R, reduce product development cycle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reduce product life-cycle </a:t>
            </a: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Rapid advances in technology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5000"/>
              <a:buFont typeface="Wingdings" pitchFamily="2" charset="2"/>
              <a:buChar char="à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complex and sophisticated systems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05000"/>
              <a:buFont typeface="Wingdings" pitchFamily="2" charset="2"/>
              <a:buChar char="à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challenges for reliability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E55E3B-B6FD-4AD5-BE8B-4A01E46D2333}" type="slidenum">
              <a:rPr lang="en-CA"/>
              <a:pPr>
                <a:defRPr/>
              </a:pPr>
              <a:t>20</a:t>
            </a:fld>
            <a:endParaRPr lang="en-CA"/>
          </a:p>
        </p:txBody>
      </p:sp>
      <p:sp>
        <p:nvSpPr>
          <p:cNvPr id="11267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400" b="1">
                <a:solidFill>
                  <a:srgbClr val="000080"/>
                </a:solidFill>
              </a:rPr>
              <a:t>Reliability Concepts</a:t>
            </a:r>
          </a:p>
        </p:txBody>
      </p:sp>
      <p:sp>
        <p:nvSpPr>
          <p:cNvPr id="11268" name="Text Box 2"/>
          <p:cNvSpPr txBox="1">
            <a:spLocks noChangeArrowheads="1"/>
          </p:cNvSpPr>
          <p:nvPr/>
        </p:nvSpPr>
        <p:spPr bwMode="auto">
          <a:xfrm>
            <a:off x="1979613" y="863600"/>
            <a:ext cx="6913562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FAULT</a:t>
            </a:r>
            <a:r>
              <a:rPr lang="en-CA" sz="2800" dirty="0">
                <a:solidFill>
                  <a:srgbClr val="000080"/>
                </a:solidFill>
              </a:rPr>
              <a:t>: </a:t>
            </a:r>
            <a:r>
              <a:rPr lang="en-CA" sz="2000" dirty="0">
                <a:solidFill>
                  <a:srgbClr val="000080"/>
                </a:solidFill>
              </a:rPr>
              <a:t>An unexpected deviation from the requirements which  require corrective action.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0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REPAIR</a:t>
            </a:r>
            <a:r>
              <a:rPr lang="en-CA" sz="2000" dirty="0">
                <a:solidFill>
                  <a:srgbClr val="000080"/>
                </a:solidFill>
              </a:rPr>
              <a:t>: To restore an item to an acceptable condition by the renewal, replacement or replacement of damaged or worn parts.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dirty="0">
                <a:solidFill>
                  <a:srgbClr val="000080"/>
                </a:solidFill>
              </a:rPr>
              <a:t>  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MTBF</a:t>
            </a:r>
            <a:r>
              <a:rPr lang="en-CA" sz="2000" dirty="0">
                <a:solidFill>
                  <a:srgbClr val="FF0000"/>
                </a:solidFill>
              </a:rPr>
              <a:t> </a:t>
            </a:r>
            <a:r>
              <a:rPr lang="en-CA" sz="2000" dirty="0">
                <a:solidFill>
                  <a:srgbClr val="000080"/>
                </a:solidFill>
              </a:rPr>
              <a:t>(Mean Time Between Failures): Average time a system will run between failures. The MTBF is usually expressed in hours. This metric is more useful to the user than the reliability measure.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0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MTTR</a:t>
            </a:r>
            <a:r>
              <a:rPr lang="en-CA" sz="2000" dirty="0">
                <a:solidFill>
                  <a:srgbClr val="FF0000"/>
                </a:solidFill>
              </a:rPr>
              <a:t> </a:t>
            </a:r>
            <a:r>
              <a:rPr lang="en-CA" sz="2000" dirty="0">
                <a:solidFill>
                  <a:srgbClr val="000080"/>
                </a:solidFill>
              </a:rPr>
              <a:t>(Mean Time To Repair):  is the time taken to repair a failed hardware module. 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E6E6FF"/>
                </a:solidFill>
              </a:rPr>
              <a:t>Diagnostic Technologies</a:t>
            </a: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1271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1272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1273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1274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0000A8"/>
                </a:solidFill>
                <a:ea typeface="MS Gothic" charset="-128"/>
              </a:rPr>
              <a:t>Reliability Concepts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11277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1127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C0FD2-ED03-404A-8D27-79C6B6683115}" type="slidenum">
              <a:rPr lang="en-CA"/>
              <a:pPr>
                <a:defRPr/>
              </a:pPr>
              <a:t>21</a:t>
            </a:fld>
            <a:endParaRPr lang="en-CA"/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400" b="1">
                <a:solidFill>
                  <a:srgbClr val="000080"/>
                </a:solidFill>
              </a:rPr>
              <a:t>Reliability Concepts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E6E6FF"/>
                </a:solidFill>
              </a:rPr>
              <a:t>Diagnostic Technologies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2296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2297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0000A8"/>
                </a:solidFill>
                <a:ea typeface="MS Gothic" charset="-128"/>
              </a:rPr>
              <a:t>Reliability Concepts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12300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12301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pic>
        <p:nvPicPr>
          <p:cNvPr id="12303" name="Picture 2"/>
          <p:cNvPicPr>
            <a:picLocks noChangeAspect="1" noChangeArrowheads="1"/>
          </p:cNvPicPr>
          <p:nvPr/>
        </p:nvPicPr>
        <p:blipFill>
          <a:blip r:embed="rId5" cstate="print"/>
          <a:srcRect l="23077" t="35503" r="21468" b="13715"/>
          <a:stretch>
            <a:fillRect/>
          </a:stretch>
        </p:blipFill>
        <p:spPr bwMode="auto">
          <a:xfrm>
            <a:off x="1930400" y="1382713"/>
            <a:ext cx="72167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860263" y="1380985"/>
            <a:ext cx="1643074" cy="3571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Up time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5883" y="1776465"/>
            <a:ext cx="1643074" cy="3571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Down time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217321" y="1525575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0" name="Right Arrow 19"/>
          <p:cNvSpPr/>
          <p:nvPr/>
        </p:nvSpPr>
        <p:spPr>
          <a:xfrm>
            <a:off x="5223417" y="1885239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21" name="TextBox 20"/>
          <p:cNvSpPr txBox="1"/>
          <p:nvPr/>
        </p:nvSpPr>
        <p:spPr>
          <a:xfrm>
            <a:off x="7789089" y="2175739"/>
            <a:ext cx="1931174" cy="3499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Operating time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7478953" y="2292151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AF341-CEFF-49AF-A9ED-F9346DFBB84C}" type="slidenum">
              <a:rPr lang="en-CA"/>
              <a:pPr>
                <a:defRPr/>
              </a:pPr>
              <a:t>22</a:t>
            </a:fld>
            <a:endParaRPr lang="en-CA"/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400" b="1">
                <a:solidFill>
                  <a:srgbClr val="000080"/>
                </a:solidFill>
              </a:rPr>
              <a:t>Example</a:t>
            </a:r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979613" y="863600"/>
            <a:ext cx="6913562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000" b="1" dirty="0">
                <a:solidFill>
                  <a:srgbClr val="FF0000"/>
                </a:solidFill>
              </a:rPr>
              <a:t>Example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1600" dirty="0">
                <a:solidFill>
                  <a:srgbClr val="000080"/>
                </a:solidFill>
              </a:rPr>
              <a:t>What is the Reliability of these Parts and Systems?</a:t>
            </a: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1600" dirty="0">
              <a:solidFill>
                <a:srgbClr val="000080"/>
              </a:solidFill>
            </a:endParaRP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E6E6FF"/>
                </a:solidFill>
              </a:rPr>
              <a:t>Diagnostic Technologies</a:t>
            </a:r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3319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3320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3321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13322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Reliability Concepts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0000A8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13325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1332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pic>
        <p:nvPicPr>
          <p:cNvPr id="13328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4075" y="1871663"/>
            <a:ext cx="94615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2160588"/>
            <a:ext cx="912813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2016125"/>
            <a:ext cx="1374775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1944688"/>
            <a:ext cx="1938338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27313" y="3600450"/>
            <a:ext cx="1941512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2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1500" y="3816350"/>
            <a:ext cx="1619250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504157-2807-40C6-9B8B-BD66468EC95B}" type="slidenum">
              <a:rPr lang="en-CA"/>
              <a:pPr>
                <a:defRPr/>
              </a:pPr>
              <a:t>23</a:t>
            </a:fld>
            <a:endParaRPr lang="en-CA"/>
          </a:p>
        </p:txBody>
      </p:sp>
      <p:sp>
        <p:nvSpPr>
          <p:cNvPr id="3075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800" b="1">
                <a:solidFill>
                  <a:srgbClr val="000080"/>
                </a:solidFill>
              </a:rPr>
              <a:t>Failure</a:t>
            </a: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2000" b="1" dirty="0">
                <a:solidFill>
                  <a:srgbClr val="FF0000"/>
                </a:solidFill>
                <a:latin typeface="Arial" pitchFamily="34" charset="0"/>
              </a:rPr>
              <a:t>Failure</a:t>
            </a:r>
            <a:endParaRPr lang="en-CA" sz="2000" dirty="0">
              <a:solidFill>
                <a:srgbClr val="FF0000"/>
              </a:solidFill>
              <a:latin typeface="Arial" pitchFamily="34" charset="0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dirty="0">
                <a:solidFill>
                  <a:srgbClr val="000080"/>
                </a:solidFill>
                <a:latin typeface="Arial" pitchFamily="34" charset="0"/>
              </a:rPr>
              <a:t>The termination of the ability of equipment to perform its required function</a:t>
            </a:r>
          </a:p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2000" b="1" dirty="0">
              <a:solidFill>
                <a:srgbClr val="000080"/>
              </a:solidFill>
              <a:latin typeface="Arial" pitchFamily="34" charset="0"/>
            </a:endParaRPr>
          </a:p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FF0000"/>
                </a:solidFill>
                <a:latin typeface="Arial" pitchFamily="34" charset="0"/>
              </a:rPr>
              <a:t>   Failure Types</a:t>
            </a:r>
            <a:endParaRPr lang="pt-BR" sz="2000" dirty="0">
              <a:solidFill>
                <a:srgbClr val="FF000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Catastrophic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Degradation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Drift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Intermittent</a:t>
            </a: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0000A8"/>
                </a:solidFill>
              </a:rPr>
              <a:t>Failures</a:t>
            </a:r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079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080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081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082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Failure Distributions </a:t>
            </a:r>
          </a:p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endParaRPr lang="en-CA" b="1" dirty="0">
              <a:solidFill>
                <a:srgbClr val="E6E6FF"/>
              </a:solidFill>
              <a:ea typeface="MS Gothic" charset="-128"/>
            </a:endParaRP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3085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308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9AA6B-D3BF-4239-A9DE-F16F159B344A}" type="slidenum">
              <a:rPr lang="en-CA"/>
              <a:pPr>
                <a:defRPr/>
              </a:pPr>
              <a:t>24</a:t>
            </a:fld>
            <a:endParaRPr lang="en-CA"/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800" b="1">
                <a:solidFill>
                  <a:srgbClr val="000080"/>
                </a:solidFill>
              </a:rPr>
              <a:t>Failure</a:t>
            </a: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FF0000"/>
                </a:solidFill>
                <a:latin typeface="Arial" pitchFamily="34" charset="0"/>
              </a:rPr>
              <a:t>   Examples of Failure Effects </a:t>
            </a:r>
            <a:endParaRPr lang="pt-BR" sz="2000" dirty="0">
              <a:solidFill>
                <a:srgbClr val="FF000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Noise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Erratic Operation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Inoperability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Instability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Intermittent Operation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Impaired Control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Impaired Operation 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Roughness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Excessive Effort Requirements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Unpleasant or Unusual Odour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1600" dirty="0">
                <a:solidFill>
                  <a:srgbClr val="000080"/>
                </a:solidFill>
                <a:ea typeface="MS Gothic" charset="-128"/>
              </a:rPr>
              <a:t>Poor Appearance</a:t>
            </a: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0000A8"/>
                </a:solidFill>
              </a:rPr>
              <a:t>Failures</a:t>
            </a:r>
          </a:p>
        </p:txBody>
      </p:sp>
      <p:sp>
        <p:nvSpPr>
          <p:cNvPr id="4102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103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104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105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106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Failure Distributions </a:t>
            </a:r>
          </a:p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endParaRPr lang="en-CA" b="1" dirty="0">
              <a:solidFill>
                <a:srgbClr val="E6E6FF"/>
              </a:solidFill>
              <a:ea typeface="MS Gothic" charset="-128"/>
            </a:endParaRP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4109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411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25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CA" sz="2800" b="1">
                <a:solidFill>
                  <a:srgbClr val="000080"/>
                </a:solidFill>
              </a:rPr>
              <a:t>Failure</a:t>
            </a: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FF0000"/>
                </a:solidFill>
                <a:latin typeface="Arial" pitchFamily="34" charset="0"/>
              </a:rPr>
              <a:t>   Examples of Failure Modes</a:t>
            </a:r>
            <a:endParaRPr lang="pt-BR" sz="2000" dirty="0">
              <a:solidFill>
                <a:srgbClr val="FF000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Cracking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Deformation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Wear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Corrosion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Loosening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Leaking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Sticking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Electrical Shorts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Electrical Opens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Oxidation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Vibration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en-CA" sz="1600" dirty="0">
                <a:solidFill>
                  <a:srgbClr val="000080"/>
                </a:solidFill>
                <a:ea typeface="MS Gothic" charset="-128"/>
              </a:rPr>
              <a:t>Fracturing</a:t>
            </a: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144463" y="1447800"/>
            <a:ext cx="1571625" cy="814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pitchFamily="2" charset="2"/>
              <a:buNone/>
              <a:tabLst>
                <a:tab pos="723900" algn="l"/>
                <a:tab pos="1447800" algn="l"/>
              </a:tabLst>
            </a:pPr>
            <a:r>
              <a:rPr lang="en-CA" b="1">
                <a:solidFill>
                  <a:srgbClr val="0000A8"/>
                </a:solidFill>
              </a:rPr>
              <a:t>Failures</a:t>
            </a: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44463" y="2811463"/>
            <a:ext cx="1571625" cy="963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Failure Distributions </a:t>
            </a:r>
          </a:p>
          <a:p>
            <a:pPr indent="-323850">
              <a:lnSpc>
                <a:spcPct val="100000"/>
              </a:lnSpc>
              <a:spcAft>
                <a:spcPts val="1425"/>
              </a:spcAft>
              <a:buSzPct val="45000"/>
              <a:buFont typeface="Times New Roman" pitchFamily="16" charset="0"/>
              <a:buNone/>
              <a:tabLst>
                <a:tab pos="723900" algn="l"/>
                <a:tab pos="1447800" algn="l"/>
              </a:tabLst>
              <a:defRPr/>
            </a:pPr>
            <a:endParaRPr lang="en-CA" b="1" dirty="0">
              <a:solidFill>
                <a:srgbClr val="E6E6FF"/>
              </a:solidFill>
              <a:ea typeface="MS Gothic" charset="-128"/>
            </a:endParaRP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44463" y="4603750"/>
            <a:ext cx="1571625" cy="1490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5876" rIns="0" bIns="0"/>
          <a:lstStyle/>
          <a:p>
            <a:pPr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CA" b="1" dirty="0">
                <a:solidFill>
                  <a:srgbClr val="E6E6FF"/>
                </a:solidFill>
                <a:ea typeface="MS Gothic" charset="-128"/>
              </a:rPr>
              <a:t>Examples</a:t>
            </a:r>
          </a:p>
          <a:p>
            <a:pPr marL="431800" indent="-323850"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endParaRPr lang="en-CA" dirty="0">
              <a:solidFill>
                <a:srgbClr val="000000"/>
              </a:solidFill>
              <a:ea typeface="MS Gothic" charset="-128"/>
            </a:endParaRPr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3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307656" y="168253"/>
            <a:ext cx="636905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A8"/>
                </a:solidFill>
              </a:rPr>
              <a:t>Emphasis on Quality and Reliability (Q&amp;R)</a:t>
            </a:r>
            <a:endParaRPr lang="ar-EG" sz="24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074049" y="1525575"/>
            <a:ext cx="731361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Increasing pressure on manufacturers to produce  products with high quality and reliability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difference between quality and reliability?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intuitive meaning of reliability?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4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17123" y="168253"/>
            <a:ext cx="4278735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A8"/>
                </a:solidFill>
              </a:rPr>
              <a:t>Definitions of Reliability</a:t>
            </a:r>
            <a:endParaRPr lang="ar-EG" sz="28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946275" y="1382699"/>
            <a:ext cx="7557326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:" Reliability is quality over time”(Condra,1993)</a:t>
            </a: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Technical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Reliability is the 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probability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that a component or system will perform </a:t>
            </a: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required function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</a:t>
            </a: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given period of time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when used </a:t>
            </a: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 stated operating conditions</a:t>
            </a:r>
            <a:endParaRPr kumimoji="0" lang="en-US" sz="2800" b="1" i="0" u="sng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5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17057" y="239691"/>
            <a:ext cx="4865434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A8"/>
                </a:solidFill>
              </a:rPr>
              <a:t>Example of Reliability Definition</a:t>
            </a:r>
            <a:endParaRPr lang="ar-EG" sz="24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074049" y="1382699"/>
            <a:ext cx="731361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reliability of windshield wiper arms at 100,000 cycle is 0.8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 of failure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- Windshield wiper arms do not work properly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 of time scale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 - Cycles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Definition of operating conditions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- Frequency of your wipers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- Number of rain days in your area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6360329" y="4525971"/>
            <a:ext cx="271464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6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88495" y="168253"/>
            <a:ext cx="4790863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A8"/>
                </a:solidFill>
              </a:rPr>
              <a:t>A Measure of Reliability</a:t>
            </a:r>
            <a:endParaRPr lang="ar-EG" sz="32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216925" y="1454137"/>
            <a:ext cx="7072362" cy="435771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Reliability is a probability which is a function of “time”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T= “time”-to-failure random variable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Reliability at time t = 100s: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R(100) = P(T&gt;=100)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generally, reliability at time t: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2100" b="1" dirty="0" smtClean="0">
                <a:solidFill>
                  <a:srgbClr val="FF0000"/>
                </a:solidFill>
                <a:latin typeface="+mn-lt"/>
                <a:ea typeface="+mn-ea"/>
              </a:rPr>
              <a:t>			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R(t) = P(T&gt;=t)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Reliability Function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7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9867" y="168253"/>
            <a:ext cx="5678157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A8"/>
                </a:solidFill>
              </a:rPr>
              <a:t>Other Names for Reliability Data</a:t>
            </a:r>
            <a:endParaRPr lang="ar-EG" sz="28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216925" y="1454137"/>
            <a:ext cx="7313612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Life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Failure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Time-to failure (TTF) data  “time”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Time-between-failure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Survival data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100" b="0" i="0" u="none" strike="noStrike" kern="1200" cap="none" spc="0" normalizeH="0" baseline="0" noProof="0" smtClean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100" b="0" i="0" u="none" strike="noStrike" kern="1200" cap="none" spc="0" normalizeH="0" baseline="0" noProof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Event-time data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00A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8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 smtClean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 smtClean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 smtClean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02743" y="239691"/>
            <a:ext cx="5474578" cy="550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A8"/>
                </a:solidFill>
              </a:rPr>
              <a:t>Actual Applications </a:t>
            </a:r>
            <a:endParaRPr lang="ar-EG" sz="32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716859" y="1382699"/>
            <a:ext cx="7643866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1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Case1</a:t>
            </a:r>
          </a:p>
          <a:p>
            <a:pPr marL="342900" marR="0" lvl="0" indent="11113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In a large electronics company that manufactures small electrical parts such as resistors capacitors,  transistors, and inductors, a new component is experiencing a high failure rate. In order to meet government contract specifications, the function being performed by this component must have a 90 percent or better reliability over a 4-hour mission in high-stress environment design engineers can not redesign the component because of the cost and tine required.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what should the company do 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020A9F-3FDC-43B9-8BD9-910168E34CAF}" type="slidenum">
              <a:rPr lang="en-CA"/>
              <a:pPr>
                <a:defRPr/>
              </a:pPr>
              <a:t>9</a:t>
            </a:fld>
            <a:endParaRPr lang="en-CA"/>
          </a:p>
        </p:txBody>
      </p:sp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1839913" y="163513"/>
            <a:ext cx="6677025" cy="585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1168" rIns="0" bIns="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en-CA" sz="2800" b="1" dirty="0">
              <a:solidFill>
                <a:srgbClr val="000080"/>
              </a:solidFill>
            </a:endParaRPr>
          </a:p>
        </p:txBody>
      </p:sp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1930400" y="954088"/>
            <a:ext cx="7442200" cy="487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5876" rIns="0" bIns="0"/>
          <a:lstStyle/>
          <a:p>
            <a:pPr marL="0" lvl="1" indent="0">
              <a:spcAft>
                <a:spcPts val="1425"/>
              </a:spcAft>
              <a:buClr>
                <a:schemeClr val="accent1">
                  <a:lumMod val="50000"/>
                </a:schemeClr>
              </a:buClr>
              <a:buSzPct val="8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pt-BR" sz="2000" b="1" dirty="0">
                <a:solidFill>
                  <a:srgbClr val="000080"/>
                </a:solidFill>
                <a:latin typeface="Arial" pitchFamily="34" charset="0"/>
              </a:rPr>
              <a:t>   </a:t>
            </a:r>
            <a:endParaRPr lang="en-CA" sz="1600" dirty="0">
              <a:solidFill>
                <a:srgbClr val="000080"/>
              </a:solidFill>
              <a:ea typeface="MS Gothic" charset="-128"/>
            </a:endParaRPr>
          </a:p>
          <a:p>
            <a:pPr marL="831850" lvl="2" indent="-323850">
              <a:spcAft>
                <a:spcPts val="1425"/>
              </a:spcAft>
              <a:buClr>
                <a:schemeClr val="tx2">
                  <a:lumMod val="50000"/>
                </a:schemeClr>
              </a:buClr>
              <a:buSzPct val="80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pt-BR" sz="1600" dirty="0">
              <a:solidFill>
                <a:srgbClr val="000080"/>
              </a:solidFill>
              <a:ea typeface="MS Gothic" charset="-128"/>
            </a:endParaRPr>
          </a:p>
          <a:p>
            <a:pPr marL="180000">
              <a:spcAft>
                <a:spcPts val="1425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en-CA" i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 flipV="1">
            <a:off x="171450" y="781050"/>
            <a:ext cx="9548813" cy="104775"/>
          </a:xfrm>
          <a:prstGeom prst="rect">
            <a:avLst/>
          </a:prstGeom>
          <a:gradFill rotWithShape="0">
            <a:gsLst>
              <a:gs pos="0">
                <a:srgbClr val="FFFFFF">
                  <a:alpha val="35999"/>
                </a:srgbClr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7" name="AutoShape 5"/>
          <p:cNvSpPr>
            <a:spLocks noChangeArrowheads="1"/>
          </p:cNvSpPr>
          <p:nvPr/>
        </p:nvSpPr>
        <p:spPr bwMode="auto">
          <a:xfrm>
            <a:off x="9539288" y="3538538"/>
            <a:ext cx="180975" cy="294163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8" name="AutoShape 6"/>
          <p:cNvSpPr>
            <a:spLocks noChangeArrowheads="1"/>
          </p:cNvSpPr>
          <p:nvPr/>
        </p:nvSpPr>
        <p:spPr bwMode="auto">
          <a:xfrm>
            <a:off x="9361488" y="4357688"/>
            <a:ext cx="180975" cy="2122487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29" name="AutoShape 7"/>
          <p:cNvSpPr>
            <a:spLocks noChangeArrowheads="1"/>
          </p:cNvSpPr>
          <p:nvPr/>
        </p:nvSpPr>
        <p:spPr bwMode="auto">
          <a:xfrm>
            <a:off x="9204325" y="5148263"/>
            <a:ext cx="180975" cy="1350962"/>
          </a:xfrm>
          <a:prstGeom prst="roundRect">
            <a:avLst>
              <a:gd name="adj" fmla="val 875"/>
            </a:avLst>
          </a:prstGeom>
          <a:gradFill rotWithShape="0">
            <a:gsLst>
              <a:gs pos="0">
                <a:srgbClr val="004586"/>
              </a:gs>
              <a:gs pos="5000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130" name="AutoShape 8"/>
          <p:cNvSpPr>
            <a:spLocks noChangeArrowheads="1"/>
          </p:cNvSpPr>
          <p:nvPr/>
        </p:nvSpPr>
        <p:spPr bwMode="auto">
          <a:xfrm>
            <a:off x="1716088" y="811213"/>
            <a:ext cx="95250" cy="5489575"/>
          </a:xfrm>
          <a:prstGeom prst="roundRect">
            <a:avLst>
              <a:gd name="adj" fmla="val 1389"/>
            </a:avLst>
          </a:prstGeom>
          <a:gradFill rotWithShape="0">
            <a:gsLst>
              <a:gs pos="0">
                <a:srgbClr val="FFFFFF"/>
              </a:gs>
              <a:gs pos="100000">
                <a:srgbClr val="004586"/>
              </a:gs>
            </a:gsLst>
            <a:lin ang="153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pic>
        <p:nvPicPr>
          <p:cNvPr id="5133" name="Picture 11"/>
          <p:cNvPicPr>
            <a:picLocks noChangeAspect="1" noChangeArrowheads="1"/>
          </p:cNvPicPr>
          <p:nvPr/>
        </p:nvPicPr>
        <p:blipFill>
          <a:blip r:embed="rId3" cstate="print"/>
          <a:srcRect t="6102" b="7680"/>
          <a:stretch>
            <a:fillRect/>
          </a:stretch>
        </p:blipFill>
        <p:spPr bwMode="auto">
          <a:xfrm>
            <a:off x="169863" y="49213"/>
            <a:ext cx="2154237" cy="735012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</p:pic>
      <p:pic>
        <p:nvPicPr>
          <p:cNvPr id="513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8713" y="0"/>
            <a:ext cx="97155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787400" y="525463"/>
            <a:ext cx="1628775" cy="180975"/>
          </a:xfrm>
          <a:prstGeom prst="roundRect">
            <a:avLst>
              <a:gd name="adj" fmla="val 1000"/>
            </a:avLst>
          </a:prstGeom>
          <a:solidFill>
            <a:srgbClr val="99CCFF">
              <a:alpha val="0"/>
            </a:srgbClr>
          </a:solidFill>
          <a:ln w="9525">
            <a:noFill/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algn="ctr">
              <a:lnSpc>
                <a:spcPct val="105000"/>
              </a:lnSpc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lang="en-CA" sz="1050" dirty="0">
                <a:solidFill>
                  <a:schemeClr val="bg1"/>
                </a:solidFill>
                <a:latin typeface="Aharoni" pitchFamily="2" charset="-79"/>
                <a:ea typeface="MS Gothic" charset="-128"/>
                <a:cs typeface="Aharoni" pitchFamily="2" charset="-79"/>
              </a:rPr>
              <a:t>Industrial Engineering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02809" y="168253"/>
            <a:ext cx="4106381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A8"/>
                </a:solidFill>
              </a:rPr>
              <a:t>Actual Applications </a:t>
            </a:r>
            <a:endParaRPr lang="ar-EG" sz="3200" b="1" dirty="0">
              <a:solidFill>
                <a:srgbClr val="0000A8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002611" y="1597013"/>
            <a:ext cx="7313613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9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</a:rPr>
              <a:t>Case2</a:t>
            </a:r>
          </a:p>
          <a:p>
            <a:pPr marL="342900" marR="0" lvl="0" indent="11113" algn="just" defTabSz="914400" rtl="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The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Notso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A8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 Reliable manufacturing company has been experiencing a high number of failures with its five-year-old industrial robot used for arc welding . once the unit fails, it is often down for what is considered to be an excessive length of time for repair.  Downtime costs the company $750 an hour in lost production and repair costs.  A replacement unit will cost $21, 000.  The company wishes to determine whether it is economical to replace the unit.  The unit was advertised as having a 10-year design life.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</a:rPr>
              <a:t>Should the company replace the unit?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6352</TotalTime>
  <Words>1271</Words>
  <Application>Microsoft Office PowerPoint</Application>
  <PresentationFormat>Custom</PresentationFormat>
  <Paragraphs>317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 Shadid</dc:creator>
  <cp:lastModifiedBy>Emad</cp:lastModifiedBy>
  <cp:revision>157</cp:revision>
  <cp:lastPrinted>1601-01-01T00:00:00Z</cp:lastPrinted>
  <dcterms:created xsi:type="dcterms:W3CDTF">2009-06-20T12:35:25Z</dcterms:created>
  <dcterms:modified xsi:type="dcterms:W3CDTF">2013-09-13T18:32:52Z</dcterms:modified>
</cp:coreProperties>
</file>