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18"/>
  </p:notesMasterIdLst>
  <p:sldIdLst>
    <p:sldId id="275" r:id="rId2"/>
    <p:sldId id="287" r:id="rId3"/>
    <p:sldId id="288" r:id="rId4"/>
    <p:sldId id="276" r:id="rId5"/>
    <p:sldId id="278" r:id="rId6"/>
    <p:sldId id="279" r:id="rId7"/>
    <p:sldId id="280" r:id="rId8"/>
    <p:sldId id="281" r:id="rId9"/>
    <p:sldId id="282" r:id="rId10"/>
    <p:sldId id="283" r:id="rId11"/>
    <p:sldId id="284" r:id="rId12"/>
    <p:sldId id="285" r:id="rId13"/>
    <p:sldId id="286" r:id="rId14"/>
    <p:sldId id="290" r:id="rId15"/>
    <p:sldId id="291" r:id="rId16"/>
    <p:sldId id="289" r:id="rId17"/>
  </p:sldIdLst>
  <p:sldSz cx="9720263" cy="6480175"/>
  <p:notesSz cx="7772400" cy="10058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5pPr>
    <a:lvl6pPr marL="2286000" algn="l" defTabSz="914400" rtl="0" eaLnBrk="1" latinLnBrk="0" hangingPunct="1">
      <a:defRPr kern="1200">
        <a:solidFill>
          <a:schemeClr val="tx1"/>
        </a:solidFill>
        <a:latin typeface="Arial" charset="0"/>
        <a:ea typeface="MS Gothic" pitchFamily="49" charset="-128"/>
        <a:cs typeface="+mn-cs"/>
      </a:defRPr>
    </a:lvl6pPr>
    <a:lvl7pPr marL="2743200" algn="l" defTabSz="914400" rtl="0" eaLnBrk="1" latinLnBrk="0" hangingPunct="1">
      <a:defRPr kern="1200">
        <a:solidFill>
          <a:schemeClr val="tx1"/>
        </a:solidFill>
        <a:latin typeface="Arial" charset="0"/>
        <a:ea typeface="MS Gothic" pitchFamily="49" charset="-128"/>
        <a:cs typeface="+mn-cs"/>
      </a:defRPr>
    </a:lvl7pPr>
    <a:lvl8pPr marL="3200400" algn="l" defTabSz="914400" rtl="0" eaLnBrk="1" latinLnBrk="0" hangingPunct="1">
      <a:defRPr kern="1200">
        <a:solidFill>
          <a:schemeClr val="tx1"/>
        </a:solidFill>
        <a:latin typeface="Arial" charset="0"/>
        <a:ea typeface="MS Gothic" pitchFamily="49" charset="-128"/>
        <a:cs typeface="+mn-cs"/>
      </a:defRPr>
    </a:lvl8pPr>
    <a:lvl9pPr marL="3657600" algn="l" defTabSz="914400" rtl="0" eaLnBrk="1" latinLnBrk="0" hangingPunct="1">
      <a:defRPr kern="1200">
        <a:solidFill>
          <a:schemeClr val="tx1"/>
        </a:solidFill>
        <a:latin typeface="Arial" charset="0"/>
        <a:ea typeface="MS Gothic" pitchFamily="4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A8"/>
    <a:srgbClr val="0033CC"/>
    <a:srgbClr val="336699"/>
    <a:srgbClr val="33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8" d="100"/>
          <a:sy n="68" d="100"/>
        </p:scale>
        <p:origin x="-800" y="-89"/>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1"/>
          <p:cNvSpPr>
            <a:spLocks noGrp="1" noRot="1" noChangeAspect="1" noChangeArrowheads="1"/>
          </p:cNvSpPr>
          <p:nvPr>
            <p:ph type="sldImg"/>
          </p:nvPr>
        </p:nvSpPr>
        <p:spPr bwMode="auto">
          <a:xfrm>
            <a:off x="0" y="763588"/>
            <a:ext cx="0" cy="0"/>
          </a:xfrm>
          <a:prstGeom prst="rect">
            <a:avLst/>
          </a:prstGeom>
          <a:noFill/>
          <a:ln w="9525">
            <a:noFill/>
            <a:round/>
            <a:headEnd/>
            <a:tailEnd/>
          </a:ln>
        </p:spPr>
      </p:sp>
      <p:sp>
        <p:nvSpPr>
          <p:cNvPr id="2050" name="Rectangle 2"/>
          <p:cNvSpPr>
            <a:spLocks noGrp="1" noChangeArrowheads="1"/>
          </p:cNvSpPr>
          <p:nvPr>
            <p:ph type="body"/>
          </p:nvPr>
        </p:nvSpPr>
        <p:spPr bwMode="auto">
          <a:xfrm>
            <a:off x="777875" y="4776788"/>
            <a:ext cx="6216650"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2" name="Rectangle 4"/>
          <p:cNvSpPr>
            <a:spLocks noGrp="1" noChangeArrowheads="1"/>
          </p:cNvSpPr>
          <p:nvPr>
            <p:ph type="dt"/>
          </p:nvPr>
        </p:nvSpPr>
        <p:spPr bwMode="auto">
          <a:xfrm>
            <a:off x="4398963"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3" name="Rectangle 5"/>
          <p:cNvSpPr>
            <a:spLocks noGrp="1" noChangeArrowheads="1"/>
          </p:cNvSpPr>
          <p:nvPr>
            <p:ph type="ftr"/>
          </p:nvPr>
        </p:nvSpPr>
        <p:spPr bwMode="auto">
          <a:xfrm>
            <a:off x="0"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4" name="Rectangle 6"/>
          <p:cNvSpPr>
            <a:spLocks noGrp="1" noChangeArrowheads="1"/>
          </p:cNvSpPr>
          <p:nvPr>
            <p:ph type="sldNum"/>
          </p:nvPr>
        </p:nvSpPr>
        <p:spPr bwMode="auto">
          <a:xfrm>
            <a:off x="4398963"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fld id="{50B3E69C-94F1-4B77-AA92-3F73FC73DEBB}"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6"/>
          <p:cNvSpPr>
            <a:spLocks noGrp="1" noChangeArrowheads="1"/>
          </p:cNvSpPr>
          <p:nvPr>
            <p:ph type="sldNum" sz="quarter"/>
          </p:nvPr>
        </p:nvSpPr>
        <p:spPr>
          <a:noFill/>
        </p:spPr>
        <p:txBody>
          <a:bodyPr/>
          <a:lstStyle/>
          <a:p>
            <a:pPr>
              <a:buFont typeface="Times New Roman" pitchFamily="18" charset="0"/>
              <a:buNone/>
            </a:pPr>
            <a:fld id="{F55A98FA-6E29-495E-8E37-D89EE6E4697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CA" smtClean="0">
              <a:latin typeface="Times New Roman" pitchFamily="18" charset="0"/>
              <a:ea typeface="Arial Unicode MS" pitchFamily="34" charset="-128"/>
              <a:cs typeface="Arial Unicode MS" pitchFamily="34" charset="-128"/>
            </a:endParaRPr>
          </a:p>
        </p:txBody>
      </p:sp>
      <p:sp>
        <p:nvSpPr>
          <p:cNvPr id="1433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434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6"/>
          <p:cNvSpPr>
            <a:spLocks noGrp="1" noChangeArrowheads="1"/>
          </p:cNvSpPr>
          <p:nvPr>
            <p:ph type="sldNum" sz="quarter"/>
          </p:nvPr>
        </p:nvSpPr>
        <p:spPr>
          <a:noFill/>
        </p:spPr>
        <p:txBody>
          <a:bodyPr/>
          <a:lstStyle/>
          <a:p>
            <a:pPr>
              <a:buFont typeface="Times New Roman" pitchFamily="18" charset="0"/>
              <a:buNone/>
            </a:pPr>
            <a:fld id="{8FCFDC35-74FD-4235-ABDE-EA26C3CC8E2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10</a:t>
            </a:fld>
            <a:endParaRPr lang="en-CA" smtClean="0">
              <a:latin typeface="Times New Roman" pitchFamily="18" charset="0"/>
              <a:ea typeface="Arial Unicode MS" pitchFamily="34" charset="-128"/>
              <a:cs typeface="Arial Unicode MS" pitchFamily="34" charset="-128"/>
            </a:endParaRPr>
          </a:p>
        </p:txBody>
      </p:sp>
      <p:sp>
        <p:nvSpPr>
          <p:cNvPr id="2150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150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p:cNvSpPr>
            <a:spLocks noGrp="1" noChangeArrowheads="1"/>
          </p:cNvSpPr>
          <p:nvPr>
            <p:ph type="sldNum" sz="quarter"/>
          </p:nvPr>
        </p:nvSpPr>
        <p:spPr>
          <a:noFill/>
        </p:spPr>
        <p:txBody>
          <a:bodyPr/>
          <a:lstStyle/>
          <a:p>
            <a:pPr>
              <a:buFont typeface="Times New Roman" pitchFamily="18" charset="0"/>
              <a:buNone/>
            </a:pPr>
            <a:fld id="{AC1BDFE9-B3FA-4E9B-9D23-0877E70EE1A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11</a:t>
            </a:fld>
            <a:endParaRPr lang="en-CA" smtClean="0">
              <a:latin typeface="Times New Roman" pitchFamily="18" charset="0"/>
              <a:ea typeface="Arial Unicode MS" pitchFamily="34" charset="-128"/>
              <a:cs typeface="Arial Unicode MS" pitchFamily="34" charset="-128"/>
            </a:endParaRPr>
          </a:p>
        </p:txBody>
      </p:sp>
      <p:sp>
        <p:nvSpPr>
          <p:cNvPr id="225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25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p:nvPr>
        </p:nvSpPr>
        <p:spPr>
          <a:noFill/>
        </p:spPr>
        <p:txBody>
          <a:bodyPr/>
          <a:lstStyle/>
          <a:p>
            <a:pPr>
              <a:buFont typeface="Times New Roman" pitchFamily="18" charset="0"/>
              <a:buNone/>
            </a:pPr>
            <a:fld id="{121DBDA7-DB77-479F-9A50-057175640EA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12</a:t>
            </a:fld>
            <a:endParaRPr lang="en-CA" smtClean="0">
              <a:latin typeface="Times New Roman" pitchFamily="18" charset="0"/>
              <a:ea typeface="Arial Unicode MS" pitchFamily="34" charset="-128"/>
              <a:cs typeface="Arial Unicode MS" pitchFamily="34" charset="-128"/>
            </a:endParaRPr>
          </a:p>
        </p:txBody>
      </p:sp>
      <p:sp>
        <p:nvSpPr>
          <p:cNvPr id="2355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355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259BE8E5-6D57-4ECC-912A-CD780182066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13</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259BE8E5-6D57-4ECC-912A-CD780182066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14</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259BE8E5-6D57-4ECC-912A-CD780182066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15</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259BE8E5-6D57-4ECC-912A-CD780182066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16</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6"/>
          <p:cNvSpPr>
            <a:spLocks noGrp="1" noChangeArrowheads="1"/>
          </p:cNvSpPr>
          <p:nvPr>
            <p:ph type="sldNum" sz="quarter"/>
          </p:nvPr>
        </p:nvSpPr>
        <p:spPr>
          <a:noFill/>
        </p:spPr>
        <p:txBody>
          <a:bodyPr/>
          <a:lstStyle/>
          <a:p>
            <a:pPr>
              <a:buFont typeface="Times New Roman" pitchFamily="18" charset="0"/>
              <a:buNone/>
            </a:pPr>
            <a:fld id="{F55A98FA-6E29-495E-8E37-D89EE6E4697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CA" smtClean="0">
              <a:latin typeface="Times New Roman" pitchFamily="18" charset="0"/>
              <a:ea typeface="Arial Unicode MS" pitchFamily="34" charset="-128"/>
              <a:cs typeface="Arial Unicode MS" pitchFamily="34" charset="-128"/>
            </a:endParaRPr>
          </a:p>
        </p:txBody>
      </p:sp>
      <p:sp>
        <p:nvSpPr>
          <p:cNvPr id="1433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434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6"/>
          <p:cNvSpPr>
            <a:spLocks noGrp="1" noChangeArrowheads="1"/>
          </p:cNvSpPr>
          <p:nvPr>
            <p:ph type="sldNum" sz="quarter"/>
          </p:nvPr>
        </p:nvSpPr>
        <p:spPr>
          <a:noFill/>
        </p:spPr>
        <p:txBody>
          <a:bodyPr/>
          <a:lstStyle/>
          <a:p>
            <a:pPr>
              <a:buFont typeface="Times New Roman" pitchFamily="18" charset="0"/>
              <a:buNone/>
            </a:pPr>
            <a:fld id="{F55A98FA-6E29-495E-8E37-D89EE6E4697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a:t>
            </a:fld>
            <a:endParaRPr lang="en-CA" smtClean="0">
              <a:latin typeface="Times New Roman" pitchFamily="18" charset="0"/>
              <a:ea typeface="Arial Unicode MS" pitchFamily="34" charset="-128"/>
              <a:cs typeface="Arial Unicode MS" pitchFamily="34" charset="-128"/>
            </a:endParaRPr>
          </a:p>
        </p:txBody>
      </p:sp>
      <p:sp>
        <p:nvSpPr>
          <p:cNvPr id="1433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434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6"/>
          <p:cNvSpPr>
            <a:spLocks noGrp="1" noChangeArrowheads="1"/>
          </p:cNvSpPr>
          <p:nvPr>
            <p:ph type="sldNum" sz="quarter"/>
          </p:nvPr>
        </p:nvSpPr>
        <p:spPr>
          <a:noFill/>
        </p:spPr>
        <p:txBody>
          <a:bodyPr/>
          <a:lstStyle/>
          <a:p>
            <a:pPr>
              <a:buFont typeface="Times New Roman" pitchFamily="18" charset="0"/>
              <a:buNone/>
            </a:pPr>
            <a:fld id="{CAEDCDEE-3FE1-4CBF-A28C-245C0D2AA981}"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4</a:t>
            </a:fld>
            <a:endParaRPr lang="en-CA" smtClean="0">
              <a:latin typeface="Times New Roman" pitchFamily="18" charset="0"/>
              <a:ea typeface="Arial Unicode MS" pitchFamily="34" charset="-128"/>
              <a:cs typeface="Arial Unicode MS" pitchFamily="34" charset="-128"/>
            </a:endParaRPr>
          </a:p>
        </p:txBody>
      </p:sp>
      <p:sp>
        <p:nvSpPr>
          <p:cNvPr id="1536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536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6"/>
          <p:cNvSpPr>
            <a:spLocks noGrp="1" noChangeArrowheads="1"/>
          </p:cNvSpPr>
          <p:nvPr>
            <p:ph type="sldNum" sz="quarter"/>
          </p:nvPr>
        </p:nvSpPr>
        <p:spPr>
          <a:noFill/>
        </p:spPr>
        <p:txBody>
          <a:bodyPr/>
          <a:lstStyle/>
          <a:p>
            <a:pPr>
              <a:buFont typeface="Times New Roman" pitchFamily="18" charset="0"/>
              <a:buNone/>
            </a:pPr>
            <a:fld id="{798DE458-81AE-4A0B-9276-F05588674F75}"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5</a:t>
            </a:fld>
            <a:endParaRPr lang="en-CA" smtClean="0">
              <a:latin typeface="Times New Roman" pitchFamily="18" charset="0"/>
              <a:ea typeface="Arial Unicode MS" pitchFamily="34" charset="-128"/>
              <a:cs typeface="Arial Unicode MS" pitchFamily="34" charset="-128"/>
            </a:endParaRPr>
          </a:p>
        </p:txBody>
      </p:sp>
      <p:sp>
        <p:nvSpPr>
          <p:cNvPr id="1638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638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6"/>
          <p:cNvSpPr>
            <a:spLocks noGrp="1" noChangeArrowheads="1"/>
          </p:cNvSpPr>
          <p:nvPr>
            <p:ph type="sldNum" sz="quarter"/>
          </p:nvPr>
        </p:nvSpPr>
        <p:spPr>
          <a:noFill/>
        </p:spPr>
        <p:txBody>
          <a:bodyPr/>
          <a:lstStyle/>
          <a:p>
            <a:pPr>
              <a:buFont typeface="Times New Roman" pitchFamily="18" charset="0"/>
              <a:buNone/>
            </a:pPr>
            <a:fld id="{8CE1987A-B8CF-4225-B0ED-05751F354EC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6</a:t>
            </a:fld>
            <a:endParaRPr lang="en-CA" smtClean="0">
              <a:latin typeface="Times New Roman" pitchFamily="18" charset="0"/>
              <a:ea typeface="Arial Unicode MS" pitchFamily="34" charset="-128"/>
              <a:cs typeface="Arial Unicode MS" pitchFamily="34" charset="-128"/>
            </a:endParaRPr>
          </a:p>
        </p:txBody>
      </p:sp>
      <p:sp>
        <p:nvSpPr>
          <p:cNvPr id="1741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741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6"/>
          <p:cNvSpPr>
            <a:spLocks noGrp="1" noChangeArrowheads="1"/>
          </p:cNvSpPr>
          <p:nvPr>
            <p:ph type="sldNum" sz="quarter"/>
          </p:nvPr>
        </p:nvSpPr>
        <p:spPr>
          <a:noFill/>
        </p:spPr>
        <p:txBody>
          <a:bodyPr/>
          <a:lstStyle/>
          <a:p>
            <a:pPr>
              <a:buFont typeface="Times New Roman" pitchFamily="18" charset="0"/>
              <a:buNone/>
            </a:pPr>
            <a:fld id="{D4F636DA-8A5C-4993-A07A-C4D1AA58BF95}"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7</a:t>
            </a:fld>
            <a:endParaRPr lang="en-CA" smtClean="0">
              <a:latin typeface="Times New Roman" pitchFamily="18" charset="0"/>
              <a:ea typeface="Arial Unicode MS" pitchFamily="34" charset="-128"/>
              <a:cs typeface="Arial Unicode MS" pitchFamily="34" charset="-128"/>
            </a:endParaRPr>
          </a:p>
        </p:txBody>
      </p:sp>
      <p:sp>
        <p:nvSpPr>
          <p:cNvPr id="1843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843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6"/>
          <p:cNvSpPr>
            <a:spLocks noGrp="1" noChangeArrowheads="1"/>
          </p:cNvSpPr>
          <p:nvPr>
            <p:ph type="sldNum" sz="quarter"/>
          </p:nvPr>
        </p:nvSpPr>
        <p:spPr>
          <a:noFill/>
        </p:spPr>
        <p:txBody>
          <a:bodyPr/>
          <a:lstStyle/>
          <a:p>
            <a:pPr>
              <a:buFont typeface="Times New Roman" pitchFamily="18" charset="0"/>
              <a:buNone/>
            </a:pPr>
            <a:fld id="{0A952391-F673-413F-BE30-BEE6AEBBDF5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CA" smtClean="0">
              <a:latin typeface="Times New Roman" pitchFamily="18" charset="0"/>
              <a:ea typeface="Arial Unicode MS" pitchFamily="34" charset="-128"/>
              <a:cs typeface="Arial Unicode MS" pitchFamily="34" charset="-128"/>
            </a:endParaRPr>
          </a:p>
        </p:txBody>
      </p:sp>
      <p:sp>
        <p:nvSpPr>
          <p:cNvPr id="1945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946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81125F5A-45C8-4D42-8126-DAA4F6D7E441}"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9</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9020" y="2013055"/>
            <a:ext cx="8262224" cy="1389038"/>
          </a:xfrm>
        </p:spPr>
        <p:txBody>
          <a:bodyPr/>
          <a:lstStyle/>
          <a:p>
            <a:r>
              <a:rPr lang="en-US" smtClean="0"/>
              <a:t>Click to edit Master title style</a:t>
            </a:r>
            <a:endParaRPr lang="en-CA"/>
          </a:p>
        </p:txBody>
      </p:sp>
      <p:sp>
        <p:nvSpPr>
          <p:cNvPr id="3" name="Subtitle 2"/>
          <p:cNvSpPr>
            <a:spLocks noGrp="1"/>
          </p:cNvSpPr>
          <p:nvPr>
            <p:ph type="subTitle" idx="1"/>
          </p:nvPr>
        </p:nvSpPr>
        <p:spPr>
          <a:xfrm>
            <a:off x="1458040" y="3672099"/>
            <a:ext cx="6804184" cy="165604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8D36F3F2-EDC4-43FC-BC8C-32E55A9B8EE1}"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1861654B-2E82-4085-BCC5-C3282AD6A798}"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92705" y="244509"/>
            <a:ext cx="2323751" cy="5224641"/>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16392" y="244509"/>
            <a:ext cx="6814309" cy="52246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20B6E82C-3618-4EC5-BABC-A631D6B3D6D4}"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D8C9FBE3-8F44-4C30-A444-479BA85D25AB}"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7834" y="4164115"/>
            <a:ext cx="8262224" cy="128703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7834" y="2746575"/>
            <a:ext cx="8262224" cy="1417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CBC05811-91D5-4B1B-9FE4-45457E080507}"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16391" y="1428041"/>
            <a:ext cx="4568187"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246580" y="1428041"/>
            <a:ext cx="4569874"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F2B8845C-98C0-4745-9F5A-3DBF99F6E56C}"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9509"/>
            <a:ext cx="8748237" cy="1080029"/>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6013" y="1450540"/>
            <a:ext cx="4294804"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6013" y="2055058"/>
            <a:ext cx="4294804"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37761" y="1450540"/>
            <a:ext cx="4296491"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7761" y="2055058"/>
            <a:ext cx="4296491"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endParaRPr lang="en-CA"/>
          </a:p>
        </p:txBody>
      </p:sp>
      <p:sp>
        <p:nvSpPr>
          <p:cNvPr id="8" name="Footer Placeholder 4"/>
          <p:cNvSpPr>
            <a:spLocks noGrp="1"/>
          </p:cNvSpPr>
          <p:nvPr>
            <p:ph type="ftr" sz="quarter" idx="11"/>
          </p:nvPr>
        </p:nvSpPr>
        <p:spPr/>
        <p:txBody>
          <a:bodyPr/>
          <a:lstStyle>
            <a:lvl1pPr>
              <a:defRPr/>
            </a:lvl1pPr>
          </a:lstStyle>
          <a:p>
            <a:pPr>
              <a:defRPr/>
            </a:pPr>
            <a:endParaRPr lang="en-CA"/>
          </a:p>
        </p:txBody>
      </p:sp>
      <p:sp>
        <p:nvSpPr>
          <p:cNvPr id="9" name="Slide Number Placeholder 5"/>
          <p:cNvSpPr>
            <a:spLocks noGrp="1"/>
          </p:cNvSpPr>
          <p:nvPr>
            <p:ph type="sldNum" sz="quarter" idx="12"/>
          </p:nvPr>
        </p:nvSpPr>
        <p:spPr/>
        <p:txBody>
          <a:bodyPr/>
          <a:lstStyle>
            <a:lvl1pPr>
              <a:defRPr/>
            </a:lvl1pPr>
          </a:lstStyle>
          <a:p>
            <a:pPr>
              <a:defRPr/>
            </a:pPr>
            <a:fld id="{D22C1B64-3444-4F9D-8E18-7F5727271CD7}"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endParaRPr lang="en-CA"/>
          </a:p>
        </p:txBody>
      </p:sp>
      <p:sp>
        <p:nvSpPr>
          <p:cNvPr id="4" name="Footer Placeholder 4"/>
          <p:cNvSpPr>
            <a:spLocks noGrp="1"/>
          </p:cNvSpPr>
          <p:nvPr>
            <p:ph type="ftr" sz="quarter" idx="11"/>
          </p:nvPr>
        </p:nvSpPr>
        <p:spPr/>
        <p:txBody>
          <a:bodyPr/>
          <a:lstStyle>
            <a:lvl1pPr>
              <a:defRPr/>
            </a:lvl1pPr>
          </a:lstStyle>
          <a:p>
            <a:pPr>
              <a:defRPr/>
            </a:pPr>
            <a:endParaRPr lang="en-CA"/>
          </a:p>
        </p:txBody>
      </p:sp>
      <p:sp>
        <p:nvSpPr>
          <p:cNvPr id="5" name="Slide Number Placeholder 5"/>
          <p:cNvSpPr>
            <a:spLocks noGrp="1"/>
          </p:cNvSpPr>
          <p:nvPr>
            <p:ph type="sldNum" sz="quarter" idx="12"/>
          </p:nvPr>
        </p:nvSpPr>
        <p:spPr/>
        <p:txBody>
          <a:bodyPr/>
          <a:lstStyle>
            <a:lvl1pPr>
              <a:defRPr/>
            </a:lvl1pPr>
          </a:lstStyle>
          <a:p>
            <a:pPr>
              <a:defRPr/>
            </a:pPr>
            <a:fld id="{48BEAD06-9D5F-4D82-BAB2-7A19CC71DA07}"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CA"/>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6FABBDE3-D216-4B88-BF30-72E403E1CB71}"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8007"/>
            <a:ext cx="3197900" cy="109803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00355" y="258007"/>
            <a:ext cx="5433897" cy="5530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6013" y="1356037"/>
            <a:ext cx="3197900" cy="44326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EA7A8272-B493-438B-98B8-590225CA1191}"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05239" y="4536122"/>
            <a:ext cx="5832158" cy="535515"/>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05239" y="579018"/>
            <a:ext cx="5832158" cy="388810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905239" y="5071637"/>
            <a:ext cx="5832158" cy="7605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F3B5CF41-6CAC-4D40-87CD-C7AEB8D79EC0}"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85775" y="258763"/>
            <a:ext cx="8748713" cy="1081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85775" y="1511300"/>
            <a:ext cx="8748713" cy="427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85775" y="6005513"/>
            <a:ext cx="2268538" cy="346075"/>
          </a:xfrm>
          <a:prstGeom prst="rect">
            <a:avLst/>
          </a:prstGeom>
        </p:spPr>
        <p:txBody>
          <a:bodyPr vert="horz" lIns="91440" tIns="45720" rIns="91440" bIns="45720" rtlCol="0" anchor="ctr"/>
          <a:lstStyle>
            <a:lvl1pPr algn="l">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5" name="Footer Placeholder 4"/>
          <p:cNvSpPr>
            <a:spLocks noGrp="1"/>
          </p:cNvSpPr>
          <p:nvPr>
            <p:ph type="ftr" sz="quarter" idx="3"/>
          </p:nvPr>
        </p:nvSpPr>
        <p:spPr>
          <a:xfrm>
            <a:off x="3321050" y="6005513"/>
            <a:ext cx="3078163" cy="346075"/>
          </a:xfrm>
          <a:prstGeom prst="rect">
            <a:avLst/>
          </a:prstGeom>
        </p:spPr>
        <p:txBody>
          <a:bodyPr vert="horz" lIns="91440" tIns="45720" rIns="91440" bIns="45720" rtlCol="0" anchor="ctr"/>
          <a:lstStyle>
            <a:lvl1pPr algn="ctr">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6" name="Slide Number Placeholder 5"/>
          <p:cNvSpPr>
            <a:spLocks noGrp="1"/>
          </p:cNvSpPr>
          <p:nvPr>
            <p:ph type="sldNum" sz="quarter" idx="4"/>
          </p:nvPr>
        </p:nvSpPr>
        <p:spPr>
          <a:xfrm>
            <a:off x="6965950" y="6005513"/>
            <a:ext cx="2268538" cy="346075"/>
          </a:xfrm>
          <a:prstGeom prst="rect">
            <a:avLst/>
          </a:prstGeom>
        </p:spPr>
        <p:txBody>
          <a:bodyPr vert="horz" lIns="91440" tIns="45720" rIns="91440" bIns="45720" rtlCol="0" anchor="ctr"/>
          <a:lstStyle>
            <a:lvl1pPr algn="r">
              <a:buFont typeface="Times New Roman" pitchFamily="16" charset="0"/>
              <a:buNone/>
              <a:defRPr sz="1200">
                <a:solidFill>
                  <a:schemeClr val="tx1">
                    <a:tint val="75000"/>
                  </a:schemeClr>
                </a:solidFill>
                <a:ea typeface="MS Gothic" charset="-128"/>
              </a:defRPr>
            </a:lvl1pPr>
          </a:lstStyle>
          <a:p>
            <a:pPr>
              <a:defRPr/>
            </a:pPr>
            <a:fld id="{4973C965-2B53-48F3-A386-6D05761923C9}"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07C9B518-A8DD-4754-8B03-0A4E9CBB5554}" type="slidenum">
              <a:rPr lang="en-CA"/>
              <a:pPr>
                <a:defRPr/>
              </a:pPr>
              <a:t>1</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endParaRPr lang="en-CA" sz="2400" b="1" dirty="0">
              <a:solidFill>
                <a:srgbClr val="000080"/>
              </a:solidFill>
            </a:endParaRPr>
          </a:p>
        </p:txBody>
      </p:sp>
      <p:sp>
        <p:nvSpPr>
          <p:cNvPr id="3076" name="Text Box 2"/>
          <p:cNvSpPr txBox="1">
            <a:spLocks noChangeArrowheads="1"/>
          </p:cNvSpPr>
          <p:nvPr/>
        </p:nvSpPr>
        <p:spPr bwMode="auto">
          <a:xfrm>
            <a:off x="1908175" y="1223963"/>
            <a:ext cx="7442200" cy="4876800"/>
          </a:xfrm>
          <a:prstGeom prst="rect">
            <a:avLst/>
          </a:prstGeom>
          <a:noFill/>
          <a:ln w="9525">
            <a:noFill/>
            <a:round/>
            <a:headEnd/>
            <a:tailEnd/>
          </a:ln>
        </p:spPr>
        <p:txBody>
          <a:bodyPr lIns="0" tIns="15876" rIns="0" bIns="0"/>
          <a:lstStyle/>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i="1" dirty="0">
              <a:solidFill>
                <a:srgbClr val="000080"/>
              </a:solidFill>
              <a:ea typeface="MS Gothic" charset="-128"/>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Rectangle 15"/>
          <p:cNvSpPr/>
          <p:nvPr/>
        </p:nvSpPr>
        <p:spPr>
          <a:xfrm>
            <a:off x="2716991" y="2454269"/>
            <a:ext cx="6000792" cy="550279"/>
          </a:xfrm>
          <a:prstGeom prst="rect">
            <a:avLst/>
          </a:prstGeom>
        </p:spPr>
        <p:txBody>
          <a:bodyPr wrap="square">
            <a:spAutoFit/>
          </a:bodyPr>
          <a:lstStyle/>
          <a:p>
            <a:r>
              <a:rPr lang="en-US" sz="3200" b="1" dirty="0" smtClean="0">
                <a:solidFill>
                  <a:srgbClr val="0000A8"/>
                </a:solidFill>
                <a:latin typeface="Times New Roman" pitchFamily="18" charset="0"/>
                <a:cs typeface="Times New Roman" pitchFamily="18" charset="0"/>
              </a:rPr>
              <a:t>Maintainability &amp; Availability</a:t>
            </a:r>
            <a:r>
              <a:rPr lang="ar-SA" sz="3200" b="1" dirty="0" smtClean="0">
                <a:solidFill>
                  <a:srgbClr val="0000A8"/>
                </a:solidFill>
                <a:latin typeface="Times New Roman" pitchFamily="18" charset="0"/>
                <a:cs typeface="Simplified Arabic" pitchFamily="2" charset="-78"/>
              </a:rPr>
              <a:t> </a:t>
            </a:r>
            <a:endParaRPr lang="ar-EG" sz="3200" dirty="0">
              <a:solidFill>
                <a:srgbClr val="0000A8"/>
              </a:solidFill>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931173" y="4097343"/>
            <a:ext cx="6286544" cy="114300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6" name="Rectangle 15"/>
          <p:cNvSpPr/>
          <p:nvPr/>
        </p:nvSpPr>
        <p:spPr>
          <a:xfrm>
            <a:off x="2288363" y="2025641"/>
            <a:ext cx="4857784" cy="71438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Slide Number Placeholder 3"/>
          <p:cNvSpPr>
            <a:spLocks noGrp="1"/>
          </p:cNvSpPr>
          <p:nvPr>
            <p:ph type="sldNum" sz="quarter" idx="12"/>
          </p:nvPr>
        </p:nvSpPr>
        <p:spPr/>
        <p:txBody>
          <a:bodyPr/>
          <a:lstStyle/>
          <a:p>
            <a:pPr>
              <a:defRPr/>
            </a:pPr>
            <a:fld id="{6E5910A9-5E07-4FF1-B4A6-9916E0F77D7E}" type="slidenum">
              <a:rPr lang="en-CA"/>
              <a:pPr>
                <a:defRPr/>
              </a:pPr>
              <a:t>10</a:t>
            </a:fld>
            <a:endParaRPr lang="en-CA"/>
          </a:p>
        </p:txBody>
      </p:sp>
      <p:sp>
        <p:nvSpPr>
          <p:cNvPr id="921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 Functions</a:t>
            </a:r>
          </a:p>
        </p:txBody>
      </p:sp>
      <p:sp>
        <p:nvSpPr>
          <p:cNvPr id="9220" name="Text Box 2"/>
          <p:cNvSpPr txBox="1">
            <a:spLocks noChangeArrowheads="1"/>
          </p:cNvSpPr>
          <p:nvPr/>
        </p:nvSpPr>
        <p:spPr bwMode="auto">
          <a:xfrm>
            <a:off x="1835150" y="935037"/>
            <a:ext cx="7442200" cy="5305446"/>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u="sng" dirty="0" err="1">
                <a:solidFill>
                  <a:srgbClr val="FF0000"/>
                </a:solidFill>
                <a:sym typeface="Symbol" pitchFamily="18" charset="2"/>
              </a:rPr>
              <a:t>Weibull</a:t>
            </a:r>
            <a:r>
              <a:rPr lang="en-CA" sz="2000" b="1" u="sng" dirty="0">
                <a:solidFill>
                  <a:srgbClr val="FF0000"/>
                </a:solidFill>
                <a:sym typeface="Symbol" pitchFamily="18" charset="2"/>
              </a:rPr>
              <a:t> </a:t>
            </a:r>
            <a:r>
              <a:rPr lang="en-CA" sz="2000" b="1" u="sng" dirty="0" err="1">
                <a:solidFill>
                  <a:srgbClr val="FF0000"/>
                </a:solidFill>
                <a:sym typeface="Symbol" pitchFamily="18" charset="2"/>
              </a:rPr>
              <a:t>p.d.f</a:t>
            </a:r>
            <a:r>
              <a:rPr lang="en-CA" sz="2000" b="1" u="sng" dirty="0">
                <a:solidFill>
                  <a:srgbClr val="FF0000"/>
                </a:solidFill>
                <a:sym typeface="Symbol" pitchFamily="18" charset="2"/>
              </a:rPr>
              <a:t>: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err="1">
                <a:solidFill>
                  <a:srgbClr val="000080"/>
                </a:solidFill>
                <a:sym typeface="Symbol" pitchFamily="18" charset="2"/>
              </a:rPr>
              <a:t>Weibull</a:t>
            </a:r>
            <a:r>
              <a:rPr lang="en-CA" sz="2000" dirty="0">
                <a:solidFill>
                  <a:srgbClr val="000080"/>
                </a:solidFill>
                <a:sym typeface="Symbol" pitchFamily="18" charset="2"/>
              </a:rPr>
              <a:t> </a:t>
            </a:r>
            <a:r>
              <a:rPr lang="en-CA" sz="2000" dirty="0" err="1">
                <a:solidFill>
                  <a:srgbClr val="000080"/>
                </a:solidFill>
                <a:sym typeface="Symbol" pitchFamily="18" charset="2"/>
              </a:rPr>
              <a:t>p.d.f</a:t>
            </a:r>
            <a:r>
              <a:rPr lang="en-CA" sz="2000" dirty="0">
                <a:solidFill>
                  <a:srgbClr val="000080"/>
                </a:solidFill>
                <a:sym typeface="Symbol" pitchFamily="18" charset="2"/>
              </a:rPr>
              <a:t> can also be used to represent times to repair. It is defined by:</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a:solidFill>
                  <a:srgbClr val="000080"/>
                </a:solidFill>
                <a:latin typeface="Dutch801 Rm BT" pitchFamily="18" charset="0"/>
                <a:cs typeface="Segoe UI" pitchFamily="34" charset="0"/>
                <a:sym typeface="Symbol" pitchFamily="18" charset="2"/>
              </a:rPr>
              <a:t>	</a:t>
            </a:r>
            <a:r>
              <a:rPr lang="en-CA" sz="2800" b="1" i="1" dirty="0" err="1">
                <a:solidFill>
                  <a:srgbClr val="000080"/>
                </a:solidFill>
                <a:latin typeface="Dutch801 Rm BT" pitchFamily="18" charset="0"/>
                <a:cs typeface="Segoe UI" pitchFamily="34" charset="0"/>
                <a:sym typeface="Symbol" pitchFamily="18" charset="2"/>
              </a:rPr>
              <a:t>ƒr</a:t>
            </a:r>
            <a:r>
              <a:rPr lang="en-CA" sz="2800" b="1" i="1" dirty="0">
                <a:solidFill>
                  <a:srgbClr val="000080"/>
                </a:solidFill>
                <a:latin typeface="Dutch801 Rm BT" pitchFamily="18" charset="0"/>
                <a:cs typeface="Segoe UI" pitchFamily="34" charset="0"/>
                <a:sym typeface="Symbol" pitchFamily="18" charset="2"/>
              </a:rPr>
              <a:t>(t) = (β/θ) t  </a:t>
            </a:r>
            <a:r>
              <a:rPr lang="en-CA" sz="2800" b="1" i="1" dirty="0" smtClean="0">
                <a:solidFill>
                  <a:srgbClr val="000080"/>
                </a:solidFill>
                <a:latin typeface="Dutch801 Rm BT" pitchFamily="18" charset="0"/>
                <a:cs typeface="Segoe UI" pitchFamily="34" charset="0"/>
                <a:sym typeface="Symbol" pitchFamily="18" charset="2"/>
              </a:rPr>
              <a:t>exp </a:t>
            </a:r>
            <a:r>
              <a:rPr lang="en-CA" sz="2800" b="1" i="1" dirty="0">
                <a:solidFill>
                  <a:srgbClr val="000080"/>
                </a:solidFill>
                <a:latin typeface="Dutch801 Rm BT" pitchFamily="18" charset="0"/>
                <a:cs typeface="Segoe UI" pitchFamily="34" charset="0"/>
                <a:sym typeface="Symbol" pitchFamily="18" charset="2"/>
              </a:rPr>
              <a:t>(- (t / θ))</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where: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a:solidFill>
                  <a:srgbClr val="000080"/>
                </a:solidFill>
                <a:latin typeface="Dutch801 Rm BT" pitchFamily="18" charset="0"/>
                <a:cs typeface="Segoe UI" pitchFamily="34" charset="0"/>
                <a:sym typeface="Symbol" pitchFamily="18" charset="2"/>
              </a:rPr>
              <a:t>β</a:t>
            </a:r>
            <a:r>
              <a:rPr lang="en-CA" sz="2000" dirty="0">
                <a:solidFill>
                  <a:srgbClr val="000080"/>
                </a:solidFill>
                <a:sym typeface="Symbol" pitchFamily="18" charset="2"/>
              </a:rPr>
              <a:t> = shape parameter	</a:t>
            </a:r>
            <a:r>
              <a:rPr lang="en-CA" sz="2800" b="1" i="1" dirty="0">
                <a:solidFill>
                  <a:srgbClr val="000080"/>
                </a:solidFill>
                <a:latin typeface="Dutch801 Rm BT" pitchFamily="18" charset="0"/>
                <a:cs typeface="Segoe UI" pitchFamily="34" charset="0"/>
                <a:sym typeface="Symbol" pitchFamily="18" charset="2"/>
              </a:rPr>
              <a:t>θ</a:t>
            </a:r>
            <a:r>
              <a:rPr lang="en-CA" sz="2000" dirty="0">
                <a:solidFill>
                  <a:srgbClr val="000080"/>
                </a:solidFill>
                <a:sym typeface="Symbol" pitchFamily="18" charset="2"/>
              </a:rPr>
              <a:t> = scale parameter</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The maintainability function in this case is: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a:solidFill>
                  <a:srgbClr val="000080"/>
                </a:solidFill>
                <a:latin typeface="Dutch801 Rm BT" pitchFamily="18" charset="0"/>
                <a:cs typeface="Segoe UI" pitchFamily="34" charset="0"/>
                <a:sym typeface="Symbol" pitchFamily="18" charset="2"/>
              </a:rPr>
              <a:t>M(t) 	= ∫ (β/ θ ) t   exp (- (t / θ) )  d</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a:solidFill>
                  <a:srgbClr val="000080"/>
                </a:solidFill>
                <a:latin typeface="Dutch801 Rm BT" pitchFamily="18" charset="0"/>
                <a:cs typeface="Segoe UI" pitchFamily="34" charset="0"/>
                <a:sym typeface="Symbol" pitchFamily="18" charset="2"/>
              </a:rPr>
              <a:t>= 1- exp (- (t / θ) </a:t>
            </a:r>
            <a:r>
              <a:rPr lang="en-CA" sz="2800" b="1" i="1" dirty="0" smtClean="0">
                <a:solidFill>
                  <a:srgbClr val="000080"/>
                </a:solidFill>
                <a:latin typeface="Dutch801 Rm BT" pitchFamily="18" charset="0"/>
                <a:cs typeface="Segoe UI" pitchFamily="34" charset="0"/>
                <a:sym typeface="Symbol" pitchFamily="18" charset="2"/>
              </a:rPr>
              <a:t>) </a:t>
            </a:r>
            <a:endParaRPr lang="en-CA" sz="2000" dirty="0">
              <a:solidFill>
                <a:srgbClr val="000080"/>
              </a:solidFill>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900" dirty="0" smtClean="0">
              <a:solidFill>
                <a:srgbClr val="000080"/>
              </a:solidFill>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smtClean="0">
                <a:solidFill>
                  <a:srgbClr val="000080"/>
                </a:solidFill>
                <a:sym typeface="Symbol" pitchFamily="18" charset="2"/>
              </a:rPr>
              <a:t>When </a:t>
            </a:r>
            <a:r>
              <a:rPr lang="en-CA" sz="2000" b="1" i="1" dirty="0">
                <a:solidFill>
                  <a:srgbClr val="000080"/>
                </a:solidFill>
                <a:latin typeface="Dutch801 Rm BT" pitchFamily="18" charset="0"/>
                <a:cs typeface="Segoe UI" pitchFamily="34" charset="0"/>
                <a:sym typeface="Symbol" pitchFamily="18" charset="2"/>
              </a:rPr>
              <a:t>β= 1 </a:t>
            </a:r>
            <a:r>
              <a:rPr lang="en-CA" sz="2000" dirty="0">
                <a:solidFill>
                  <a:srgbClr val="000080"/>
                </a:solidFill>
                <a:sym typeface="Symbol" pitchFamily="18" charset="2"/>
              </a:rPr>
              <a:t>and </a:t>
            </a:r>
            <a:r>
              <a:rPr lang="en-CA" sz="2000" b="1" i="1" dirty="0">
                <a:solidFill>
                  <a:srgbClr val="000080"/>
                </a:solidFill>
                <a:latin typeface="Dutch801 Rm BT" pitchFamily="18" charset="0"/>
                <a:cs typeface="Segoe UI" pitchFamily="34" charset="0"/>
                <a:sym typeface="Symbol" pitchFamily="18" charset="2"/>
              </a:rPr>
              <a:t>θ= MTTR </a:t>
            </a:r>
            <a:r>
              <a:rPr lang="en-CA" sz="2000" dirty="0">
                <a:solidFill>
                  <a:srgbClr val="000080"/>
                </a:solidFill>
                <a:sym typeface="Symbol" pitchFamily="18" charset="2"/>
              </a:rPr>
              <a:t>, the </a:t>
            </a:r>
            <a:r>
              <a:rPr lang="en-CA" sz="2000" b="1" i="1" dirty="0">
                <a:solidFill>
                  <a:srgbClr val="000080"/>
                </a:solidFill>
                <a:latin typeface="Dutch801 Rm BT" pitchFamily="18" charset="0"/>
                <a:cs typeface="Segoe UI" pitchFamily="34" charset="0"/>
                <a:sym typeface="Symbol" pitchFamily="18" charset="2"/>
              </a:rPr>
              <a:t>M(t)</a:t>
            </a:r>
            <a:r>
              <a:rPr lang="en-CA" sz="2000" dirty="0">
                <a:solidFill>
                  <a:srgbClr val="000080"/>
                </a:solidFill>
                <a:sym typeface="Symbol" pitchFamily="18" charset="2"/>
              </a:rPr>
              <a:t> reduces to the </a:t>
            </a:r>
            <a:r>
              <a:rPr lang="en-CA" sz="2000" b="1" i="1" dirty="0">
                <a:solidFill>
                  <a:srgbClr val="000080"/>
                </a:solidFill>
                <a:latin typeface="Dutch801 Rm BT" pitchFamily="18" charset="0"/>
                <a:cs typeface="Segoe UI" pitchFamily="34" charset="0"/>
                <a:sym typeface="Symbol" pitchFamily="18" charset="2"/>
              </a:rPr>
              <a:t>M(t) </a:t>
            </a:r>
            <a:r>
              <a:rPr lang="en-CA" sz="2000" dirty="0">
                <a:solidFill>
                  <a:srgbClr val="000080"/>
                </a:solidFill>
                <a:sym typeface="Symbol" pitchFamily="18" charset="2"/>
              </a:rPr>
              <a:t>in the case of exponential distribution</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9221"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Maintainability</a:t>
            </a:r>
          </a:p>
        </p:txBody>
      </p:sp>
      <p:sp>
        <p:nvSpPr>
          <p:cNvPr id="922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922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9228"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922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923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931173" y="5526103"/>
            <a:ext cx="6715172" cy="64294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6" name="Rectangle 15"/>
          <p:cNvSpPr/>
          <p:nvPr/>
        </p:nvSpPr>
        <p:spPr>
          <a:xfrm>
            <a:off x="1931173" y="2097079"/>
            <a:ext cx="6000792" cy="571504"/>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Slide Number Placeholder 3"/>
          <p:cNvSpPr>
            <a:spLocks noGrp="1"/>
          </p:cNvSpPr>
          <p:nvPr>
            <p:ph type="sldNum" sz="quarter" idx="12"/>
          </p:nvPr>
        </p:nvSpPr>
        <p:spPr/>
        <p:txBody>
          <a:bodyPr/>
          <a:lstStyle/>
          <a:p>
            <a:pPr>
              <a:defRPr/>
            </a:pPr>
            <a:fld id="{15CBF0C2-E675-4031-90B6-82004BF49988}" type="slidenum">
              <a:rPr lang="en-CA"/>
              <a:pPr>
                <a:defRPr/>
              </a:pPr>
              <a:t>11</a:t>
            </a:fld>
            <a:endParaRPr lang="en-CA"/>
          </a:p>
        </p:txBody>
      </p:sp>
      <p:sp>
        <p:nvSpPr>
          <p:cNvPr id="1024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 Functions</a:t>
            </a:r>
          </a:p>
        </p:txBody>
      </p:sp>
      <p:sp>
        <p:nvSpPr>
          <p:cNvPr id="10244" name="Text Box 2"/>
          <p:cNvSpPr txBox="1">
            <a:spLocks noChangeArrowheads="1"/>
          </p:cNvSpPr>
          <p:nvPr/>
        </p:nvSpPr>
        <p:spPr bwMode="auto">
          <a:xfrm>
            <a:off x="1835150" y="935037"/>
            <a:ext cx="7442200" cy="5376883"/>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u="sng" dirty="0">
                <a:solidFill>
                  <a:srgbClr val="FF0000"/>
                </a:solidFill>
                <a:sym typeface="Symbol" pitchFamily="18" charset="2"/>
              </a:rPr>
              <a:t>Normal </a:t>
            </a:r>
            <a:r>
              <a:rPr lang="en-CA" sz="2000" b="1" u="sng" dirty="0" err="1">
                <a:solidFill>
                  <a:srgbClr val="FF0000"/>
                </a:solidFill>
                <a:sym typeface="Symbol" pitchFamily="18" charset="2"/>
              </a:rPr>
              <a:t>p.d.f</a:t>
            </a:r>
            <a:r>
              <a:rPr lang="en-CA" sz="2000" b="1" u="sng" dirty="0">
                <a:solidFill>
                  <a:srgbClr val="FF0000"/>
                </a:solidFill>
                <a:sym typeface="Symbol" pitchFamily="18" charset="2"/>
              </a:rPr>
              <a:t>: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Normal </a:t>
            </a:r>
            <a:r>
              <a:rPr lang="en-CA" sz="2000" dirty="0" err="1">
                <a:solidFill>
                  <a:srgbClr val="000080"/>
                </a:solidFill>
                <a:sym typeface="Symbol" pitchFamily="18" charset="2"/>
              </a:rPr>
              <a:t>p.d.f</a:t>
            </a:r>
            <a:r>
              <a:rPr lang="en-CA" sz="2000" dirty="0">
                <a:solidFill>
                  <a:srgbClr val="000080"/>
                </a:solidFill>
                <a:sym typeface="Symbol" pitchFamily="18" charset="2"/>
              </a:rPr>
              <a:t> can also be used to represent times to repair. It is defined by:</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err="1">
                <a:solidFill>
                  <a:srgbClr val="000080"/>
                </a:solidFill>
                <a:latin typeface="Dutch801 Rm BT" pitchFamily="18" charset="0"/>
                <a:cs typeface="Segoe UI" pitchFamily="34" charset="0"/>
                <a:sym typeface="Symbol" pitchFamily="18" charset="2"/>
              </a:rPr>
              <a:t>ƒr</a:t>
            </a:r>
            <a:r>
              <a:rPr lang="en-CA" sz="2800" b="1" i="1" dirty="0">
                <a:solidFill>
                  <a:srgbClr val="000080"/>
                </a:solidFill>
                <a:latin typeface="Dutch801 Rm BT" pitchFamily="18" charset="0"/>
                <a:cs typeface="Segoe UI" pitchFamily="34" charset="0"/>
                <a:sym typeface="Symbol" pitchFamily="18" charset="2"/>
              </a:rPr>
              <a:t>(t) = 1/σ √ 2 π   exp (- 1/2(t – θ/ σ)²)</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where: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a:solidFill>
                  <a:srgbClr val="000080"/>
                </a:solidFill>
                <a:latin typeface="Dutch801 Rm BT" pitchFamily="18" charset="0"/>
                <a:cs typeface="Segoe UI" pitchFamily="34" charset="0"/>
                <a:sym typeface="Symbol" pitchFamily="18" charset="2"/>
              </a:rPr>
              <a:t>σ </a:t>
            </a:r>
            <a:r>
              <a:rPr lang="en-CA" sz="2000" dirty="0">
                <a:solidFill>
                  <a:srgbClr val="000080"/>
                </a:solidFill>
                <a:sym typeface="Symbol" pitchFamily="18" charset="2"/>
              </a:rPr>
              <a:t>= 	standard deviation of the variable maintenance    	    		time t around the mean value θ</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a:solidFill>
                  <a:srgbClr val="000080"/>
                </a:solidFill>
                <a:latin typeface="Dutch801 Rm BT" pitchFamily="18" charset="0"/>
                <a:cs typeface="Segoe UI" pitchFamily="34" charset="0"/>
                <a:sym typeface="Symbol" pitchFamily="18" charset="2"/>
              </a:rPr>
              <a:t>θ</a:t>
            </a:r>
            <a:r>
              <a:rPr lang="en-CA" sz="2000" dirty="0">
                <a:solidFill>
                  <a:srgbClr val="000080"/>
                </a:solidFill>
                <a:sym typeface="Symbol" pitchFamily="18" charset="2"/>
              </a:rPr>
              <a:t> = 	mean of maintenance times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smtClean="0">
              <a:solidFill>
                <a:srgbClr val="000080"/>
              </a:solidFill>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smtClean="0">
                <a:solidFill>
                  <a:srgbClr val="000080"/>
                </a:solidFill>
                <a:sym typeface="Symbol" pitchFamily="18" charset="2"/>
              </a:rPr>
              <a:t>The </a:t>
            </a:r>
            <a:r>
              <a:rPr lang="en-CA" sz="2000" dirty="0">
                <a:solidFill>
                  <a:srgbClr val="000080"/>
                </a:solidFill>
                <a:sym typeface="Symbol" pitchFamily="18" charset="2"/>
              </a:rPr>
              <a:t>maintainability function in this case is: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smtClean="0">
                <a:solidFill>
                  <a:srgbClr val="000080"/>
                </a:solidFill>
                <a:latin typeface="Dutch801 Rm BT" pitchFamily="18" charset="0"/>
                <a:cs typeface="Segoe UI" pitchFamily="34" charset="0"/>
                <a:sym typeface="Symbol" pitchFamily="18" charset="2"/>
              </a:rPr>
              <a:t>M(t</a:t>
            </a:r>
            <a:r>
              <a:rPr lang="en-CA" sz="2800" b="1" i="1" dirty="0">
                <a:solidFill>
                  <a:srgbClr val="000080"/>
                </a:solidFill>
                <a:latin typeface="Dutch801 Rm BT" pitchFamily="18" charset="0"/>
                <a:cs typeface="Segoe UI" pitchFamily="34" charset="0"/>
                <a:sym typeface="Symbol" pitchFamily="18" charset="2"/>
              </a:rPr>
              <a:t>) = 1/σ √ 2 π  ∫ exp (- 1/2(t – θ/ σ)²)  </a:t>
            </a:r>
            <a:r>
              <a:rPr lang="en-CA" sz="2800" b="1" i="1" dirty="0" err="1" smtClean="0">
                <a:solidFill>
                  <a:srgbClr val="000080"/>
                </a:solidFill>
                <a:latin typeface="Dutch801 Rm BT" pitchFamily="18" charset="0"/>
                <a:cs typeface="Segoe UI" pitchFamily="34" charset="0"/>
                <a:sym typeface="Symbol" pitchFamily="18" charset="2"/>
              </a:rPr>
              <a:t>dt</a:t>
            </a:r>
            <a:endParaRPr lang="en-CA" sz="2800" b="1" i="1" dirty="0">
              <a:solidFill>
                <a:srgbClr val="000080"/>
              </a:solidFill>
              <a:latin typeface="Dutch801 Rm BT" pitchFamily="18" charset="0"/>
              <a:cs typeface="Segoe UI" pitchFamily="34" charset="0"/>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10245"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Maintainability</a:t>
            </a:r>
          </a:p>
        </p:txBody>
      </p:sp>
      <p:sp>
        <p:nvSpPr>
          <p:cNvPr id="1024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024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5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0252"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1025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025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074049" y="4954599"/>
            <a:ext cx="4786346" cy="78581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6" name="Rectangle 15"/>
          <p:cNvSpPr/>
          <p:nvPr/>
        </p:nvSpPr>
        <p:spPr>
          <a:xfrm>
            <a:off x="2931305" y="1811327"/>
            <a:ext cx="2643206" cy="71438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Slide Number Placeholder 3"/>
          <p:cNvSpPr>
            <a:spLocks noGrp="1"/>
          </p:cNvSpPr>
          <p:nvPr>
            <p:ph type="sldNum" sz="quarter" idx="12"/>
          </p:nvPr>
        </p:nvSpPr>
        <p:spPr/>
        <p:txBody>
          <a:bodyPr/>
          <a:lstStyle/>
          <a:p>
            <a:pPr>
              <a:defRPr/>
            </a:pPr>
            <a:fld id="{90AACFD7-77D1-4482-9666-91BCC30BC631}" type="slidenum">
              <a:rPr lang="en-CA"/>
              <a:pPr>
                <a:defRPr/>
              </a:pPr>
              <a:t>12</a:t>
            </a:fld>
            <a:endParaRPr lang="en-CA"/>
          </a:p>
        </p:txBody>
      </p:sp>
      <p:sp>
        <p:nvSpPr>
          <p:cNvPr id="1126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 Functions</a:t>
            </a:r>
          </a:p>
        </p:txBody>
      </p:sp>
      <p:sp>
        <p:nvSpPr>
          <p:cNvPr id="11268" name="Text Box 2"/>
          <p:cNvSpPr txBox="1">
            <a:spLocks noChangeArrowheads="1"/>
          </p:cNvSpPr>
          <p:nvPr/>
        </p:nvSpPr>
        <p:spPr bwMode="auto">
          <a:xfrm>
            <a:off x="1835150" y="935038"/>
            <a:ext cx="744220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The mean of the maintenance times is: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smtClean="0">
                <a:solidFill>
                  <a:srgbClr val="000080"/>
                </a:solidFill>
                <a:latin typeface="Dutch801 Rm BT" pitchFamily="18" charset="0"/>
                <a:cs typeface="Segoe UI" pitchFamily="34" charset="0"/>
                <a:sym typeface="Symbol" pitchFamily="18" charset="2"/>
              </a:rPr>
              <a:t>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smtClean="0">
                <a:solidFill>
                  <a:srgbClr val="000080"/>
                </a:solidFill>
                <a:latin typeface="Dutch801 Rm BT" pitchFamily="18" charset="0"/>
                <a:cs typeface="Segoe UI" pitchFamily="34" charset="0"/>
                <a:sym typeface="Symbol" pitchFamily="18" charset="2"/>
              </a:rPr>
              <a:t> </a:t>
            </a:r>
            <a:r>
              <a:rPr lang="en-CA" sz="2800" b="1" i="1" dirty="0" smtClean="0">
                <a:solidFill>
                  <a:srgbClr val="000080"/>
                </a:solidFill>
                <a:latin typeface="Dutch801 Rm BT" pitchFamily="18" charset="0"/>
                <a:cs typeface="Segoe UI" pitchFamily="34" charset="0"/>
                <a:sym typeface="Symbol" pitchFamily="18" charset="2"/>
              </a:rPr>
              <a:t>            </a:t>
            </a:r>
            <a:r>
              <a:rPr lang="en-CA" sz="2800" b="1" i="1" dirty="0" smtClean="0">
                <a:solidFill>
                  <a:srgbClr val="000080"/>
                </a:solidFill>
                <a:latin typeface="Dutch801 Rm BT" pitchFamily="18" charset="0"/>
                <a:cs typeface="Segoe UI" pitchFamily="34" charset="0"/>
                <a:sym typeface="Symbol" pitchFamily="18" charset="2"/>
              </a:rPr>
              <a:t>θ  </a:t>
            </a:r>
            <a:r>
              <a:rPr lang="en-CA" sz="2800" b="1" i="1" dirty="0">
                <a:solidFill>
                  <a:srgbClr val="000080"/>
                </a:solidFill>
                <a:latin typeface="Dutch801 Rm BT" pitchFamily="18" charset="0"/>
                <a:cs typeface="Segoe UI" pitchFamily="34" charset="0"/>
                <a:sym typeface="Symbol" pitchFamily="18" charset="2"/>
              </a:rPr>
              <a:t>=  ∑ </a:t>
            </a:r>
            <a:r>
              <a:rPr lang="en-CA" sz="2800" b="1" i="1" dirty="0" err="1">
                <a:solidFill>
                  <a:srgbClr val="000080"/>
                </a:solidFill>
                <a:latin typeface="Dutch801 Rm BT" pitchFamily="18" charset="0"/>
                <a:cs typeface="Segoe UI" pitchFamily="34" charset="0"/>
                <a:sym typeface="Symbol" pitchFamily="18" charset="2"/>
              </a:rPr>
              <a:t>t</a:t>
            </a:r>
            <a:r>
              <a:rPr lang="en-CA" sz="2800" b="1" i="1" baseline="-25000" dirty="0" err="1">
                <a:solidFill>
                  <a:srgbClr val="000080"/>
                </a:solidFill>
                <a:latin typeface="Dutch801 Rm BT" pitchFamily="18" charset="0"/>
                <a:cs typeface="Segoe UI" pitchFamily="34" charset="0"/>
                <a:sym typeface="Symbol" pitchFamily="18" charset="2"/>
              </a:rPr>
              <a:t>i</a:t>
            </a:r>
            <a:r>
              <a:rPr lang="en-CA" sz="2800" b="1" i="1" dirty="0">
                <a:solidFill>
                  <a:srgbClr val="000080"/>
                </a:solidFill>
                <a:latin typeface="Dutch801 Rm BT" pitchFamily="18" charset="0"/>
                <a:cs typeface="Segoe UI" pitchFamily="34" charset="0"/>
                <a:sym typeface="Symbol" pitchFamily="18" charset="2"/>
              </a:rPr>
              <a:t> / k</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where: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a:solidFill>
                  <a:srgbClr val="000080"/>
                </a:solidFill>
                <a:latin typeface="Dutch801 Rm BT" pitchFamily="18" charset="0"/>
                <a:cs typeface="Segoe UI" pitchFamily="34" charset="0"/>
                <a:sym typeface="Symbol" pitchFamily="18" charset="2"/>
              </a:rPr>
              <a:t>k</a:t>
            </a:r>
            <a:r>
              <a:rPr lang="en-CA" sz="2000" dirty="0">
                <a:solidFill>
                  <a:srgbClr val="000080"/>
                </a:solidFill>
                <a:sym typeface="Symbol" pitchFamily="18" charset="2"/>
              </a:rPr>
              <a:t> = total number of maintenance tasks performed</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err="1">
                <a:solidFill>
                  <a:srgbClr val="000080"/>
                </a:solidFill>
                <a:latin typeface="Dutch801 Rm BT" pitchFamily="18" charset="0"/>
                <a:cs typeface="Segoe UI" pitchFamily="34" charset="0"/>
                <a:sym typeface="Symbol" pitchFamily="18" charset="2"/>
              </a:rPr>
              <a:t>t</a:t>
            </a:r>
            <a:r>
              <a:rPr lang="en-CA" sz="2800" b="1" i="1" baseline="-25000" dirty="0" err="1">
                <a:solidFill>
                  <a:srgbClr val="000080"/>
                </a:solidFill>
                <a:latin typeface="Dutch801 Rm BT" pitchFamily="18" charset="0"/>
                <a:cs typeface="Segoe UI" pitchFamily="34" charset="0"/>
                <a:sym typeface="Symbol" pitchFamily="18" charset="2"/>
              </a:rPr>
              <a:t>i</a:t>
            </a:r>
            <a:r>
              <a:rPr lang="en-CA" sz="2000" dirty="0">
                <a:solidFill>
                  <a:srgbClr val="000080"/>
                </a:solidFill>
                <a:sym typeface="Symbol" pitchFamily="18" charset="2"/>
              </a:rPr>
              <a:t> = </a:t>
            </a:r>
            <a:r>
              <a:rPr lang="en-CA" sz="2000" dirty="0" err="1">
                <a:solidFill>
                  <a:srgbClr val="000080"/>
                </a:solidFill>
                <a:sym typeface="Symbol" pitchFamily="18" charset="2"/>
              </a:rPr>
              <a:t>ith</a:t>
            </a:r>
            <a:r>
              <a:rPr lang="en-CA" sz="2000" dirty="0">
                <a:solidFill>
                  <a:srgbClr val="000080"/>
                </a:solidFill>
                <a:sym typeface="Symbol" pitchFamily="18" charset="2"/>
              </a:rPr>
              <a:t> maintenance time, for </a:t>
            </a:r>
            <a:r>
              <a:rPr lang="en-CA" sz="2000" b="1" i="1" dirty="0" err="1">
                <a:solidFill>
                  <a:srgbClr val="000080"/>
                </a:solidFill>
                <a:latin typeface="Dutch801 Rm BT" pitchFamily="18" charset="0"/>
                <a:cs typeface="Segoe UI" pitchFamily="34" charset="0"/>
                <a:sym typeface="Symbol" pitchFamily="18" charset="2"/>
              </a:rPr>
              <a:t>i</a:t>
            </a:r>
            <a:r>
              <a:rPr lang="en-CA" sz="2000" b="1" i="1" dirty="0">
                <a:solidFill>
                  <a:srgbClr val="000080"/>
                </a:solidFill>
                <a:latin typeface="Dutch801 Rm BT" pitchFamily="18" charset="0"/>
                <a:cs typeface="Segoe UI" pitchFamily="34" charset="0"/>
                <a:sym typeface="Symbol" pitchFamily="18" charset="2"/>
              </a:rPr>
              <a:t>= 1, 2, 3, ...... K</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The standard deviation is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a:solidFill>
                  <a:srgbClr val="000080"/>
                </a:solidFill>
                <a:latin typeface="Dutch801 Rm BT" pitchFamily="18" charset="0"/>
                <a:cs typeface="Segoe UI" pitchFamily="34" charset="0"/>
                <a:sym typeface="Symbol" pitchFamily="18" charset="2"/>
              </a:rPr>
              <a:t>	σ = [ ∑ (</a:t>
            </a:r>
            <a:r>
              <a:rPr lang="en-CA" sz="2800" b="1" i="1" dirty="0" err="1">
                <a:solidFill>
                  <a:srgbClr val="000080"/>
                </a:solidFill>
                <a:latin typeface="Dutch801 Rm BT" pitchFamily="18" charset="0"/>
                <a:cs typeface="Segoe UI" pitchFamily="34" charset="0"/>
                <a:sym typeface="Symbol" pitchFamily="18" charset="2"/>
              </a:rPr>
              <a:t>t</a:t>
            </a:r>
            <a:r>
              <a:rPr lang="en-CA" sz="2800" b="1" i="1" baseline="-25000" dirty="0" err="1">
                <a:solidFill>
                  <a:srgbClr val="000080"/>
                </a:solidFill>
                <a:latin typeface="Dutch801 Rm BT" pitchFamily="18" charset="0"/>
                <a:cs typeface="Segoe UI" pitchFamily="34" charset="0"/>
                <a:sym typeface="Symbol" pitchFamily="18" charset="2"/>
              </a:rPr>
              <a:t>i</a:t>
            </a:r>
            <a:r>
              <a:rPr lang="en-CA" sz="2800" b="1" i="1" dirty="0">
                <a:solidFill>
                  <a:srgbClr val="000080"/>
                </a:solidFill>
                <a:latin typeface="Dutch801 Rm BT" pitchFamily="18" charset="0"/>
                <a:cs typeface="Segoe UI" pitchFamily="34" charset="0"/>
                <a:sym typeface="Symbol" pitchFamily="18" charset="2"/>
              </a:rPr>
              <a:t> – θ)²/ (k – 1)]½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11269"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Maintainability</a:t>
            </a:r>
          </a:p>
        </p:txBody>
      </p:sp>
      <p:sp>
        <p:nvSpPr>
          <p:cNvPr id="1127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127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1276"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1127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127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2074049" y="4311657"/>
            <a:ext cx="7072362" cy="1214446"/>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Slide Number Placeholder 3"/>
          <p:cNvSpPr>
            <a:spLocks noGrp="1"/>
          </p:cNvSpPr>
          <p:nvPr>
            <p:ph type="sldNum" sz="quarter" idx="12"/>
          </p:nvPr>
        </p:nvSpPr>
        <p:spPr/>
        <p:txBody>
          <a:bodyPr/>
          <a:lstStyle/>
          <a:p>
            <a:pPr>
              <a:defRPr/>
            </a:pPr>
            <a:fld id="{61EC1AA0-5320-41CE-B048-F58790C7EF1A}" type="slidenum">
              <a:rPr lang="en-CA"/>
              <a:pPr>
                <a:defRPr/>
              </a:pPr>
              <a:t>13</a:t>
            </a:fld>
            <a:endParaRPr lang="en-CA"/>
          </a:p>
        </p:txBody>
      </p:sp>
      <p:sp>
        <p:nvSpPr>
          <p:cNvPr id="1229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3200" b="1" dirty="0" smtClean="0">
                <a:solidFill>
                  <a:srgbClr val="000080"/>
                </a:solidFill>
              </a:rPr>
              <a:t>Availability</a:t>
            </a:r>
            <a:endParaRPr lang="en-CA" sz="3200" b="1" dirty="0">
              <a:solidFill>
                <a:srgbClr val="000080"/>
              </a:solidFill>
            </a:endParaRPr>
          </a:p>
        </p:txBody>
      </p:sp>
      <p:sp>
        <p:nvSpPr>
          <p:cNvPr id="3076" name="Text Box 2"/>
          <p:cNvSpPr txBox="1">
            <a:spLocks noChangeArrowheads="1"/>
          </p:cNvSpPr>
          <p:nvPr/>
        </p:nvSpPr>
        <p:spPr bwMode="auto">
          <a:xfrm>
            <a:off x="1835150" y="1008063"/>
            <a:ext cx="7442200" cy="4876800"/>
          </a:xfrm>
          <a:prstGeom prst="rect">
            <a:avLst/>
          </a:prstGeom>
          <a:noFill/>
          <a:ln w="9525">
            <a:noFill/>
            <a:round/>
            <a:headEnd/>
            <a:tailEnd/>
          </a:ln>
        </p:spPr>
        <p:txBody>
          <a:bodyPr lIns="0" tIns="15876" rIns="0" bIns="0"/>
          <a:lstStyle/>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i="1" dirty="0">
              <a:solidFill>
                <a:srgbClr val="000080"/>
              </a:solidFill>
              <a:ea typeface="MS Gothic" charset="-128"/>
            </a:endParaRPr>
          </a:p>
        </p:txBody>
      </p:sp>
      <p:sp>
        <p:nvSpPr>
          <p:cNvPr id="1229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229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12298"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2299"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2301"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Maintainability</a:t>
            </a:r>
          </a:p>
        </p:txBody>
      </p:sp>
      <p:sp>
        <p:nvSpPr>
          <p:cNvPr id="17"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2303"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US" b="1" dirty="0" smtClean="0">
                <a:solidFill>
                  <a:srgbClr val="0033CC"/>
                </a:solidFill>
                <a:latin typeface="Times New Roman" pitchFamily="18" charset="0"/>
                <a:cs typeface="Times New Roman" pitchFamily="18" charset="0"/>
              </a:rPr>
              <a:t>Availability</a:t>
            </a:r>
            <a:endParaRPr lang="en-CA" b="1" dirty="0">
              <a:solidFill>
                <a:srgbClr val="0033CC"/>
              </a:solidFill>
            </a:endParaRPr>
          </a:p>
        </p:txBody>
      </p:sp>
      <p:sp>
        <p:nvSpPr>
          <p:cNvPr id="18" name="Rectangle 17"/>
          <p:cNvSpPr/>
          <p:nvPr/>
        </p:nvSpPr>
        <p:spPr>
          <a:xfrm>
            <a:off x="2002611" y="1025509"/>
            <a:ext cx="7143800" cy="4358116"/>
          </a:xfrm>
          <a:prstGeom prst="rect">
            <a:avLst/>
          </a:prstGeom>
        </p:spPr>
        <p:txBody>
          <a:bodyPr wrap="square">
            <a:spAutoFit/>
          </a:bodyPr>
          <a:lstStyle/>
          <a:p>
            <a:pPr algn="just">
              <a:lnSpc>
                <a:spcPct val="90000"/>
              </a:lnSpc>
            </a:pPr>
            <a:r>
              <a:rPr lang="en-US" sz="2800" dirty="0" smtClean="0">
                <a:solidFill>
                  <a:srgbClr val="0000A8"/>
                </a:solidFill>
                <a:latin typeface="Times New Roman" pitchFamily="18" charset="0"/>
                <a:cs typeface="Times New Roman" pitchFamily="18" charset="0"/>
              </a:rPr>
              <a:t>Availability is the probability that a facility scheduled for service will be operating at any point in time.</a:t>
            </a:r>
          </a:p>
          <a:p>
            <a:pPr marL="609600" indent="-609600" algn="just">
              <a:lnSpc>
                <a:spcPct val="90000"/>
              </a:lnSpc>
            </a:pPr>
            <a:endParaRPr lang="en-US" sz="2800" dirty="0" smtClean="0">
              <a:latin typeface="Times New Roman" pitchFamily="18" charset="0"/>
              <a:cs typeface="Times New Roman" pitchFamily="18" charset="0"/>
            </a:endParaRPr>
          </a:p>
          <a:p>
            <a:pPr algn="just">
              <a:lnSpc>
                <a:spcPct val="90000"/>
              </a:lnSpc>
            </a:pPr>
            <a:r>
              <a:rPr lang="en-US" sz="2800" dirty="0" smtClean="0">
                <a:solidFill>
                  <a:srgbClr val="0000A8"/>
                </a:solidFill>
                <a:latin typeface="Times New Roman" pitchFamily="18" charset="0"/>
                <a:cs typeface="Times New Roman" pitchFamily="18" charset="0"/>
              </a:rPr>
              <a:t>System availability predicts the </a:t>
            </a:r>
            <a:r>
              <a:rPr lang="en-US" sz="2800" u="sng" dirty="0" smtClean="0">
                <a:solidFill>
                  <a:srgbClr val="FF0000"/>
                </a:solidFill>
                <a:latin typeface="Times New Roman" pitchFamily="18" charset="0"/>
                <a:cs typeface="Times New Roman" pitchFamily="18" charset="0"/>
              </a:rPr>
              <a:t>actual running or uptime</a:t>
            </a:r>
            <a:r>
              <a:rPr lang="en-US" sz="2800" dirty="0" smtClean="0">
                <a:latin typeface="Times New Roman" pitchFamily="18" charset="0"/>
                <a:cs typeface="Times New Roman" pitchFamily="18" charset="0"/>
              </a:rPr>
              <a:t> in terms of ratio of </a:t>
            </a:r>
            <a:r>
              <a:rPr lang="en-US" sz="2800" dirty="0" smtClean="0">
                <a:solidFill>
                  <a:srgbClr val="FF0000"/>
                </a:solidFill>
                <a:latin typeface="Times New Roman" pitchFamily="18" charset="0"/>
                <a:cs typeface="Times New Roman" pitchFamily="18" charset="0"/>
              </a:rPr>
              <a:t>actual operating time to the scheduled operating time</a:t>
            </a:r>
            <a:r>
              <a:rPr lang="en-US" sz="2800" dirty="0" smtClean="0">
                <a:latin typeface="Times New Roman" pitchFamily="18" charset="0"/>
                <a:cs typeface="Times New Roman" pitchFamily="18" charset="0"/>
              </a:rPr>
              <a:t>:</a:t>
            </a:r>
          </a:p>
          <a:p>
            <a:pPr marL="609600" indent="-609600" algn="just">
              <a:lnSpc>
                <a:spcPct val="90000"/>
              </a:lnSpc>
            </a:pPr>
            <a:endParaRPr lang="en-US" sz="2800" dirty="0" smtClean="0">
              <a:latin typeface="Times New Roman" pitchFamily="18" charset="0"/>
              <a:cs typeface="Times New Roman" pitchFamily="18" charset="0"/>
            </a:endParaRPr>
          </a:p>
          <a:p>
            <a:pPr marL="609600" indent="-609600" algn="just">
              <a:lnSpc>
                <a:spcPct val="90000"/>
              </a:lnSpc>
            </a:pPr>
            <a:endParaRPr lang="en-US" sz="2800" dirty="0" smtClean="0">
              <a:solidFill>
                <a:srgbClr val="0033CC"/>
              </a:solidFill>
              <a:latin typeface="Times New Roman" pitchFamily="18" charset="0"/>
              <a:cs typeface="Times New Roman" pitchFamily="18" charset="0"/>
            </a:endParaRPr>
          </a:p>
          <a:p>
            <a:pPr marL="609600" indent="-609600" algn="just">
              <a:lnSpc>
                <a:spcPct val="90000"/>
              </a:lnSpc>
            </a:pPr>
            <a:r>
              <a:rPr lang="en-US" sz="2800" dirty="0" smtClean="0">
                <a:solidFill>
                  <a:srgbClr val="0000A8"/>
                </a:solidFill>
                <a:latin typeface="Times New Roman" pitchFamily="18" charset="0"/>
                <a:cs typeface="Times New Roman" pitchFamily="18" charset="0"/>
              </a:rPr>
              <a:t>Availability </a:t>
            </a:r>
            <a:r>
              <a:rPr lang="en-US" sz="2800" dirty="0" smtClean="0">
                <a:solidFill>
                  <a:srgbClr val="0000A8"/>
                </a:solidFill>
                <a:latin typeface="Times New Roman" pitchFamily="18" charset="0"/>
                <a:cs typeface="Times New Roman" pitchFamily="18" charset="0"/>
              </a:rPr>
              <a:t>= Actual operating time / Standard 				Operating Time</a:t>
            </a:r>
            <a:endParaRPr lang="en-US" sz="2800" dirty="0">
              <a:solidFill>
                <a:srgbClr val="0000A8"/>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1EC1AA0-5320-41CE-B048-F58790C7EF1A}" type="slidenum">
              <a:rPr lang="en-CA"/>
              <a:pPr>
                <a:defRPr/>
              </a:pPr>
              <a:t>14</a:t>
            </a:fld>
            <a:endParaRPr lang="en-CA"/>
          </a:p>
        </p:txBody>
      </p:sp>
      <p:sp>
        <p:nvSpPr>
          <p:cNvPr id="1229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3200" b="1" dirty="0" smtClean="0">
                <a:solidFill>
                  <a:srgbClr val="000080"/>
                </a:solidFill>
              </a:rPr>
              <a:t>Availability</a:t>
            </a:r>
            <a:endParaRPr lang="en-CA" sz="3200" b="1" dirty="0">
              <a:solidFill>
                <a:srgbClr val="000080"/>
              </a:solidFill>
            </a:endParaRPr>
          </a:p>
        </p:txBody>
      </p:sp>
      <p:sp>
        <p:nvSpPr>
          <p:cNvPr id="3076" name="Text Box 2"/>
          <p:cNvSpPr txBox="1">
            <a:spLocks noChangeArrowheads="1"/>
          </p:cNvSpPr>
          <p:nvPr/>
        </p:nvSpPr>
        <p:spPr bwMode="auto">
          <a:xfrm>
            <a:off x="1835150" y="1008063"/>
            <a:ext cx="7442200" cy="4876800"/>
          </a:xfrm>
          <a:prstGeom prst="rect">
            <a:avLst/>
          </a:prstGeom>
          <a:noFill/>
          <a:ln w="9525">
            <a:noFill/>
            <a:round/>
            <a:headEnd/>
            <a:tailEnd/>
          </a:ln>
        </p:spPr>
        <p:txBody>
          <a:bodyPr lIns="0" tIns="15876" rIns="0" bIns="0"/>
          <a:lstStyle/>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i="1" dirty="0">
              <a:solidFill>
                <a:srgbClr val="000080"/>
              </a:solidFill>
              <a:ea typeface="MS Gothic" charset="-128"/>
            </a:endParaRPr>
          </a:p>
        </p:txBody>
      </p:sp>
      <p:sp>
        <p:nvSpPr>
          <p:cNvPr id="1229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229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12298"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2299"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2301"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Maintainability</a:t>
            </a:r>
          </a:p>
        </p:txBody>
      </p:sp>
      <p:sp>
        <p:nvSpPr>
          <p:cNvPr id="17"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2303"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US" b="1" dirty="0" smtClean="0">
                <a:solidFill>
                  <a:srgbClr val="0033CC"/>
                </a:solidFill>
                <a:latin typeface="Times New Roman" pitchFamily="18" charset="0"/>
                <a:cs typeface="Times New Roman" pitchFamily="18" charset="0"/>
              </a:rPr>
              <a:t>Availability</a:t>
            </a:r>
            <a:endParaRPr lang="en-CA" b="1" dirty="0">
              <a:solidFill>
                <a:srgbClr val="0033CC"/>
              </a:solidFill>
            </a:endParaRPr>
          </a:p>
        </p:txBody>
      </p:sp>
      <p:sp>
        <p:nvSpPr>
          <p:cNvPr id="20" name="Rectangle 19"/>
          <p:cNvSpPr/>
          <p:nvPr/>
        </p:nvSpPr>
        <p:spPr>
          <a:xfrm>
            <a:off x="1931173" y="2097079"/>
            <a:ext cx="7358114" cy="867930"/>
          </a:xfrm>
          <a:prstGeom prst="rect">
            <a:avLst/>
          </a:prstGeom>
        </p:spPr>
        <p:txBody>
          <a:bodyPr wrap="square">
            <a:spAutoFit/>
          </a:bodyPr>
          <a:lstStyle/>
          <a:p>
            <a:pPr marL="609600" indent="-609600" algn="just">
              <a:lnSpc>
                <a:spcPct val="90000"/>
              </a:lnSpc>
            </a:pPr>
            <a:r>
              <a:rPr lang="en-US" sz="2800" dirty="0" smtClean="0">
                <a:solidFill>
                  <a:srgbClr val="0000A8"/>
                </a:solidFill>
                <a:latin typeface="Times New Roman" pitchFamily="18" charset="0"/>
                <a:cs typeface="Times New Roman" pitchFamily="18" charset="0"/>
              </a:rPr>
              <a:t>Availability =</a:t>
            </a:r>
            <a:r>
              <a:rPr lang="en-US" sz="2800" dirty="0" smtClean="0">
                <a:latin typeface="Times New Roman" pitchFamily="18" charset="0"/>
                <a:cs typeface="Times New Roman" pitchFamily="18" charset="0"/>
              </a:rPr>
              <a:t> </a:t>
            </a:r>
            <a:r>
              <a:rPr lang="en-US" sz="2800" dirty="0" smtClean="0">
                <a:solidFill>
                  <a:schemeClr val="accent2"/>
                </a:solidFill>
                <a:latin typeface="Times New Roman" pitchFamily="18" charset="0"/>
                <a:cs typeface="Times New Roman" pitchFamily="18" charset="0"/>
              </a:rPr>
              <a:t>MTBF or MTTF</a:t>
            </a:r>
            <a:r>
              <a:rPr lang="en-US" sz="2800" dirty="0" smtClean="0">
                <a:latin typeface="Times New Roman" pitchFamily="18" charset="0"/>
                <a:cs typeface="Times New Roman" pitchFamily="18" charset="0"/>
              </a:rPr>
              <a:t> / (</a:t>
            </a:r>
            <a:r>
              <a:rPr lang="en-US" sz="2800" dirty="0" smtClean="0">
                <a:solidFill>
                  <a:schemeClr val="accent2"/>
                </a:solidFill>
                <a:latin typeface="Times New Roman" pitchFamily="18" charset="0"/>
                <a:cs typeface="Times New Roman" pitchFamily="18" charset="0"/>
              </a:rPr>
              <a:t>MTBF </a:t>
            </a:r>
            <a:r>
              <a:rPr lang="en-US" sz="2800" dirty="0" smtClean="0">
                <a:solidFill>
                  <a:srgbClr val="00B050"/>
                </a:solidFill>
                <a:latin typeface="Times New Roman" pitchFamily="18" charset="0"/>
                <a:cs typeface="Times New Roman" pitchFamily="18" charset="0"/>
              </a:rPr>
              <a:t>or</a:t>
            </a:r>
          </a:p>
          <a:p>
            <a:pPr marL="609600" indent="-609600" algn="just">
              <a:lnSpc>
                <a:spcPct val="90000"/>
              </a:lnSpc>
            </a:pPr>
            <a:r>
              <a:rPr lang="en-US" sz="2800" dirty="0" smtClean="0">
                <a:solidFill>
                  <a:schemeClr val="accent2"/>
                </a:solidFill>
                <a:latin typeface="Times New Roman" pitchFamily="18" charset="0"/>
                <a:cs typeface="Times New Roman" pitchFamily="18" charset="0"/>
              </a:rPr>
              <a:t> </a:t>
            </a:r>
            <a:r>
              <a:rPr lang="en-US" sz="2800" dirty="0" smtClean="0">
                <a:solidFill>
                  <a:schemeClr val="accent2"/>
                </a:solidFill>
                <a:latin typeface="Times New Roman" pitchFamily="18" charset="0"/>
                <a:cs typeface="Times New Roman" pitchFamily="18" charset="0"/>
              </a:rPr>
              <a:t>                      MTTF</a:t>
            </a:r>
            <a:r>
              <a:rPr lang="en-US" sz="2800" dirty="0" smtClean="0">
                <a:latin typeface="Times New Roman" pitchFamily="18" charset="0"/>
                <a:cs typeface="Times New Roman" pitchFamily="18" charset="0"/>
              </a:rPr>
              <a:t> </a:t>
            </a:r>
            <a:r>
              <a:rPr lang="en-US" sz="2800" dirty="0" smtClean="0">
                <a:solidFill>
                  <a:srgbClr val="FF0000"/>
                </a:solidFill>
                <a:latin typeface="Times New Roman" pitchFamily="18" charset="0"/>
                <a:cs typeface="Times New Roman" pitchFamily="18" charset="0"/>
              </a:rPr>
              <a:t>+</a:t>
            </a:r>
            <a:r>
              <a:rPr lang="en-US" sz="2800" dirty="0" smtClean="0">
                <a:latin typeface="Times New Roman" pitchFamily="18" charset="0"/>
                <a:cs typeface="Times New Roman" pitchFamily="18" charset="0"/>
              </a:rPr>
              <a:t> </a:t>
            </a:r>
            <a:r>
              <a:rPr lang="en-US" sz="2800" dirty="0" smtClean="0">
                <a:solidFill>
                  <a:srgbClr val="0000A8"/>
                </a:solidFill>
                <a:latin typeface="Times New Roman" pitchFamily="18" charset="0"/>
                <a:cs typeface="Times New Roman" pitchFamily="18" charset="0"/>
              </a:rPr>
              <a:t>MFOT </a:t>
            </a:r>
            <a:r>
              <a:rPr lang="en-US" sz="2800" dirty="0" smtClean="0">
                <a:solidFill>
                  <a:srgbClr val="0000A8"/>
                </a:solidFill>
                <a:latin typeface="Times New Roman" pitchFamily="18" charset="0"/>
                <a:cs typeface="Times New Roman" pitchFamily="18" charset="0"/>
              </a:rPr>
              <a:t>or MTTR)</a:t>
            </a:r>
            <a:endParaRPr lang="en-US" sz="2800" dirty="0">
              <a:solidFill>
                <a:srgbClr val="0000A8"/>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1EC1AA0-5320-41CE-B048-F58790C7EF1A}" type="slidenum">
              <a:rPr lang="en-CA"/>
              <a:pPr>
                <a:defRPr/>
              </a:pPr>
              <a:t>15</a:t>
            </a:fld>
            <a:endParaRPr lang="en-CA"/>
          </a:p>
        </p:txBody>
      </p:sp>
      <p:sp>
        <p:nvSpPr>
          <p:cNvPr id="1229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3200" b="1" dirty="0" smtClean="0">
                <a:solidFill>
                  <a:srgbClr val="000080"/>
                </a:solidFill>
              </a:rPr>
              <a:t>Availability</a:t>
            </a:r>
            <a:endParaRPr lang="en-CA" sz="3200" b="1" dirty="0">
              <a:solidFill>
                <a:srgbClr val="000080"/>
              </a:solidFill>
            </a:endParaRPr>
          </a:p>
        </p:txBody>
      </p:sp>
      <p:sp>
        <p:nvSpPr>
          <p:cNvPr id="3076" name="Text Box 2"/>
          <p:cNvSpPr txBox="1">
            <a:spLocks noChangeArrowheads="1"/>
          </p:cNvSpPr>
          <p:nvPr/>
        </p:nvSpPr>
        <p:spPr bwMode="auto">
          <a:xfrm>
            <a:off x="1835150" y="1008063"/>
            <a:ext cx="7442200" cy="4876800"/>
          </a:xfrm>
          <a:prstGeom prst="rect">
            <a:avLst/>
          </a:prstGeom>
          <a:noFill/>
          <a:ln w="9525">
            <a:noFill/>
            <a:round/>
            <a:headEnd/>
            <a:tailEnd/>
          </a:ln>
        </p:spPr>
        <p:txBody>
          <a:bodyPr lIns="0" tIns="15876" rIns="0" bIns="0"/>
          <a:lstStyle/>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i="1" dirty="0">
              <a:solidFill>
                <a:srgbClr val="000080"/>
              </a:solidFill>
              <a:ea typeface="MS Gothic" charset="-128"/>
            </a:endParaRPr>
          </a:p>
        </p:txBody>
      </p:sp>
      <p:sp>
        <p:nvSpPr>
          <p:cNvPr id="1229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229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12298"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2299"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2301"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Maintainability</a:t>
            </a:r>
          </a:p>
        </p:txBody>
      </p:sp>
      <p:sp>
        <p:nvSpPr>
          <p:cNvPr id="17"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2303"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US" b="1" dirty="0" smtClean="0">
                <a:solidFill>
                  <a:srgbClr val="0033CC"/>
                </a:solidFill>
                <a:latin typeface="Times New Roman" pitchFamily="18" charset="0"/>
                <a:cs typeface="Times New Roman" pitchFamily="18" charset="0"/>
              </a:rPr>
              <a:t>Availability</a:t>
            </a:r>
            <a:endParaRPr lang="en-CA" b="1" dirty="0">
              <a:solidFill>
                <a:srgbClr val="0033CC"/>
              </a:solidFill>
            </a:endParaRPr>
          </a:p>
        </p:txBody>
      </p:sp>
      <p:sp>
        <p:nvSpPr>
          <p:cNvPr id="20" name="Rectangle 19"/>
          <p:cNvSpPr/>
          <p:nvPr/>
        </p:nvSpPr>
        <p:spPr>
          <a:xfrm>
            <a:off x="1931173" y="1597013"/>
            <a:ext cx="7358114" cy="3637919"/>
          </a:xfrm>
          <a:prstGeom prst="rect">
            <a:avLst/>
          </a:prstGeom>
        </p:spPr>
        <p:txBody>
          <a:bodyPr wrap="square">
            <a:spAutoFit/>
          </a:bodyPr>
          <a:lstStyle/>
          <a:p>
            <a:pPr marL="534988" indent="-534988" algn="just">
              <a:lnSpc>
                <a:spcPct val="90000"/>
              </a:lnSpc>
              <a:buFont typeface="Wingdings" pitchFamily="2" charset="2"/>
              <a:buChar char="q"/>
            </a:pPr>
            <a:r>
              <a:rPr lang="en-US" sz="3200" dirty="0" smtClean="0">
                <a:solidFill>
                  <a:srgbClr val="0000A8"/>
                </a:solidFill>
                <a:latin typeface="Times New Roman" pitchFamily="18" charset="0"/>
                <a:cs typeface="Times New Roman" pitchFamily="18" charset="0"/>
              </a:rPr>
              <a:t>This means an </a:t>
            </a:r>
            <a:r>
              <a:rPr lang="en-US" sz="3200" u="sng" dirty="0" smtClean="0">
                <a:solidFill>
                  <a:srgbClr val="0000A8"/>
                </a:solidFill>
                <a:latin typeface="Times New Roman" pitchFamily="18" charset="0"/>
                <a:cs typeface="Times New Roman" pitchFamily="18" charset="0"/>
              </a:rPr>
              <a:t>increase</a:t>
            </a:r>
            <a:r>
              <a:rPr lang="en-US" sz="3200" dirty="0" smtClean="0">
                <a:solidFill>
                  <a:srgbClr val="0000A8"/>
                </a:solidFill>
                <a:latin typeface="Times New Roman" pitchFamily="18" charset="0"/>
                <a:cs typeface="Times New Roman" pitchFamily="18" charset="0"/>
              </a:rPr>
              <a:t> in maintainability </a:t>
            </a:r>
            <a:r>
              <a:rPr lang="en-US" sz="3200" dirty="0" smtClean="0">
                <a:solidFill>
                  <a:srgbClr val="FF0000"/>
                </a:solidFill>
                <a:latin typeface="Times New Roman" pitchFamily="18" charset="0"/>
                <a:cs typeface="Times New Roman" pitchFamily="18" charset="0"/>
              </a:rPr>
              <a:t>(results in small MTTR) </a:t>
            </a:r>
            <a:r>
              <a:rPr lang="en-US" sz="3200" dirty="0" smtClean="0">
                <a:solidFill>
                  <a:srgbClr val="0000A8"/>
                </a:solidFill>
                <a:latin typeface="Times New Roman" pitchFamily="18" charset="0"/>
                <a:cs typeface="Times New Roman" pitchFamily="18" charset="0"/>
              </a:rPr>
              <a:t>or reliability </a:t>
            </a:r>
            <a:r>
              <a:rPr lang="en-US" sz="3200" dirty="0" smtClean="0">
                <a:solidFill>
                  <a:srgbClr val="FF0000"/>
                </a:solidFill>
                <a:latin typeface="Times New Roman" pitchFamily="18" charset="0"/>
                <a:cs typeface="Times New Roman" pitchFamily="18" charset="0"/>
              </a:rPr>
              <a:t>(results in a high MTBF or MTTF) </a:t>
            </a:r>
            <a:r>
              <a:rPr lang="en-US" sz="3200" dirty="0" smtClean="0">
                <a:solidFill>
                  <a:srgbClr val="0000A8"/>
                </a:solidFill>
                <a:latin typeface="Times New Roman" pitchFamily="18" charset="0"/>
                <a:cs typeface="Times New Roman" pitchFamily="18" charset="0"/>
              </a:rPr>
              <a:t>or</a:t>
            </a:r>
            <a:r>
              <a:rPr lang="en-US" sz="3200" dirty="0" smtClean="0">
                <a:latin typeface="Times New Roman" pitchFamily="18" charset="0"/>
                <a:cs typeface="Times New Roman" pitchFamily="18" charset="0"/>
              </a:rPr>
              <a:t> </a:t>
            </a:r>
            <a:r>
              <a:rPr lang="en-US" sz="3200" dirty="0" smtClean="0">
                <a:solidFill>
                  <a:srgbClr val="FF0000"/>
                </a:solidFill>
                <a:latin typeface="Times New Roman" pitchFamily="18" charset="0"/>
                <a:cs typeface="Times New Roman" pitchFamily="18" charset="0"/>
              </a:rPr>
              <a:t>both</a:t>
            </a:r>
            <a:r>
              <a:rPr lang="en-US" sz="3200" dirty="0" smtClean="0">
                <a:latin typeface="Times New Roman" pitchFamily="18" charset="0"/>
                <a:cs typeface="Times New Roman" pitchFamily="18" charset="0"/>
              </a:rPr>
              <a:t> </a:t>
            </a:r>
            <a:r>
              <a:rPr lang="en-US" sz="3200" u="sng" dirty="0" smtClean="0">
                <a:solidFill>
                  <a:srgbClr val="0000A8"/>
                </a:solidFill>
                <a:latin typeface="Times New Roman" pitchFamily="18" charset="0"/>
                <a:cs typeface="Times New Roman" pitchFamily="18" charset="0"/>
              </a:rPr>
              <a:t>increases</a:t>
            </a:r>
            <a:r>
              <a:rPr lang="en-US" sz="3200" dirty="0" smtClean="0">
                <a:solidFill>
                  <a:srgbClr val="0000A8"/>
                </a:solidFill>
                <a:latin typeface="Times New Roman" pitchFamily="18" charset="0"/>
                <a:cs typeface="Times New Roman" pitchFamily="18" charset="0"/>
              </a:rPr>
              <a:t> the availability of the system.</a:t>
            </a:r>
          </a:p>
          <a:p>
            <a:pPr marL="534988" indent="-534988" algn="just">
              <a:lnSpc>
                <a:spcPct val="90000"/>
              </a:lnSpc>
              <a:buFont typeface="Wingdings" pitchFamily="2" charset="2"/>
              <a:buChar char="q"/>
            </a:pPr>
            <a:endParaRPr lang="en-US" sz="3200" dirty="0" smtClean="0">
              <a:latin typeface="Times New Roman" pitchFamily="18" charset="0"/>
              <a:cs typeface="Times New Roman" pitchFamily="18" charset="0"/>
            </a:endParaRPr>
          </a:p>
          <a:p>
            <a:pPr marL="534988" indent="-534988" algn="just">
              <a:lnSpc>
                <a:spcPct val="90000"/>
              </a:lnSpc>
              <a:buFont typeface="Wingdings" pitchFamily="2" charset="2"/>
              <a:buChar char="q"/>
            </a:pPr>
            <a:r>
              <a:rPr lang="en-US" sz="3200" dirty="0" smtClean="0">
                <a:solidFill>
                  <a:srgbClr val="0000A8"/>
                </a:solidFill>
                <a:latin typeface="Times New Roman" pitchFamily="18" charset="0"/>
                <a:cs typeface="Times New Roman" pitchFamily="18" charset="0"/>
              </a:rPr>
              <a:t>Therefore,</a:t>
            </a:r>
            <a:r>
              <a:rPr lang="en-US" sz="3200" dirty="0" smtClean="0">
                <a:latin typeface="Times New Roman" pitchFamily="18" charset="0"/>
                <a:cs typeface="Times New Roman" pitchFamily="18" charset="0"/>
              </a:rPr>
              <a:t> </a:t>
            </a:r>
            <a:r>
              <a:rPr lang="en-US" sz="3200" dirty="0" smtClean="0">
                <a:solidFill>
                  <a:srgbClr val="FF0000"/>
                </a:solidFill>
                <a:latin typeface="Times New Roman" pitchFamily="18" charset="0"/>
                <a:cs typeface="Times New Roman" pitchFamily="18" charset="0"/>
              </a:rPr>
              <a:t>sound design </a:t>
            </a:r>
            <a:r>
              <a:rPr lang="en-US" sz="3200" dirty="0" smtClean="0">
                <a:solidFill>
                  <a:srgbClr val="0000A8"/>
                </a:solidFill>
                <a:latin typeface="Times New Roman" pitchFamily="18" charset="0"/>
                <a:cs typeface="Times New Roman" pitchFamily="18" charset="0"/>
              </a:rPr>
              <a:t>provides both </a:t>
            </a:r>
            <a:r>
              <a:rPr lang="en-US" sz="3200" u="sng" dirty="0" smtClean="0">
                <a:solidFill>
                  <a:srgbClr val="FF0000"/>
                </a:solidFill>
                <a:latin typeface="Times New Roman" pitchFamily="18" charset="0"/>
                <a:cs typeface="Times New Roman" pitchFamily="18" charset="0"/>
              </a:rPr>
              <a:t>high</a:t>
            </a:r>
            <a:r>
              <a:rPr lang="en-US" sz="3200" dirty="0" smtClean="0">
                <a:solidFill>
                  <a:srgbClr val="FF0000"/>
                </a:solidFill>
                <a:latin typeface="Times New Roman" pitchFamily="18" charset="0"/>
                <a:cs typeface="Times New Roman" pitchFamily="18" charset="0"/>
              </a:rPr>
              <a:t> reliability and maintainability. </a:t>
            </a:r>
            <a:endParaRPr lang="en-US" sz="3200" dirty="0">
              <a:solidFill>
                <a:srgbClr val="FF0000"/>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1EC1AA0-5320-41CE-B048-F58790C7EF1A}" type="slidenum">
              <a:rPr lang="en-CA"/>
              <a:pPr>
                <a:defRPr/>
              </a:pPr>
              <a:t>16</a:t>
            </a:fld>
            <a:endParaRPr lang="en-CA"/>
          </a:p>
        </p:txBody>
      </p:sp>
      <p:sp>
        <p:nvSpPr>
          <p:cNvPr id="1229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800" b="1" dirty="0" smtClean="0">
                <a:solidFill>
                  <a:srgbClr val="FF0000"/>
                </a:solidFill>
                <a:ea typeface="MS Gothic" charset="-128"/>
              </a:rPr>
              <a:t>Example</a:t>
            </a:r>
            <a:endParaRPr lang="en-CA" sz="2800" b="1" dirty="0" smtClean="0">
              <a:solidFill>
                <a:srgbClr val="FF0000"/>
              </a:solidFill>
              <a:ea typeface="MS Gothic" charset="-128"/>
            </a:endParaRPr>
          </a:p>
        </p:txBody>
      </p:sp>
      <p:sp>
        <p:nvSpPr>
          <p:cNvPr id="3076" name="Text Box 2"/>
          <p:cNvSpPr txBox="1">
            <a:spLocks noChangeArrowheads="1"/>
          </p:cNvSpPr>
          <p:nvPr/>
        </p:nvSpPr>
        <p:spPr bwMode="auto">
          <a:xfrm>
            <a:off x="1835150" y="1008063"/>
            <a:ext cx="7442200" cy="4876800"/>
          </a:xfrm>
          <a:prstGeom prst="rect">
            <a:avLst/>
          </a:prstGeom>
          <a:noFill/>
          <a:ln w="9525">
            <a:noFill/>
            <a:round/>
            <a:headEnd/>
            <a:tailEnd/>
          </a:ln>
        </p:spPr>
        <p:txBody>
          <a:bodyPr lIns="0" tIns="15876" rIns="0" bIns="0"/>
          <a:lstStyle/>
          <a:p>
            <a:pPr marL="1800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r>
              <a:rPr lang="en-CA" dirty="0" smtClean="0">
                <a:solidFill>
                  <a:srgbClr val="000080"/>
                </a:solidFill>
                <a:ea typeface="MS Gothic" charset="-128"/>
              </a:rPr>
              <a:t>A </a:t>
            </a:r>
            <a:r>
              <a:rPr lang="en-CA" dirty="0">
                <a:solidFill>
                  <a:srgbClr val="000080"/>
                </a:solidFill>
                <a:ea typeface="MS Gothic" charset="-128"/>
              </a:rPr>
              <a:t>mechanical machine has three important subsystems. The first subsystem has failure rate of 0.003 failures per hour and repair time of 1 hour. The second and the third subsystems have failure rates of 0.005 and 0.004 failures per hour and repair times of 4 hours and 3 hours respectively. The times to repair of this machine are exponentially distributed.  Find:</a:t>
            </a:r>
          </a:p>
          <a:p>
            <a:pPr marL="1800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a:p>
            <a:pPr marL="522900" indent="-342900">
              <a:lnSpc>
                <a:spcPct val="100000"/>
              </a:lnSpc>
              <a:spcAft>
                <a:spcPts val="0"/>
              </a:spcAft>
              <a:buClr>
                <a:schemeClr val="tx2">
                  <a:lumMod val="50000"/>
                </a:schemeClr>
              </a:buClr>
              <a:buSzPct val="90000"/>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The probability that a repair on this machine will be performed in 5 hours.</a:t>
            </a:r>
          </a:p>
          <a:p>
            <a:pPr marL="522900" indent="-342900">
              <a:lnSpc>
                <a:spcPct val="100000"/>
              </a:lnSpc>
              <a:spcAft>
                <a:spcPts val="0"/>
              </a:spcAft>
              <a:buClr>
                <a:schemeClr val="tx2">
                  <a:lumMod val="50000"/>
                </a:schemeClr>
              </a:buClr>
              <a:buSzPct val="90000"/>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The MTTR of this machine</a:t>
            </a:r>
          </a:p>
          <a:p>
            <a:pPr marL="522900" indent="-342900">
              <a:lnSpc>
                <a:spcPct val="100000"/>
              </a:lnSpc>
              <a:spcAft>
                <a:spcPts val="0"/>
              </a:spcAft>
              <a:buClr>
                <a:schemeClr val="tx2">
                  <a:lumMod val="50000"/>
                </a:schemeClr>
              </a:buClr>
              <a:buSzPct val="90000"/>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The MMD of  this machine, if the authorization of the maintenance work order takes 12 min and the time to get the required materials and spare parts from the store is 20 min </a:t>
            </a:r>
            <a:endParaRPr lang="en-CA" sz="2000" dirty="0">
              <a:solidFill>
                <a:srgbClr val="000080"/>
              </a:solidFill>
              <a:ea typeface="MS Gothic" charset="-128"/>
            </a:endParaRPr>
          </a:p>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637200" indent="-457200">
              <a:spcAft>
                <a:spcPts val="1425"/>
              </a:spcAft>
              <a:buClr>
                <a:schemeClr val="tx2">
                  <a:lumMod val="50000"/>
                </a:schemeClr>
              </a:buClr>
              <a:buSzPct val="90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i="1" dirty="0">
              <a:solidFill>
                <a:srgbClr val="000080"/>
              </a:solidFill>
              <a:ea typeface="MS Gothic" charset="-128"/>
            </a:endParaRPr>
          </a:p>
        </p:txBody>
      </p:sp>
      <p:sp>
        <p:nvSpPr>
          <p:cNvPr id="1229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229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12298"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2299"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2301"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Maintainability</a:t>
            </a:r>
          </a:p>
        </p:txBody>
      </p:sp>
      <p:sp>
        <p:nvSpPr>
          <p:cNvPr id="17"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2303"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Examples</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07C9B518-A8DD-4754-8B03-0A4E9CBB5554}" type="slidenum">
              <a:rPr lang="en-CA"/>
              <a:pPr>
                <a:defRPr/>
              </a:pPr>
              <a:t>2</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80"/>
                </a:solidFill>
              </a:rPr>
              <a:t>Maintainability Definition</a:t>
            </a:r>
            <a:endParaRPr lang="en-CA" sz="2400" b="1" dirty="0">
              <a:solidFill>
                <a:srgbClr val="000080"/>
              </a:solidFill>
            </a:endParaRPr>
          </a:p>
        </p:txBody>
      </p:sp>
      <p:sp>
        <p:nvSpPr>
          <p:cNvPr id="3076" name="Text Box 2"/>
          <p:cNvSpPr txBox="1">
            <a:spLocks noChangeArrowheads="1"/>
          </p:cNvSpPr>
          <p:nvPr/>
        </p:nvSpPr>
        <p:spPr bwMode="auto">
          <a:xfrm>
            <a:off x="1931173" y="1668451"/>
            <a:ext cx="7238236" cy="2801942"/>
          </a:xfrm>
          <a:prstGeom prst="rect">
            <a:avLst/>
          </a:prstGeom>
          <a:noFill/>
          <a:ln w="9525">
            <a:noFill/>
            <a:round/>
            <a:headEnd/>
            <a:tailEnd/>
          </a:ln>
        </p:spPr>
        <p:txBody>
          <a:bodyPr lIns="0" tIns="15876" rIns="0" bIns="0"/>
          <a:lstStyle/>
          <a:p>
            <a:pPr algn="just"/>
            <a:r>
              <a:rPr lang="en-US" sz="2800" dirty="0" smtClean="0">
                <a:solidFill>
                  <a:srgbClr val="FF0000"/>
                </a:solidFill>
                <a:latin typeface="Times New Roman" pitchFamily="18" charset="0"/>
                <a:cs typeface="Times New Roman" pitchFamily="18" charset="0"/>
              </a:rPr>
              <a:t>Maintainability</a:t>
            </a:r>
            <a:r>
              <a:rPr lang="en-US" sz="2800" dirty="0" smtClean="0">
                <a:latin typeface="Times New Roman" pitchFamily="18" charset="0"/>
                <a:cs typeface="Times New Roman" pitchFamily="18" charset="0"/>
              </a:rPr>
              <a:t> </a:t>
            </a:r>
            <a:r>
              <a:rPr lang="en-US" sz="2800" dirty="0" smtClean="0">
                <a:solidFill>
                  <a:srgbClr val="336699"/>
                </a:solidFill>
                <a:latin typeface="Times New Roman" pitchFamily="18" charset="0"/>
                <a:cs typeface="Times New Roman" pitchFamily="18" charset="0"/>
              </a:rPr>
              <a:t>implies a built in characteristics of the equipment design which imparts to the cell</a:t>
            </a:r>
            <a:r>
              <a:rPr lang="en-US" sz="2800" dirty="0" smtClean="0">
                <a:latin typeface="Times New Roman" pitchFamily="18" charset="0"/>
                <a:cs typeface="Times New Roman" pitchFamily="18" charset="0"/>
              </a:rPr>
              <a:t> </a:t>
            </a:r>
            <a:r>
              <a:rPr lang="en-US" sz="2800" dirty="0" smtClean="0">
                <a:solidFill>
                  <a:srgbClr val="FF0000"/>
                </a:solidFill>
                <a:latin typeface="Times New Roman" pitchFamily="18" charset="0"/>
                <a:cs typeface="Times New Roman" pitchFamily="18" charset="0"/>
              </a:rPr>
              <a:t>an inherent ability to be maintained</a:t>
            </a:r>
            <a:r>
              <a:rPr lang="en-US" sz="2800" dirty="0" smtClean="0">
                <a:latin typeface="Times New Roman" pitchFamily="18" charset="0"/>
                <a:cs typeface="Times New Roman" pitchFamily="18" charset="0"/>
              </a:rPr>
              <a:t> </a:t>
            </a:r>
            <a:r>
              <a:rPr lang="en-US" sz="2800" dirty="0" smtClean="0">
                <a:solidFill>
                  <a:srgbClr val="0033CC"/>
                </a:solidFill>
                <a:latin typeface="Times New Roman" pitchFamily="18" charset="0"/>
                <a:cs typeface="Times New Roman" pitchFamily="18" charset="0"/>
              </a:rPr>
              <a:t>so as to keep the equipment productively operating by employing a </a:t>
            </a:r>
            <a:r>
              <a:rPr lang="en-US" sz="2800" dirty="0" smtClean="0">
                <a:solidFill>
                  <a:srgbClr val="FF0000"/>
                </a:solidFill>
                <a:latin typeface="Times New Roman" pitchFamily="18" charset="0"/>
                <a:cs typeface="Times New Roman" pitchFamily="18" charset="0"/>
              </a:rPr>
              <a:t>minimum</a:t>
            </a:r>
            <a:r>
              <a:rPr lang="en-US" sz="2800" dirty="0" smtClean="0">
                <a:latin typeface="Times New Roman" pitchFamily="18" charset="0"/>
                <a:cs typeface="Times New Roman" pitchFamily="18" charset="0"/>
              </a:rPr>
              <a:t> </a:t>
            </a:r>
            <a:r>
              <a:rPr lang="en-US" sz="2800" dirty="0" smtClean="0">
                <a:solidFill>
                  <a:srgbClr val="0033CC"/>
                </a:solidFill>
                <a:latin typeface="Times New Roman" pitchFamily="18" charset="0"/>
                <a:cs typeface="Times New Roman" pitchFamily="18" charset="0"/>
              </a:rPr>
              <a:t>number of maintenance man-hour, skill levels, and maintenance costs.</a:t>
            </a: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400" i="1" dirty="0">
              <a:solidFill>
                <a:srgbClr val="000080"/>
              </a:solidFill>
              <a:ea typeface="MS Gothic" charset="-128"/>
            </a:endParaRPr>
          </a:p>
        </p:txBody>
      </p:sp>
      <p:sp>
        <p:nvSpPr>
          <p:cNvPr id="2053"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Maintainability</a:t>
            </a: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060"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07C9B518-A8DD-4754-8B03-0A4E9CBB5554}" type="slidenum">
              <a:rPr lang="en-CA"/>
              <a:pPr>
                <a:defRPr/>
              </a:pPr>
              <a:t>3</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a:t>
            </a:r>
          </a:p>
        </p:txBody>
      </p:sp>
      <p:sp>
        <p:nvSpPr>
          <p:cNvPr id="3076" name="Text Box 2"/>
          <p:cNvSpPr txBox="1">
            <a:spLocks noChangeArrowheads="1"/>
          </p:cNvSpPr>
          <p:nvPr/>
        </p:nvSpPr>
        <p:spPr bwMode="auto">
          <a:xfrm>
            <a:off x="1908175" y="1223963"/>
            <a:ext cx="7442200" cy="4876800"/>
          </a:xfrm>
          <a:prstGeom prst="rect">
            <a:avLst/>
          </a:prstGeom>
          <a:noFill/>
          <a:ln w="9525">
            <a:noFill/>
            <a:round/>
            <a:headEnd/>
            <a:tailEnd/>
          </a:ln>
        </p:spPr>
        <p:txBody>
          <a:bodyPr lIns="0" tIns="15876" rIns="0" bIns="0"/>
          <a:lstStyle/>
          <a:p>
            <a:pPr marL="180000">
              <a:spcAft>
                <a:spcPts val="1425"/>
              </a:spcAft>
              <a:buSzPct val="48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2000" dirty="0" smtClean="0">
                <a:solidFill>
                  <a:srgbClr val="000080"/>
                </a:solidFill>
                <a:ea typeface="MS Gothic" charset="-128"/>
              </a:rPr>
              <a:t>  Various </a:t>
            </a:r>
            <a:r>
              <a:rPr lang="en-CA" sz="2000" dirty="0">
                <a:solidFill>
                  <a:srgbClr val="000080"/>
                </a:solidFill>
                <a:ea typeface="MS Gothic" charset="-128"/>
              </a:rPr>
              <a:t>measures are used in maintainability analysis:</a:t>
            </a: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chemeClr val="tx2">
                  <a:lumMod val="50000"/>
                </a:schemeClr>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Mean Time To Repair </a:t>
            </a:r>
            <a:r>
              <a:rPr lang="en-CA" sz="2000" dirty="0">
                <a:solidFill>
                  <a:srgbClr val="FF0000"/>
                </a:solidFill>
                <a:ea typeface="MS Gothic" charset="-128"/>
              </a:rPr>
              <a:t>(MTTR)</a:t>
            </a:r>
          </a:p>
          <a:p>
            <a:pPr marL="922950" lvl="1">
              <a:spcAft>
                <a:spcPts val="1425"/>
              </a:spcAft>
              <a:buClr>
                <a:schemeClr val="tx2">
                  <a:lumMod val="50000"/>
                </a:schemeClr>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Mean Preventive Maintenance Time </a:t>
            </a:r>
            <a:r>
              <a:rPr lang="en-CA" sz="2000" dirty="0">
                <a:solidFill>
                  <a:srgbClr val="FF0000"/>
                </a:solidFill>
                <a:ea typeface="MS Gothic" charset="-128"/>
              </a:rPr>
              <a:t>( MPMT)</a:t>
            </a:r>
          </a:p>
          <a:p>
            <a:pPr marL="922950" lvl="1">
              <a:spcAft>
                <a:spcPts val="1425"/>
              </a:spcAft>
              <a:buClr>
                <a:schemeClr val="tx2">
                  <a:lumMod val="50000"/>
                </a:schemeClr>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Mean Maintenance Downtime </a:t>
            </a:r>
            <a:r>
              <a:rPr lang="en-CA" sz="2000" dirty="0">
                <a:solidFill>
                  <a:srgbClr val="FF0000"/>
                </a:solidFill>
                <a:ea typeface="MS Gothic" charset="-128"/>
              </a:rPr>
              <a:t>(MMD)</a:t>
            </a: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79388" indent="-179388">
              <a:spcAft>
                <a:spcPts val="1425"/>
              </a:spcAft>
              <a:buSzPct val="45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In addition to these measures, maintainability functions are used to predict the probability that a repair, starting at time </a:t>
            </a:r>
            <a:r>
              <a:rPr lang="en-CA" sz="2000" dirty="0">
                <a:solidFill>
                  <a:srgbClr val="000080"/>
                </a:solidFill>
                <a:ea typeface="MS Gothic" charset="-128"/>
                <a:sym typeface="Symbol" pitchFamily="18" charset="2"/>
              </a:rPr>
              <a:t>t</a:t>
            </a:r>
            <a:r>
              <a:rPr lang="en-CA" sz="2000" dirty="0">
                <a:solidFill>
                  <a:srgbClr val="000080"/>
                </a:solidFill>
                <a:ea typeface="MS Gothic" charset="-128"/>
              </a:rPr>
              <a:t> =0, will be completed in a time </a:t>
            </a:r>
            <a:r>
              <a:rPr lang="en-CA" sz="2000" dirty="0">
                <a:solidFill>
                  <a:srgbClr val="000080"/>
                </a:solidFill>
                <a:ea typeface="MS Gothic" charset="-128"/>
                <a:sym typeface="Symbol" pitchFamily="18" charset="2"/>
              </a:rPr>
              <a:t>t</a:t>
            </a:r>
            <a:r>
              <a:rPr lang="en-CA" sz="2000" dirty="0">
                <a:solidFill>
                  <a:srgbClr val="000080"/>
                </a:solidFill>
                <a:ea typeface="MS Gothic" charset="-128"/>
              </a:rPr>
              <a:t>.</a:t>
            </a:r>
          </a:p>
          <a:p>
            <a:pPr marL="180000">
              <a:spcAft>
                <a:spcPts val="1425"/>
              </a:spcAft>
              <a:buSzPct val="4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i="1" dirty="0">
              <a:solidFill>
                <a:srgbClr val="000080"/>
              </a:solidFill>
              <a:ea typeface="MS Gothic" charset="-128"/>
            </a:endParaRPr>
          </a:p>
        </p:txBody>
      </p:sp>
      <p:sp>
        <p:nvSpPr>
          <p:cNvPr id="2053"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Maintainability</a:t>
            </a: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060"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716991" y="2025641"/>
            <a:ext cx="5072098" cy="71438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Slide Number Placeholder 3"/>
          <p:cNvSpPr>
            <a:spLocks noGrp="1"/>
          </p:cNvSpPr>
          <p:nvPr>
            <p:ph type="sldNum" sz="quarter" idx="12"/>
          </p:nvPr>
        </p:nvSpPr>
        <p:spPr/>
        <p:txBody>
          <a:bodyPr/>
          <a:lstStyle/>
          <a:p>
            <a:pPr>
              <a:defRPr/>
            </a:pPr>
            <a:fld id="{CFDFF0AC-745A-41B8-AC2F-678A32C4F9B1}" type="slidenum">
              <a:rPr lang="en-CA"/>
              <a:pPr>
                <a:defRPr/>
              </a:pPr>
              <a:t>4</a:t>
            </a:fld>
            <a:endParaRPr lang="en-CA"/>
          </a:p>
        </p:txBody>
      </p:sp>
      <p:sp>
        <p:nvSpPr>
          <p:cNvPr id="307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a:t>
            </a:r>
          </a:p>
        </p:txBody>
      </p:sp>
      <p:sp>
        <p:nvSpPr>
          <p:cNvPr id="3076" name="Text Box 2"/>
          <p:cNvSpPr txBox="1">
            <a:spLocks noChangeArrowheads="1"/>
          </p:cNvSpPr>
          <p:nvPr/>
        </p:nvSpPr>
        <p:spPr bwMode="auto">
          <a:xfrm>
            <a:off x="1835150" y="935037"/>
            <a:ext cx="7442200" cy="5376883"/>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It measures the elapsed time required to perform a given maintenance activity.</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MTTR is expressed by:</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smtClean="0">
                <a:solidFill>
                  <a:srgbClr val="000080"/>
                </a:solidFill>
                <a:latin typeface="Dutch801 Rm BT" pitchFamily="18" charset="0"/>
                <a:cs typeface="Segoe UI" pitchFamily="34" charset="0"/>
                <a:sym typeface="Symbol" pitchFamily="18" charset="2"/>
              </a:rPr>
              <a:t>          MTTR </a:t>
            </a:r>
            <a:r>
              <a:rPr lang="en-CA" sz="2800" b="1" i="1" dirty="0">
                <a:solidFill>
                  <a:srgbClr val="000080"/>
                </a:solidFill>
                <a:latin typeface="Dutch801 Rm BT" pitchFamily="18" charset="0"/>
                <a:cs typeface="Segoe UI" pitchFamily="34" charset="0"/>
                <a:sym typeface="Symbol" pitchFamily="18" charset="2"/>
              </a:rPr>
              <a:t>= ( ∑ </a:t>
            </a:r>
            <a:r>
              <a:rPr lang="en-CA" sz="2800" b="1" i="1" dirty="0" err="1">
                <a:solidFill>
                  <a:srgbClr val="000080"/>
                </a:solidFill>
                <a:latin typeface="Dutch801 Rm BT" pitchFamily="18" charset="0"/>
                <a:cs typeface="Segoe UI" pitchFamily="34" charset="0"/>
                <a:sym typeface="Symbol" pitchFamily="18" charset="2"/>
              </a:rPr>
              <a:t>λ</a:t>
            </a:r>
            <a:r>
              <a:rPr lang="en-CA" sz="2800" b="1" i="1" baseline="-25000" dirty="0" err="1">
                <a:solidFill>
                  <a:srgbClr val="000080"/>
                </a:solidFill>
                <a:latin typeface="Dutch801 Rm BT" pitchFamily="18" charset="0"/>
                <a:cs typeface="Segoe UI" pitchFamily="34" charset="0"/>
                <a:sym typeface="Symbol" pitchFamily="18" charset="2"/>
              </a:rPr>
              <a:t>i</a:t>
            </a:r>
            <a:r>
              <a:rPr lang="en-CA" sz="2800" b="1" i="1" dirty="0">
                <a:solidFill>
                  <a:srgbClr val="000080"/>
                </a:solidFill>
                <a:latin typeface="Dutch801 Rm BT" pitchFamily="18" charset="0"/>
                <a:cs typeface="Segoe UI" pitchFamily="34" charset="0"/>
                <a:sym typeface="Symbol" pitchFamily="18" charset="2"/>
              </a:rPr>
              <a:t> </a:t>
            </a:r>
            <a:r>
              <a:rPr lang="en-CA" sz="2800" b="1" i="1" dirty="0" err="1">
                <a:solidFill>
                  <a:srgbClr val="000080"/>
                </a:solidFill>
                <a:latin typeface="Dutch801 Rm BT" pitchFamily="18" charset="0"/>
                <a:cs typeface="Segoe UI" pitchFamily="34" charset="0"/>
                <a:sym typeface="Symbol" pitchFamily="18" charset="2"/>
              </a:rPr>
              <a:t>CMT</a:t>
            </a:r>
            <a:r>
              <a:rPr lang="en-CA" sz="2800" b="1" i="1" baseline="-25000" dirty="0" err="1">
                <a:solidFill>
                  <a:srgbClr val="000080"/>
                </a:solidFill>
                <a:latin typeface="Dutch801 Rm BT" pitchFamily="18" charset="0"/>
                <a:cs typeface="Segoe UI" pitchFamily="34" charset="0"/>
                <a:sym typeface="Symbol" pitchFamily="18" charset="2"/>
              </a:rPr>
              <a:t>i</a:t>
            </a:r>
            <a:r>
              <a:rPr lang="en-CA" sz="2800" b="1" i="1" dirty="0">
                <a:solidFill>
                  <a:srgbClr val="000080"/>
                </a:solidFill>
                <a:latin typeface="Dutch801 Rm BT" pitchFamily="18" charset="0"/>
                <a:cs typeface="Segoe UI" pitchFamily="34" charset="0"/>
                <a:sym typeface="Symbol" pitchFamily="18" charset="2"/>
              </a:rPr>
              <a:t> ) / ∑ </a:t>
            </a:r>
            <a:r>
              <a:rPr lang="en-CA" sz="2800" b="1" i="1" dirty="0" err="1">
                <a:solidFill>
                  <a:srgbClr val="000080"/>
                </a:solidFill>
                <a:latin typeface="Dutch801 Rm BT" pitchFamily="18" charset="0"/>
                <a:cs typeface="Segoe UI" pitchFamily="34" charset="0"/>
                <a:sym typeface="Symbol" pitchFamily="18" charset="2"/>
              </a:rPr>
              <a:t>λ</a:t>
            </a:r>
            <a:r>
              <a:rPr lang="en-CA" sz="2800" b="1" i="1" baseline="-25000" dirty="0" err="1">
                <a:solidFill>
                  <a:srgbClr val="000080"/>
                </a:solidFill>
                <a:latin typeface="Dutch801 Rm BT" pitchFamily="18" charset="0"/>
                <a:cs typeface="Segoe UI" pitchFamily="34" charset="0"/>
                <a:sym typeface="Symbol" pitchFamily="18" charset="2"/>
              </a:rPr>
              <a:t>i</a:t>
            </a:r>
            <a:endParaRPr lang="en-CA" sz="2800" b="1" i="1" baseline="-25000" dirty="0">
              <a:solidFill>
                <a:srgbClr val="000080"/>
              </a:solidFill>
              <a:latin typeface="Dutch801 Rm BT" pitchFamily="18" charset="0"/>
              <a:cs typeface="Segoe UI" pitchFamily="34" charset="0"/>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Where: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r>
              <a:rPr lang="en-CA" sz="2800" b="1" i="1" dirty="0">
                <a:solidFill>
                  <a:srgbClr val="000080"/>
                </a:solidFill>
                <a:latin typeface="Dutch801 Rm BT" pitchFamily="18" charset="0"/>
                <a:cs typeface="Segoe UI" pitchFamily="34" charset="0"/>
                <a:sym typeface="Symbol" pitchFamily="18" charset="2"/>
              </a:rPr>
              <a:t>k</a:t>
            </a:r>
            <a:r>
              <a:rPr lang="en-CA" sz="2000" dirty="0">
                <a:solidFill>
                  <a:srgbClr val="000080"/>
                </a:solidFill>
              </a:rPr>
              <a:t>   = number of units or parts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r>
              <a:rPr lang="en-CA" sz="2800" b="1" i="1" dirty="0" err="1">
                <a:solidFill>
                  <a:srgbClr val="000080"/>
                </a:solidFill>
                <a:latin typeface="Dutch801 Rm BT" pitchFamily="18" charset="0"/>
                <a:cs typeface="Segoe UI" pitchFamily="34" charset="0"/>
                <a:sym typeface="Symbol" pitchFamily="18" charset="2"/>
              </a:rPr>
              <a:t>λ</a:t>
            </a:r>
            <a:r>
              <a:rPr lang="en-CA" sz="2800" b="1" i="1" baseline="-25000" dirty="0" err="1">
                <a:solidFill>
                  <a:srgbClr val="000080"/>
                </a:solidFill>
                <a:latin typeface="Dutch801 Rm BT" pitchFamily="18" charset="0"/>
                <a:cs typeface="Segoe UI" pitchFamily="34" charset="0"/>
                <a:sym typeface="Symbol" pitchFamily="18" charset="2"/>
              </a:rPr>
              <a:t>i</a:t>
            </a:r>
            <a:r>
              <a:rPr lang="en-CA" sz="2800" b="1" i="1" dirty="0">
                <a:solidFill>
                  <a:srgbClr val="000080"/>
                </a:solidFill>
                <a:latin typeface="Dutch801 Rm BT" pitchFamily="18" charset="0"/>
                <a:cs typeface="Segoe UI" pitchFamily="34" charset="0"/>
                <a:sym typeface="Symbol" pitchFamily="18" charset="2"/>
              </a:rPr>
              <a:t> </a:t>
            </a:r>
            <a:r>
              <a:rPr lang="en-CA" sz="2000" dirty="0">
                <a:solidFill>
                  <a:srgbClr val="000080"/>
                </a:solidFill>
              </a:rPr>
              <a:t> = failure rate of unit/part </a:t>
            </a:r>
            <a:r>
              <a:rPr lang="en-CA" sz="2000" b="1" i="1" dirty="0" err="1">
                <a:solidFill>
                  <a:srgbClr val="000080"/>
                </a:solidFill>
                <a:latin typeface="Dutch801 Rm BT" pitchFamily="18" charset="0"/>
                <a:cs typeface="Segoe UI" pitchFamily="34" charset="0"/>
                <a:sym typeface="Symbol" pitchFamily="18" charset="2"/>
              </a:rPr>
              <a:t>i</a:t>
            </a:r>
            <a:r>
              <a:rPr lang="en-CA" sz="2000" dirty="0">
                <a:solidFill>
                  <a:srgbClr val="000080"/>
                </a:solidFill>
              </a:rPr>
              <a:t> , for </a:t>
            </a:r>
            <a:r>
              <a:rPr lang="en-CA" sz="2000" b="1" i="1" dirty="0" err="1">
                <a:solidFill>
                  <a:srgbClr val="000080"/>
                </a:solidFill>
                <a:latin typeface="Dutch801 Rm BT" pitchFamily="18" charset="0"/>
                <a:cs typeface="Segoe UI" pitchFamily="34" charset="0"/>
                <a:sym typeface="Symbol" pitchFamily="18" charset="2"/>
              </a:rPr>
              <a:t>i</a:t>
            </a:r>
            <a:r>
              <a:rPr lang="en-CA" sz="2000" b="1" i="1" dirty="0">
                <a:solidFill>
                  <a:srgbClr val="000080"/>
                </a:solidFill>
                <a:latin typeface="Dutch801 Rm BT" pitchFamily="18" charset="0"/>
                <a:cs typeface="Segoe UI" pitchFamily="34" charset="0"/>
                <a:sym typeface="Symbol" pitchFamily="18" charset="2"/>
              </a:rPr>
              <a:t>= 1, 2, 3, .....k</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r>
              <a:rPr lang="en-CA" sz="2800" b="1" i="1" dirty="0" err="1" smtClean="0">
                <a:solidFill>
                  <a:srgbClr val="000080"/>
                </a:solidFill>
                <a:latin typeface="Dutch801 Rm BT" pitchFamily="18" charset="0"/>
                <a:cs typeface="Segoe UI" pitchFamily="34" charset="0"/>
                <a:sym typeface="Symbol" pitchFamily="18" charset="2"/>
              </a:rPr>
              <a:t>CMT</a:t>
            </a:r>
            <a:r>
              <a:rPr lang="en-CA" sz="2800" b="1" i="1" baseline="-25000" dirty="0" err="1" smtClean="0">
                <a:solidFill>
                  <a:srgbClr val="000080"/>
                </a:solidFill>
                <a:latin typeface="Dutch801 Rm BT" pitchFamily="18" charset="0"/>
                <a:cs typeface="Segoe UI" pitchFamily="34" charset="0"/>
                <a:sym typeface="Symbol" pitchFamily="18" charset="2"/>
              </a:rPr>
              <a:t>i</a:t>
            </a:r>
            <a:r>
              <a:rPr lang="en-CA" sz="2800" b="1" i="1" baseline="-25000" dirty="0" smtClean="0">
                <a:solidFill>
                  <a:srgbClr val="000080"/>
                </a:solidFill>
                <a:latin typeface="Dutch801 Rm BT" pitchFamily="18" charset="0"/>
                <a:cs typeface="Segoe UI" pitchFamily="34" charset="0"/>
                <a:sym typeface="Symbol" pitchFamily="18" charset="2"/>
              </a:rPr>
              <a:t>   </a:t>
            </a:r>
            <a:r>
              <a:rPr lang="en-CA" sz="2000" dirty="0" smtClean="0">
                <a:solidFill>
                  <a:srgbClr val="000080"/>
                </a:solidFill>
              </a:rPr>
              <a:t>= </a:t>
            </a:r>
            <a:r>
              <a:rPr lang="en-CA" sz="2000" dirty="0">
                <a:solidFill>
                  <a:srgbClr val="000080"/>
                </a:solidFill>
              </a:rPr>
              <a:t>Corrective Maintenance or repair Time          		          required to repair unit or part </a:t>
            </a:r>
            <a:r>
              <a:rPr lang="en-CA" sz="2000" b="1" i="1" dirty="0" err="1">
                <a:solidFill>
                  <a:srgbClr val="000080"/>
                </a:solidFill>
                <a:latin typeface="Dutch801 Rm BT" pitchFamily="18" charset="0"/>
                <a:cs typeface="Segoe UI" pitchFamily="34" charset="0"/>
                <a:sym typeface="Symbol" pitchFamily="18" charset="2"/>
              </a:rPr>
              <a:t>i</a:t>
            </a:r>
            <a:r>
              <a:rPr lang="en-CA" sz="2000" dirty="0">
                <a:solidFill>
                  <a:srgbClr val="000080"/>
                </a:solidFill>
              </a:rPr>
              <a:t>, for </a:t>
            </a:r>
            <a:r>
              <a:rPr lang="en-CA" sz="2000" b="1" i="1" dirty="0" err="1">
                <a:solidFill>
                  <a:srgbClr val="000080"/>
                </a:solidFill>
                <a:latin typeface="Dutch801 Rm BT" pitchFamily="18" charset="0"/>
                <a:cs typeface="Segoe UI" pitchFamily="34" charset="0"/>
                <a:sym typeface="Symbol" pitchFamily="18" charset="2"/>
              </a:rPr>
              <a:t>i</a:t>
            </a:r>
            <a:r>
              <a:rPr lang="en-CA" sz="2000" b="1" i="1" dirty="0">
                <a:solidFill>
                  <a:srgbClr val="000080"/>
                </a:solidFill>
                <a:latin typeface="Dutch801 Rm BT" pitchFamily="18" charset="0"/>
                <a:cs typeface="Segoe UI" pitchFamily="34" charset="0"/>
                <a:sym typeface="Symbol" pitchFamily="18" charset="2"/>
              </a:rPr>
              <a:t>= 1, 2, 3, ....., k</a:t>
            </a:r>
            <a:endParaRPr lang="en-CA" i="1"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FF0000"/>
                </a:solidFill>
              </a:rPr>
              <a:t>Usually, times to repair follow exponential, lognormal, and normal probability distributions</a:t>
            </a:r>
          </a:p>
        </p:txBody>
      </p:sp>
      <p:sp>
        <p:nvSpPr>
          <p:cNvPr id="3077"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Maintainability</a:t>
            </a:r>
          </a:p>
        </p:txBody>
      </p:sp>
      <p:sp>
        <p:nvSpPr>
          <p:cNvPr id="307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07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084"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308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08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002611" y="1311261"/>
            <a:ext cx="6429420" cy="64294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Slide Number Placeholder 3"/>
          <p:cNvSpPr>
            <a:spLocks noGrp="1"/>
          </p:cNvSpPr>
          <p:nvPr>
            <p:ph type="sldNum" sz="quarter" idx="12"/>
          </p:nvPr>
        </p:nvSpPr>
        <p:spPr/>
        <p:txBody>
          <a:bodyPr/>
          <a:lstStyle/>
          <a:p>
            <a:pPr>
              <a:defRPr/>
            </a:pPr>
            <a:fld id="{05BE7477-614F-4E05-A37C-F0B61FB000A2}" type="slidenum">
              <a:rPr lang="en-CA"/>
              <a:pPr>
                <a:defRPr/>
              </a:pPr>
              <a:t>5</a:t>
            </a:fld>
            <a:endParaRPr lang="en-CA"/>
          </a:p>
        </p:txBody>
      </p:sp>
      <p:sp>
        <p:nvSpPr>
          <p:cNvPr id="40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a:t>
            </a:r>
          </a:p>
        </p:txBody>
      </p:sp>
      <p:sp>
        <p:nvSpPr>
          <p:cNvPr id="4100" name="Text Box 2"/>
          <p:cNvSpPr txBox="1">
            <a:spLocks noChangeArrowheads="1"/>
          </p:cNvSpPr>
          <p:nvPr/>
        </p:nvSpPr>
        <p:spPr bwMode="auto">
          <a:xfrm>
            <a:off x="1835150" y="935037"/>
            <a:ext cx="7442200" cy="5305445"/>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FF0000"/>
                </a:solidFill>
              </a:rPr>
              <a:t>The mean preventive maintenance time </a:t>
            </a:r>
            <a:r>
              <a:rPr lang="en-CA" sz="2000" dirty="0">
                <a:solidFill>
                  <a:srgbClr val="000080"/>
                </a:solidFill>
              </a:rPr>
              <a:t>is defined by:</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a:solidFill>
                  <a:srgbClr val="000080"/>
                </a:solidFill>
                <a:latin typeface="Dutch801 Rm BT" pitchFamily="18" charset="0"/>
                <a:cs typeface="Segoe UI" pitchFamily="34" charset="0"/>
                <a:sym typeface="Symbol" pitchFamily="18" charset="2"/>
              </a:rPr>
              <a:t>MPMT = (∑ </a:t>
            </a:r>
            <a:r>
              <a:rPr lang="en-CA" sz="2800" b="1" i="1" dirty="0" err="1">
                <a:solidFill>
                  <a:srgbClr val="000080"/>
                </a:solidFill>
                <a:latin typeface="Dutch801 Rm BT" pitchFamily="18" charset="0"/>
                <a:cs typeface="Segoe UI" pitchFamily="34" charset="0"/>
                <a:sym typeface="Symbol" pitchFamily="18" charset="2"/>
              </a:rPr>
              <a:t>FPM</a:t>
            </a:r>
            <a:r>
              <a:rPr lang="en-CA" sz="2800" b="1" i="1" baseline="-25000" dirty="0" err="1">
                <a:solidFill>
                  <a:srgbClr val="000080"/>
                </a:solidFill>
                <a:latin typeface="Dutch801 Rm BT" pitchFamily="18" charset="0"/>
                <a:cs typeface="Segoe UI" pitchFamily="34" charset="0"/>
                <a:sym typeface="Symbol" pitchFamily="18" charset="2"/>
              </a:rPr>
              <a:t>i</a:t>
            </a:r>
            <a:r>
              <a:rPr lang="en-CA" sz="2800" b="1" i="1" dirty="0">
                <a:solidFill>
                  <a:srgbClr val="000080"/>
                </a:solidFill>
                <a:latin typeface="Dutch801 Rm BT" pitchFamily="18" charset="0"/>
                <a:cs typeface="Segoe UI" pitchFamily="34" charset="0"/>
                <a:sym typeface="Symbol" pitchFamily="18" charset="2"/>
              </a:rPr>
              <a:t> x </a:t>
            </a:r>
            <a:r>
              <a:rPr lang="en-CA" sz="2800" b="1" i="1" dirty="0" err="1">
                <a:solidFill>
                  <a:srgbClr val="000080"/>
                </a:solidFill>
                <a:latin typeface="Dutch801 Rm BT" pitchFamily="18" charset="0"/>
                <a:cs typeface="Segoe UI" pitchFamily="34" charset="0"/>
                <a:sym typeface="Symbol" pitchFamily="18" charset="2"/>
              </a:rPr>
              <a:t>ETPMT</a:t>
            </a:r>
            <a:r>
              <a:rPr lang="en-CA" sz="2800" b="1" i="1" baseline="-25000" dirty="0" err="1">
                <a:solidFill>
                  <a:srgbClr val="000080"/>
                </a:solidFill>
                <a:latin typeface="Dutch801 Rm BT" pitchFamily="18" charset="0"/>
                <a:cs typeface="Segoe UI" pitchFamily="34" charset="0"/>
                <a:sym typeface="Symbol" pitchFamily="18" charset="2"/>
              </a:rPr>
              <a:t>i</a:t>
            </a:r>
            <a:r>
              <a:rPr lang="en-CA" sz="2800" b="1" i="1" dirty="0">
                <a:solidFill>
                  <a:srgbClr val="000080"/>
                </a:solidFill>
                <a:latin typeface="Dutch801 Rm BT" pitchFamily="18" charset="0"/>
                <a:cs typeface="Segoe UI" pitchFamily="34" charset="0"/>
                <a:sym typeface="Symbol" pitchFamily="18" charset="2"/>
              </a:rPr>
              <a:t>) / ∑ </a:t>
            </a:r>
            <a:r>
              <a:rPr lang="en-CA" sz="2800" b="1" i="1" dirty="0" err="1">
                <a:solidFill>
                  <a:srgbClr val="000080"/>
                </a:solidFill>
                <a:latin typeface="Dutch801 Rm BT" pitchFamily="18" charset="0"/>
                <a:cs typeface="Segoe UI" pitchFamily="34" charset="0"/>
                <a:sym typeface="Symbol" pitchFamily="18" charset="2"/>
              </a:rPr>
              <a:t>FPM</a:t>
            </a:r>
            <a:r>
              <a:rPr lang="en-CA" sz="2800" b="1" i="1" baseline="-25000" dirty="0" err="1">
                <a:solidFill>
                  <a:srgbClr val="000080"/>
                </a:solidFill>
                <a:latin typeface="Dutch801 Rm BT" pitchFamily="18" charset="0"/>
                <a:cs typeface="Segoe UI" pitchFamily="34" charset="0"/>
                <a:sym typeface="Symbol" pitchFamily="18" charset="2"/>
              </a:rPr>
              <a:t>i</a:t>
            </a:r>
            <a:endParaRPr lang="en-CA" sz="2800" b="1" i="1" baseline="-25000" dirty="0">
              <a:solidFill>
                <a:srgbClr val="000080"/>
              </a:solidFill>
              <a:latin typeface="Dutch801 Rm BT" pitchFamily="18" charset="0"/>
              <a:cs typeface="Segoe UI" pitchFamily="34" charset="0"/>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Where: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a:solidFill>
                  <a:srgbClr val="000080"/>
                </a:solidFill>
                <a:latin typeface="Dutch801 Rm BT" pitchFamily="18" charset="0"/>
                <a:cs typeface="Segoe UI" pitchFamily="34" charset="0"/>
                <a:sym typeface="Symbol" pitchFamily="18" charset="2"/>
              </a:rPr>
              <a:t>	MPMT</a:t>
            </a:r>
            <a:r>
              <a:rPr lang="en-CA" sz="2000" dirty="0">
                <a:solidFill>
                  <a:srgbClr val="000080"/>
                </a:solidFill>
              </a:rPr>
              <a:t>  = Mean Preventive Maintenance Time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a:solidFill>
                  <a:srgbClr val="000080"/>
                </a:solidFill>
                <a:latin typeface="Dutch801 Rm BT" pitchFamily="18" charset="0"/>
                <a:cs typeface="Segoe UI" pitchFamily="34" charset="0"/>
                <a:sym typeface="Symbol" pitchFamily="18" charset="2"/>
              </a:rPr>
              <a:t>	 m  </a:t>
            </a:r>
            <a:r>
              <a:rPr lang="en-CA" sz="2000" dirty="0">
                <a:solidFill>
                  <a:srgbClr val="000080"/>
                </a:solidFill>
              </a:rPr>
              <a:t>    = total number of preventive maintenance tasks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a:solidFill>
                  <a:srgbClr val="000080"/>
                </a:solidFill>
                <a:latin typeface="Dutch801 Rm BT" pitchFamily="18" charset="0"/>
                <a:cs typeface="Segoe UI" pitchFamily="34" charset="0"/>
                <a:sym typeface="Symbol" pitchFamily="18" charset="2"/>
              </a:rPr>
              <a:t>	</a:t>
            </a:r>
            <a:r>
              <a:rPr lang="en-CA" sz="2800" b="1" i="1" dirty="0" err="1">
                <a:solidFill>
                  <a:srgbClr val="000080"/>
                </a:solidFill>
                <a:latin typeface="Dutch801 Rm BT" pitchFamily="18" charset="0"/>
                <a:cs typeface="Segoe UI" pitchFamily="34" charset="0"/>
                <a:sym typeface="Symbol" pitchFamily="18" charset="2"/>
              </a:rPr>
              <a:t>FPM</a:t>
            </a:r>
            <a:r>
              <a:rPr lang="en-CA" sz="2800" b="1" i="1" baseline="-25000" dirty="0" err="1">
                <a:solidFill>
                  <a:srgbClr val="000080"/>
                </a:solidFill>
                <a:latin typeface="Dutch801 Rm BT" pitchFamily="18" charset="0"/>
                <a:cs typeface="Segoe UI" pitchFamily="34" charset="0"/>
                <a:sym typeface="Symbol" pitchFamily="18" charset="2"/>
              </a:rPr>
              <a:t>i</a:t>
            </a:r>
            <a:r>
              <a:rPr lang="en-CA" sz="2800" b="1" i="1" dirty="0">
                <a:solidFill>
                  <a:srgbClr val="000080"/>
                </a:solidFill>
                <a:latin typeface="Dutch801 Rm BT" pitchFamily="18" charset="0"/>
                <a:cs typeface="Segoe UI" pitchFamily="34" charset="0"/>
                <a:sym typeface="Symbol" pitchFamily="18" charset="2"/>
              </a:rPr>
              <a:t>   </a:t>
            </a:r>
            <a:r>
              <a:rPr lang="en-CA" sz="2000" dirty="0">
                <a:solidFill>
                  <a:srgbClr val="000080"/>
                </a:solidFill>
              </a:rPr>
              <a:t> = Frequency of Preventive Maintenance task </a:t>
            </a:r>
            <a:r>
              <a:rPr lang="en-CA" sz="2000" b="1" i="1" dirty="0" err="1">
                <a:solidFill>
                  <a:srgbClr val="000080"/>
                </a:solidFill>
                <a:latin typeface="Dutch801 Rm BT" pitchFamily="18" charset="0"/>
                <a:cs typeface="Segoe UI" pitchFamily="34" charset="0"/>
                <a:sym typeface="Symbol" pitchFamily="18" charset="2"/>
              </a:rPr>
              <a:t>i</a:t>
            </a:r>
            <a:r>
              <a:rPr lang="en-CA" sz="2000" dirty="0">
                <a:solidFill>
                  <a:srgbClr val="000080"/>
                </a:solidFill>
              </a:rPr>
              <a:t>,      			for </a:t>
            </a:r>
            <a:r>
              <a:rPr lang="en-CA" sz="2000" b="1" i="1" dirty="0" err="1">
                <a:solidFill>
                  <a:srgbClr val="000080"/>
                </a:solidFill>
                <a:latin typeface="Dutch801 Rm BT" pitchFamily="18" charset="0"/>
                <a:cs typeface="Segoe UI" pitchFamily="34" charset="0"/>
                <a:sym typeface="Symbol" pitchFamily="18" charset="2"/>
              </a:rPr>
              <a:t>i</a:t>
            </a:r>
            <a:r>
              <a:rPr lang="en-CA" sz="2000" b="1" i="1" dirty="0">
                <a:solidFill>
                  <a:srgbClr val="000080"/>
                </a:solidFill>
                <a:latin typeface="Dutch801 Rm BT" pitchFamily="18" charset="0"/>
                <a:cs typeface="Segoe UI" pitchFamily="34" charset="0"/>
                <a:sym typeface="Symbol" pitchFamily="18" charset="2"/>
              </a:rPr>
              <a:t> = 1, 2, 3, ....., m</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a:solidFill>
                  <a:srgbClr val="000080"/>
                </a:solidFill>
                <a:latin typeface="Dutch801 Rm BT" pitchFamily="18" charset="0"/>
                <a:cs typeface="Segoe UI" pitchFamily="34" charset="0"/>
                <a:sym typeface="Symbol" pitchFamily="18" charset="2"/>
              </a:rPr>
              <a:t>	</a:t>
            </a:r>
            <a:r>
              <a:rPr lang="en-CA" sz="2800" b="1" i="1" dirty="0" err="1">
                <a:solidFill>
                  <a:srgbClr val="000080"/>
                </a:solidFill>
                <a:latin typeface="Dutch801 Rm BT" pitchFamily="18" charset="0"/>
                <a:cs typeface="Segoe UI" pitchFamily="34" charset="0"/>
                <a:sym typeface="Symbol" pitchFamily="18" charset="2"/>
              </a:rPr>
              <a:t>ETPMT</a:t>
            </a:r>
            <a:r>
              <a:rPr lang="en-CA" sz="2800" b="1" i="1" baseline="-25000" dirty="0" err="1">
                <a:solidFill>
                  <a:srgbClr val="000080"/>
                </a:solidFill>
                <a:latin typeface="Dutch801 Rm BT" pitchFamily="18" charset="0"/>
                <a:cs typeface="Segoe UI" pitchFamily="34" charset="0"/>
                <a:sym typeface="Symbol" pitchFamily="18" charset="2"/>
              </a:rPr>
              <a:t>i</a:t>
            </a:r>
            <a:r>
              <a:rPr lang="en-CA" sz="2800" b="1" i="1" dirty="0">
                <a:solidFill>
                  <a:srgbClr val="000080"/>
                </a:solidFill>
                <a:latin typeface="Dutch801 Rm BT" pitchFamily="18" charset="0"/>
                <a:cs typeface="Segoe UI" pitchFamily="34" charset="0"/>
                <a:sym typeface="Symbol" pitchFamily="18" charset="2"/>
              </a:rPr>
              <a:t> </a:t>
            </a:r>
            <a:r>
              <a:rPr lang="en-CA" sz="2000" dirty="0">
                <a:solidFill>
                  <a:srgbClr val="000080"/>
                </a:solidFill>
              </a:rPr>
              <a:t>= Elapsed Time for </a:t>
            </a:r>
            <a:r>
              <a:rPr lang="en-CA" sz="2000" dirty="0" err="1">
                <a:solidFill>
                  <a:srgbClr val="000080"/>
                </a:solidFill>
              </a:rPr>
              <a:t>Mreventive</a:t>
            </a:r>
            <a:r>
              <a:rPr lang="en-CA" sz="2000" dirty="0">
                <a:solidFill>
                  <a:srgbClr val="000080"/>
                </a:solidFill>
              </a:rPr>
              <a:t> Maintenance 		     		Task </a:t>
            </a:r>
            <a:r>
              <a:rPr lang="en-CA" sz="2800" b="1" i="1" baseline="-25000" dirty="0" err="1">
                <a:solidFill>
                  <a:srgbClr val="000080"/>
                </a:solidFill>
                <a:latin typeface="Dutch801 Rm BT" pitchFamily="18" charset="0"/>
                <a:cs typeface="Segoe UI" pitchFamily="34" charset="0"/>
                <a:sym typeface="Symbol" pitchFamily="18" charset="2"/>
              </a:rPr>
              <a:t>i</a:t>
            </a:r>
            <a:r>
              <a:rPr lang="en-CA" sz="2000" dirty="0">
                <a:solidFill>
                  <a:srgbClr val="000080"/>
                </a:solidFill>
              </a:rPr>
              <a:t>, for </a:t>
            </a:r>
            <a:r>
              <a:rPr lang="en-CA" sz="2000" b="1" i="1" dirty="0" err="1">
                <a:solidFill>
                  <a:srgbClr val="000080"/>
                </a:solidFill>
                <a:latin typeface="Dutch801 Rm BT" pitchFamily="18" charset="0"/>
                <a:cs typeface="Segoe UI" pitchFamily="34" charset="0"/>
                <a:sym typeface="Symbol" pitchFamily="18" charset="2"/>
              </a:rPr>
              <a:t>i</a:t>
            </a:r>
            <a:r>
              <a:rPr lang="en-CA" sz="2000" b="1" i="1" dirty="0">
                <a:solidFill>
                  <a:srgbClr val="000080"/>
                </a:solidFill>
                <a:latin typeface="Dutch801 Rm BT" pitchFamily="18" charset="0"/>
                <a:cs typeface="Segoe UI" pitchFamily="34" charset="0"/>
                <a:sym typeface="Symbol" pitchFamily="18" charset="2"/>
              </a:rPr>
              <a:t>= 1, 2, 3, ....., m</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FF0000"/>
                </a:solidFill>
              </a:rPr>
              <a:t>Note that if the frequencies </a:t>
            </a:r>
            <a:r>
              <a:rPr lang="en-CA" sz="2000" b="1" i="1" dirty="0" err="1">
                <a:solidFill>
                  <a:srgbClr val="FF0000"/>
                </a:solidFill>
                <a:latin typeface="Dutch801 Rm BT" pitchFamily="18" charset="0"/>
                <a:cs typeface="Segoe UI" pitchFamily="34" charset="0"/>
                <a:sym typeface="Symbol" pitchFamily="18" charset="2"/>
              </a:rPr>
              <a:t>FPM</a:t>
            </a:r>
            <a:r>
              <a:rPr lang="en-CA" sz="2000" b="1" i="1" baseline="-25000" dirty="0" err="1">
                <a:solidFill>
                  <a:srgbClr val="FF0000"/>
                </a:solidFill>
                <a:latin typeface="Dutch801 Rm BT" pitchFamily="18" charset="0"/>
                <a:cs typeface="Segoe UI" pitchFamily="34" charset="0"/>
                <a:sym typeface="Symbol" pitchFamily="18" charset="2"/>
              </a:rPr>
              <a:t>i</a:t>
            </a:r>
            <a:r>
              <a:rPr lang="en-CA" sz="2800" b="1" i="1" dirty="0">
                <a:solidFill>
                  <a:srgbClr val="FF0000"/>
                </a:solidFill>
                <a:latin typeface="Dutch801 Rm BT" pitchFamily="18" charset="0"/>
                <a:cs typeface="Segoe UI" pitchFamily="34" charset="0"/>
                <a:sym typeface="Symbol" pitchFamily="18" charset="2"/>
              </a:rPr>
              <a:t> </a:t>
            </a:r>
            <a:r>
              <a:rPr lang="en-CA" sz="2000" dirty="0">
                <a:solidFill>
                  <a:srgbClr val="FF0000"/>
                </a:solidFill>
              </a:rPr>
              <a:t>are given in maintenance task per hour, then </a:t>
            </a:r>
            <a:r>
              <a:rPr lang="en-CA" sz="2000" b="1" i="1" dirty="0" err="1">
                <a:solidFill>
                  <a:srgbClr val="FF0000"/>
                </a:solidFill>
                <a:latin typeface="Dutch801 Rm BT" pitchFamily="18" charset="0"/>
                <a:cs typeface="Segoe UI" pitchFamily="34" charset="0"/>
                <a:sym typeface="Symbol" pitchFamily="18" charset="2"/>
              </a:rPr>
              <a:t>ETPMT</a:t>
            </a:r>
            <a:r>
              <a:rPr lang="en-CA" sz="2000" b="1" i="1" baseline="-25000" dirty="0" err="1">
                <a:solidFill>
                  <a:srgbClr val="FF0000"/>
                </a:solidFill>
                <a:latin typeface="Dutch801 Rm BT" pitchFamily="18" charset="0"/>
                <a:cs typeface="Segoe UI" pitchFamily="34" charset="0"/>
                <a:sym typeface="Symbol" pitchFamily="18" charset="2"/>
              </a:rPr>
              <a:t>i</a:t>
            </a:r>
            <a:r>
              <a:rPr lang="en-CA" sz="2000" b="1" i="1" dirty="0">
                <a:solidFill>
                  <a:srgbClr val="FF0000"/>
                </a:solidFill>
                <a:latin typeface="Dutch801 Rm BT" pitchFamily="18" charset="0"/>
                <a:cs typeface="Segoe UI" pitchFamily="34" charset="0"/>
                <a:sym typeface="Symbol" pitchFamily="18" charset="2"/>
              </a:rPr>
              <a:t> </a:t>
            </a:r>
            <a:r>
              <a:rPr lang="en-CA" sz="2000" dirty="0">
                <a:solidFill>
                  <a:srgbClr val="FF0000"/>
                </a:solidFill>
              </a:rPr>
              <a:t>should also be given in hours.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4101"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Maintainability</a:t>
            </a:r>
          </a:p>
        </p:txBody>
      </p:sp>
      <p:sp>
        <p:nvSpPr>
          <p:cNvPr id="410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4108"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410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1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A25D987A-2867-49FF-9521-AB83B81399CF}" type="slidenum">
              <a:rPr lang="en-CA"/>
              <a:pPr>
                <a:defRPr/>
              </a:pPr>
              <a:t>6</a:t>
            </a:fld>
            <a:endParaRPr lang="en-CA"/>
          </a:p>
        </p:txBody>
      </p:sp>
      <p:sp>
        <p:nvSpPr>
          <p:cNvPr id="512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a:t>
            </a:r>
          </a:p>
        </p:txBody>
      </p:sp>
      <p:sp>
        <p:nvSpPr>
          <p:cNvPr id="5124" name="Text Box 2"/>
          <p:cNvSpPr txBox="1">
            <a:spLocks noChangeArrowheads="1"/>
          </p:cNvSpPr>
          <p:nvPr/>
        </p:nvSpPr>
        <p:spPr bwMode="auto">
          <a:xfrm>
            <a:off x="1908175" y="1223963"/>
            <a:ext cx="7442200" cy="4876800"/>
          </a:xfrm>
          <a:prstGeom prst="rect">
            <a:avLst/>
          </a:prstGeom>
          <a:noFill/>
          <a:ln w="9525">
            <a:noFill/>
            <a:round/>
            <a:headEnd/>
            <a:tailEnd/>
          </a:ln>
        </p:spPr>
        <p:txBody>
          <a:bodyPr lIns="0" tIns="15876" rIns="0" bIns="0"/>
          <a:lstStyle/>
          <a:p>
            <a:pPr marL="444500" indent="-444500">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FF0000"/>
                </a:solidFill>
              </a:rPr>
              <a:t>Mean maintenance downtime </a:t>
            </a:r>
            <a:r>
              <a:rPr lang="en-CA" sz="2000" dirty="0">
                <a:solidFill>
                  <a:srgbClr val="000080"/>
                </a:solidFill>
              </a:rPr>
              <a:t>(MMD) is described as the total time required either to restore system to a given performance level or to keep it at that level of performance.</a:t>
            </a:r>
          </a:p>
          <a:p>
            <a:pPr marL="179388">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444500" indent="-444500">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It is composed of corrective maintenance, preventive maintenance, administrative delay, and logistic delay times.</a:t>
            </a:r>
          </a:p>
          <a:p>
            <a:pPr marL="179388">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444500" indent="-444500">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FF0000"/>
                </a:solidFill>
              </a:rPr>
              <a:t>The administrative delay time </a:t>
            </a:r>
            <a:r>
              <a:rPr lang="en-CA" sz="2000" dirty="0">
                <a:solidFill>
                  <a:srgbClr val="000080"/>
                </a:solidFill>
              </a:rPr>
              <a:t>is the system or item downtime due to administrative constraints.</a:t>
            </a:r>
          </a:p>
          <a:p>
            <a:pPr marL="444500" indent="-444500">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444500" indent="-444500">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FF0000"/>
                </a:solidFill>
              </a:rPr>
              <a:t>Logistic delay </a:t>
            </a:r>
            <a:r>
              <a:rPr lang="en-CA" sz="2000" dirty="0" smtClean="0">
                <a:solidFill>
                  <a:srgbClr val="FF0000"/>
                </a:solidFill>
              </a:rPr>
              <a:t>time </a:t>
            </a:r>
            <a:r>
              <a:rPr lang="en-CA" sz="2000" dirty="0">
                <a:solidFill>
                  <a:srgbClr val="000080"/>
                </a:solidFill>
              </a:rPr>
              <a:t>is the time spent waiting for a required resource such as spare part, a specific test, or a facility </a:t>
            </a:r>
          </a:p>
          <a:p>
            <a:pPr marL="179388">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5125"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Maintainability</a:t>
            </a:r>
          </a:p>
        </p:txBody>
      </p:sp>
      <p:sp>
        <p:nvSpPr>
          <p:cNvPr id="512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512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3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5132"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513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513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216925" y="1311261"/>
            <a:ext cx="5357850" cy="857256"/>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Slide Number Placeholder 3"/>
          <p:cNvSpPr>
            <a:spLocks noGrp="1"/>
          </p:cNvSpPr>
          <p:nvPr>
            <p:ph type="sldNum" sz="quarter" idx="12"/>
          </p:nvPr>
        </p:nvSpPr>
        <p:spPr/>
        <p:txBody>
          <a:bodyPr/>
          <a:lstStyle/>
          <a:p>
            <a:pPr>
              <a:defRPr/>
            </a:pPr>
            <a:fld id="{CF52321C-AF99-4B0A-911F-FCEF94787B45}" type="slidenum">
              <a:rPr lang="en-CA"/>
              <a:pPr>
                <a:defRPr/>
              </a:pPr>
              <a:t>7</a:t>
            </a:fld>
            <a:endParaRPr lang="en-CA"/>
          </a:p>
        </p:txBody>
      </p:sp>
      <p:sp>
        <p:nvSpPr>
          <p:cNvPr id="614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a:t>
            </a:r>
          </a:p>
        </p:txBody>
      </p:sp>
      <p:sp>
        <p:nvSpPr>
          <p:cNvPr id="6148" name="Text Box 2"/>
          <p:cNvSpPr txBox="1">
            <a:spLocks noChangeArrowheads="1"/>
          </p:cNvSpPr>
          <p:nvPr/>
        </p:nvSpPr>
        <p:spPr bwMode="auto">
          <a:xfrm>
            <a:off x="1835150" y="935038"/>
            <a:ext cx="744220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800" b="1" i="1" dirty="0">
              <a:solidFill>
                <a:srgbClr val="000080"/>
              </a:solidFill>
              <a:latin typeface="Dutch801 Rm BT" pitchFamily="18" charset="0"/>
              <a:cs typeface="Segoe UI" pitchFamily="34" charset="0"/>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smtClean="0">
                <a:solidFill>
                  <a:srgbClr val="000080"/>
                </a:solidFill>
                <a:latin typeface="Dutch801 Rm BT" pitchFamily="18" charset="0"/>
                <a:cs typeface="Segoe UI" pitchFamily="34" charset="0"/>
                <a:sym typeface="Symbol" pitchFamily="18" charset="2"/>
              </a:rPr>
              <a:t>     MMD </a:t>
            </a:r>
            <a:r>
              <a:rPr lang="en-CA" sz="2800" b="1" i="1" dirty="0">
                <a:solidFill>
                  <a:srgbClr val="000080"/>
                </a:solidFill>
                <a:latin typeface="Dutch801 Rm BT" pitchFamily="18" charset="0"/>
                <a:cs typeface="Segoe UI" pitchFamily="34" charset="0"/>
                <a:sym typeface="Symbol" pitchFamily="18" charset="2"/>
              </a:rPr>
              <a:t>= MAMT + LDT + ADT</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endParaRPr lang="en-CA" sz="2000" dirty="0" smtClean="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smtClean="0">
                <a:solidFill>
                  <a:srgbClr val="000080"/>
                </a:solidFill>
              </a:rPr>
              <a:t>Where</a:t>
            </a:r>
            <a:r>
              <a:rPr lang="en-CA" sz="2000" dirty="0">
                <a:solidFill>
                  <a:srgbClr val="000080"/>
                </a:solidFill>
              </a:rPr>
              <a:t>:</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r>
              <a:rPr lang="en-CA" sz="2800" b="1" i="1" dirty="0">
                <a:solidFill>
                  <a:srgbClr val="000080"/>
                </a:solidFill>
                <a:latin typeface="Dutch801 Rm BT" pitchFamily="18" charset="0"/>
                <a:cs typeface="Segoe UI" pitchFamily="34" charset="0"/>
                <a:sym typeface="Symbol" pitchFamily="18" charset="2"/>
              </a:rPr>
              <a:t>ADT </a:t>
            </a:r>
            <a:r>
              <a:rPr lang="en-CA" sz="2000" dirty="0">
                <a:solidFill>
                  <a:srgbClr val="000080"/>
                </a:solidFill>
              </a:rPr>
              <a:t>    = Administrative Delay Time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r>
              <a:rPr lang="en-CA" sz="2800" b="1" i="1" dirty="0">
                <a:solidFill>
                  <a:srgbClr val="000080"/>
                </a:solidFill>
                <a:latin typeface="Dutch801 Rm BT" pitchFamily="18" charset="0"/>
                <a:cs typeface="Segoe UI" pitchFamily="34" charset="0"/>
                <a:sym typeface="Symbol" pitchFamily="18" charset="2"/>
              </a:rPr>
              <a:t>LDT </a:t>
            </a:r>
            <a:r>
              <a:rPr lang="en-CA" sz="2000" dirty="0">
                <a:solidFill>
                  <a:srgbClr val="000080"/>
                </a:solidFill>
              </a:rPr>
              <a:t>     = Logistic Delay Time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r>
              <a:rPr lang="en-CA" sz="2800" b="1" i="1" dirty="0">
                <a:solidFill>
                  <a:srgbClr val="000080"/>
                </a:solidFill>
                <a:latin typeface="Dutch801 Rm BT" pitchFamily="18" charset="0"/>
                <a:cs typeface="Segoe UI" pitchFamily="34" charset="0"/>
                <a:sym typeface="Symbol" pitchFamily="18" charset="2"/>
              </a:rPr>
              <a:t>MAMT </a:t>
            </a:r>
            <a:r>
              <a:rPr lang="en-CA" sz="2000" dirty="0">
                <a:solidFill>
                  <a:srgbClr val="000080"/>
                </a:solidFill>
              </a:rPr>
              <a:t>= Mean Active Maintenance Time or mean 	    			time needed to perform preventive and 			                     corrective maintenance associated tasks.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6149"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Maintainability</a:t>
            </a:r>
          </a:p>
        </p:txBody>
      </p:sp>
      <p:sp>
        <p:nvSpPr>
          <p:cNvPr id="615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615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6156"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615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615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srcRect/>
          <a:tile tx="0" ty="0" sx="100000" sy="100000" flip="none" algn="tl"/>
        </a:blipFill>
        <a:effectLst/>
      </p:bgPr>
    </p:bg>
    <p:spTree>
      <p:nvGrpSpPr>
        <p:cNvPr id="1" name=""/>
        <p:cNvGrpSpPr/>
        <p:nvPr/>
      </p:nvGrpSpPr>
      <p:grpSpPr>
        <a:xfrm>
          <a:off x="0" y="0"/>
          <a:ext cx="0" cy="0"/>
          <a:chOff x="0" y="0"/>
          <a:chExt cx="0" cy="0"/>
        </a:xfrm>
      </p:grpSpPr>
      <p:sp>
        <p:nvSpPr>
          <p:cNvPr id="16" name="Rectangle 15"/>
          <p:cNvSpPr/>
          <p:nvPr/>
        </p:nvSpPr>
        <p:spPr>
          <a:xfrm>
            <a:off x="2788429" y="2525707"/>
            <a:ext cx="3500462" cy="71438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Slide Number Placeholder 3"/>
          <p:cNvSpPr>
            <a:spLocks noGrp="1"/>
          </p:cNvSpPr>
          <p:nvPr>
            <p:ph type="sldNum" sz="quarter" idx="12"/>
          </p:nvPr>
        </p:nvSpPr>
        <p:spPr/>
        <p:txBody>
          <a:bodyPr/>
          <a:lstStyle/>
          <a:p>
            <a:pPr>
              <a:defRPr/>
            </a:pPr>
            <a:fld id="{4CDB4113-2700-4F1E-ABD3-8B02CB1187CA}" type="slidenum">
              <a:rPr lang="en-CA"/>
              <a:pPr>
                <a:defRPr/>
              </a:pPr>
              <a:t>8</a:t>
            </a:fld>
            <a:endParaRPr lang="en-CA"/>
          </a:p>
        </p:txBody>
      </p:sp>
      <p:sp>
        <p:nvSpPr>
          <p:cNvPr id="717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 Functions</a:t>
            </a:r>
          </a:p>
        </p:txBody>
      </p:sp>
      <p:sp>
        <p:nvSpPr>
          <p:cNvPr id="7172" name="Text Box 2"/>
          <p:cNvSpPr txBox="1">
            <a:spLocks noChangeArrowheads="1"/>
          </p:cNvSpPr>
          <p:nvPr/>
        </p:nvSpPr>
        <p:spPr bwMode="auto">
          <a:xfrm>
            <a:off x="1835150" y="935037"/>
            <a:ext cx="7442200" cy="5162569"/>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Maintainability functions predict the probability that a repair, starting at time </a:t>
            </a:r>
            <a:r>
              <a:rPr lang="en-CA" sz="2000" b="1" i="1" dirty="0" smtClean="0">
                <a:solidFill>
                  <a:srgbClr val="000080"/>
                </a:solidFill>
                <a:latin typeface="Dutch801 Rm BT" pitchFamily="18" charset="0"/>
                <a:cs typeface="Segoe UI" pitchFamily="34" charset="0"/>
                <a:sym typeface="Symbol" pitchFamily="18" charset="2"/>
              </a:rPr>
              <a:t>t = 0</a:t>
            </a:r>
            <a:r>
              <a:rPr lang="en-CA" sz="2000" dirty="0">
                <a:solidFill>
                  <a:srgbClr val="000080"/>
                </a:solidFill>
                <a:sym typeface="Symbol" pitchFamily="18" charset="2"/>
              </a:rPr>
              <a:t>, will be completed in a time </a:t>
            </a:r>
            <a:r>
              <a:rPr lang="en-CA" sz="2000" b="1" i="1" dirty="0">
                <a:solidFill>
                  <a:srgbClr val="000080"/>
                </a:solidFill>
                <a:latin typeface="Dutch801 Rm BT" pitchFamily="18" charset="0"/>
                <a:cs typeface="Segoe UI" pitchFamily="34" charset="0"/>
                <a:sym typeface="Symbol" pitchFamily="18" charset="2"/>
              </a:rPr>
              <a:t>t</a:t>
            </a:r>
            <a:r>
              <a:rPr lang="en-CA" sz="2000" dirty="0">
                <a:solidFill>
                  <a:srgbClr val="000080"/>
                </a:solidFill>
                <a:sym typeface="Symbol" pitchFamily="18" charset="2"/>
              </a:rPr>
              <a:t>.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The maintainability function for any distribution is defined by:</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smtClean="0">
                <a:solidFill>
                  <a:srgbClr val="000080"/>
                </a:solidFill>
                <a:latin typeface="Dutch801 Rm BT" pitchFamily="18" charset="0"/>
                <a:cs typeface="Segoe UI" pitchFamily="34" charset="0"/>
                <a:sym typeface="Symbol" pitchFamily="18" charset="2"/>
              </a:rPr>
              <a:t>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smtClean="0">
                <a:solidFill>
                  <a:srgbClr val="000080"/>
                </a:solidFill>
                <a:latin typeface="Dutch801 Rm BT" pitchFamily="18" charset="0"/>
                <a:cs typeface="Segoe UI" pitchFamily="34" charset="0"/>
                <a:sym typeface="Symbol" pitchFamily="18" charset="2"/>
              </a:rPr>
              <a:t> </a:t>
            </a:r>
            <a:r>
              <a:rPr lang="en-CA" sz="2800" b="1" i="1" dirty="0" smtClean="0">
                <a:solidFill>
                  <a:srgbClr val="000080"/>
                </a:solidFill>
                <a:latin typeface="Dutch801 Rm BT" pitchFamily="18" charset="0"/>
                <a:cs typeface="Segoe UI" pitchFamily="34" charset="0"/>
                <a:sym typeface="Symbol" pitchFamily="18" charset="2"/>
              </a:rPr>
              <a:t>            </a:t>
            </a:r>
            <a:r>
              <a:rPr lang="en-CA" sz="2800" b="1" i="1" dirty="0" smtClean="0">
                <a:solidFill>
                  <a:srgbClr val="000080"/>
                </a:solidFill>
                <a:latin typeface="Dutch801 Rm BT" pitchFamily="18" charset="0"/>
                <a:cs typeface="Segoe UI" pitchFamily="34" charset="0"/>
                <a:sym typeface="Symbol" pitchFamily="18" charset="2"/>
              </a:rPr>
              <a:t>M(t</a:t>
            </a:r>
            <a:r>
              <a:rPr lang="en-CA" sz="2800" b="1" i="1" dirty="0">
                <a:solidFill>
                  <a:srgbClr val="000080"/>
                </a:solidFill>
                <a:latin typeface="Dutch801 Rm BT" pitchFamily="18" charset="0"/>
                <a:cs typeface="Segoe UI" pitchFamily="34" charset="0"/>
                <a:sym typeface="Symbol" pitchFamily="18" charset="2"/>
              </a:rPr>
              <a:t>)  = ∫ </a:t>
            </a:r>
            <a:r>
              <a:rPr lang="en-CA" sz="2800" b="1" i="1" dirty="0" err="1">
                <a:solidFill>
                  <a:srgbClr val="000080"/>
                </a:solidFill>
                <a:latin typeface="Dutch801 Rm BT" pitchFamily="18" charset="0"/>
                <a:cs typeface="Segoe UI" pitchFamily="34" charset="0"/>
                <a:sym typeface="Symbol" pitchFamily="18" charset="2"/>
              </a:rPr>
              <a:t>ƒr</a:t>
            </a:r>
            <a:r>
              <a:rPr lang="en-CA" sz="2800" b="1" i="1" dirty="0">
                <a:solidFill>
                  <a:srgbClr val="000080"/>
                </a:solidFill>
                <a:latin typeface="Dutch801 Rm BT" pitchFamily="18" charset="0"/>
                <a:cs typeface="Segoe UI" pitchFamily="34" charset="0"/>
                <a:sym typeface="Symbol" pitchFamily="18" charset="2"/>
              </a:rPr>
              <a:t> (t) </a:t>
            </a:r>
            <a:r>
              <a:rPr lang="en-CA" sz="2800" b="1" i="1" dirty="0" err="1">
                <a:solidFill>
                  <a:srgbClr val="000080"/>
                </a:solidFill>
                <a:latin typeface="Dutch801 Rm BT" pitchFamily="18" charset="0"/>
                <a:cs typeface="Segoe UI" pitchFamily="34" charset="0"/>
                <a:sym typeface="Symbol" pitchFamily="18" charset="2"/>
              </a:rPr>
              <a:t>dt</a:t>
            </a:r>
            <a:endParaRPr lang="en-CA" sz="2800" b="1" i="1" dirty="0">
              <a:solidFill>
                <a:srgbClr val="000080"/>
              </a:solidFill>
              <a:latin typeface="Dutch801 Rm BT" pitchFamily="18" charset="0"/>
              <a:cs typeface="Segoe UI" pitchFamily="34" charset="0"/>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endParaRPr lang="en-CA" sz="2000" dirty="0" smtClean="0">
              <a:solidFill>
                <a:srgbClr val="000080"/>
              </a:solidFill>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smtClean="0">
                <a:solidFill>
                  <a:srgbClr val="000080"/>
                </a:solidFill>
                <a:sym typeface="Symbol" pitchFamily="18" charset="2"/>
              </a:rPr>
              <a:t>Where</a:t>
            </a:r>
            <a:r>
              <a:rPr lang="en-CA" sz="2000" dirty="0">
                <a:solidFill>
                  <a:srgbClr val="000080"/>
                </a:solidFill>
                <a:sym typeface="Symbol" pitchFamily="18" charset="2"/>
              </a:rPr>
              <a:t>:</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a:solidFill>
                  <a:srgbClr val="000080"/>
                </a:solidFill>
                <a:latin typeface="Dutch801 Rm BT" pitchFamily="18" charset="0"/>
                <a:cs typeface="Segoe UI" pitchFamily="34" charset="0"/>
                <a:sym typeface="Symbol" pitchFamily="18" charset="2"/>
              </a:rPr>
              <a:t>t</a:t>
            </a:r>
            <a:r>
              <a:rPr lang="en-CA" sz="2000" dirty="0">
                <a:solidFill>
                  <a:srgbClr val="000080"/>
                </a:solidFill>
                <a:sym typeface="Symbol" pitchFamily="18" charset="2"/>
              </a:rPr>
              <a:t>           = time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a:solidFill>
                  <a:srgbClr val="000080"/>
                </a:solidFill>
                <a:latin typeface="Dutch801 Rm BT" pitchFamily="18" charset="0"/>
                <a:cs typeface="Segoe UI" pitchFamily="34" charset="0"/>
                <a:sym typeface="Symbol" pitchFamily="18" charset="2"/>
              </a:rPr>
              <a:t>M(t)  </a:t>
            </a:r>
            <a:r>
              <a:rPr lang="en-CA" sz="2000" dirty="0">
                <a:solidFill>
                  <a:srgbClr val="000080"/>
                </a:solidFill>
                <a:sym typeface="Symbol" pitchFamily="18" charset="2"/>
              </a:rPr>
              <a:t>= maintainability function (probability that a 		 			     repair action will be finished at time t)</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err="1">
                <a:solidFill>
                  <a:srgbClr val="000080"/>
                </a:solidFill>
                <a:latin typeface="Dutch801 Rm BT" pitchFamily="18" charset="0"/>
                <a:cs typeface="Segoe UI" pitchFamily="34" charset="0"/>
                <a:sym typeface="Symbol" pitchFamily="18" charset="2"/>
              </a:rPr>
              <a:t>ƒr</a:t>
            </a:r>
            <a:r>
              <a:rPr lang="en-CA" sz="2800" b="1" i="1" dirty="0">
                <a:solidFill>
                  <a:srgbClr val="000080"/>
                </a:solidFill>
                <a:latin typeface="Dutch801 Rm BT" pitchFamily="18" charset="0"/>
                <a:cs typeface="Segoe UI" pitchFamily="34" charset="0"/>
                <a:sym typeface="Symbol" pitchFamily="18" charset="2"/>
              </a:rPr>
              <a:t>(t)   </a:t>
            </a:r>
            <a:r>
              <a:rPr lang="en-CA" sz="2000" dirty="0">
                <a:solidFill>
                  <a:srgbClr val="000080"/>
                </a:solidFill>
                <a:sym typeface="Symbol" pitchFamily="18" charset="2"/>
              </a:rPr>
              <a:t>= probability density function of the repair time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7173"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Maintainability</a:t>
            </a:r>
          </a:p>
        </p:txBody>
      </p:sp>
      <p:sp>
        <p:nvSpPr>
          <p:cNvPr id="717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717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7180"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7181" name="Picture 11"/>
          <p:cNvPicPr>
            <a:picLocks noChangeAspect="1" noChangeArrowheads="1"/>
          </p:cNvPicPr>
          <p:nvPr/>
        </p:nvPicPr>
        <p:blipFill>
          <a:blip r:embed="rId5"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7182" name="Picture 12"/>
          <p:cNvPicPr>
            <a:picLocks noChangeAspect="1" noChangeArrowheads="1"/>
          </p:cNvPicPr>
          <p:nvPr/>
        </p:nvPicPr>
        <p:blipFill>
          <a:blip r:embed="rId6"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2002611" y="4597409"/>
            <a:ext cx="6429420" cy="1143008"/>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6" name="Rectangle 15"/>
          <p:cNvSpPr/>
          <p:nvPr/>
        </p:nvSpPr>
        <p:spPr>
          <a:xfrm>
            <a:off x="2216925" y="2454269"/>
            <a:ext cx="5500726" cy="71438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5" name="Slide Number Placeholder 3"/>
          <p:cNvSpPr>
            <a:spLocks noGrp="1"/>
          </p:cNvSpPr>
          <p:nvPr>
            <p:ph type="sldNum" sz="quarter" idx="12"/>
          </p:nvPr>
        </p:nvSpPr>
        <p:spPr/>
        <p:txBody>
          <a:bodyPr/>
          <a:lstStyle/>
          <a:p>
            <a:pPr>
              <a:defRPr/>
            </a:pPr>
            <a:fld id="{27D45278-69BF-4169-8B5B-C544ECFBCCAE}" type="slidenum">
              <a:rPr lang="en-CA"/>
              <a:pPr>
                <a:defRPr/>
              </a:pPr>
              <a:t>9</a:t>
            </a:fld>
            <a:endParaRPr lang="en-CA"/>
          </a:p>
        </p:txBody>
      </p:sp>
      <p:sp>
        <p:nvSpPr>
          <p:cNvPr id="819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Maintainability Functions</a:t>
            </a:r>
          </a:p>
        </p:txBody>
      </p:sp>
      <p:sp>
        <p:nvSpPr>
          <p:cNvPr id="8196" name="Text Box 2"/>
          <p:cNvSpPr txBox="1">
            <a:spLocks noChangeArrowheads="1"/>
          </p:cNvSpPr>
          <p:nvPr/>
        </p:nvSpPr>
        <p:spPr bwMode="auto">
          <a:xfrm>
            <a:off x="1835150" y="935037"/>
            <a:ext cx="7442200" cy="5305445"/>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u="sng" dirty="0">
                <a:solidFill>
                  <a:srgbClr val="FF0000"/>
                </a:solidFill>
                <a:sym typeface="Symbol" pitchFamily="18" charset="2"/>
              </a:rPr>
              <a:t>Exponential </a:t>
            </a:r>
            <a:r>
              <a:rPr lang="en-CA" sz="2000" b="1" u="sng" dirty="0" err="1">
                <a:solidFill>
                  <a:srgbClr val="FF0000"/>
                </a:solidFill>
                <a:sym typeface="Symbol" pitchFamily="18" charset="2"/>
              </a:rPr>
              <a:t>p.d.f</a:t>
            </a:r>
            <a:r>
              <a:rPr lang="en-CA" sz="2000" b="1" u="sng" dirty="0">
                <a:solidFill>
                  <a:srgbClr val="FF0000"/>
                </a:solidFill>
                <a:sym typeface="Symbol" pitchFamily="18" charset="2"/>
              </a:rPr>
              <a:t>: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Exponential </a:t>
            </a:r>
            <a:r>
              <a:rPr lang="en-CA" sz="2000" dirty="0" err="1">
                <a:solidFill>
                  <a:srgbClr val="000080"/>
                </a:solidFill>
                <a:sym typeface="Symbol" pitchFamily="18" charset="2"/>
              </a:rPr>
              <a:t>p.d.f</a:t>
            </a:r>
            <a:r>
              <a:rPr lang="en-CA" sz="2000" dirty="0">
                <a:solidFill>
                  <a:srgbClr val="000080"/>
                </a:solidFill>
                <a:sym typeface="Symbol" pitchFamily="18" charset="2"/>
              </a:rPr>
              <a:t> is widely used in maintainability work to represent repair times. It is expressed by:</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smtClean="0">
                <a:solidFill>
                  <a:srgbClr val="000080"/>
                </a:solidFill>
                <a:latin typeface="Dutch801 Rm BT" pitchFamily="18" charset="0"/>
                <a:cs typeface="Segoe UI" pitchFamily="34" charset="0"/>
                <a:sym typeface="Symbol" pitchFamily="18" charset="2"/>
              </a:rPr>
              <a:t>    </a:t>
            </a:r>
            <a:r>
              <a:rPr lang="en-CA" sz="2800" b="1" i="1" dirty="0" err="1" smtClean="0">
                <a:solidFill>
                  <a:srgbClr val="000080"/>
                </a:solidFill>
                <a:latin typeface="Dutch801 Rm BT" pitchFamily="18" charset="0"/>
                <a:cs typeface="Segoe UI" pitchFamily="34" charset="0"/>
                <a:sym typeface="Symbol" pitchFamily="18" charset="2"/>
              </a:rPr>
              <a:t>ƒr</a:t>
            </a:r>
            <a:r>
              <a:rPr lang="en-CA" sz="2800" b="1" i="1" dirty="0" smtClean="0">
                <a:solidFill>
                  <a:srgbClr val="000080"/>
                </a:solidFill>
                <a:latin typeface="Dutch801 Rm BT" pitchFamily="18" charset="0"/>
                <a:cs typeface="Segoe UI" pitchFamily="34" charset="0"/>
                <a:sym typeface="Symbol" pitchFamily="18" charset="2"/>
              </a:rPr>
              <a:t>(t</a:t>
            </a:r>
            <a:r>
              <a:rPr lang="en-CA" sz="2800" b="1" i="1" dirty="0">
                <a:solidFill>
                  <a:srgbClr val="000080"/>
                </a:solidFill>
                <a:latin typeface="Dutch801 Rm BT" pitchFamily="18" charset="0"/>
                <a:cs typeface="Segoe UI" pitchFamily="34" charset="0"/>
                <a:sym typeface="Symbol" pitchFamily="18" charset="2"/>
              </a:rPr>
              <a:t>) = (1/MTTR) exp (-t/MTTR)</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The maintainability function in this case is: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800" b="1" i="1" dirty="0" smtClean="0">
              <a:solidFill>
                <a:srgbClr val="000080"/>
              </a:solidFill>
              <a:latin typeface="Dutch801 Rm BT" pitchFamily="18" charset="0"/>
              <a:cs typeface="Segoe UI" pitchFamily="34" charset="0"/>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800" b="1" i="1" dirty="0" smtClean="0">
                <a:solidFill>
                  <a:srgbClr val="000080"/>
                </a:solidFill>
                <a:latin typeface="Dutch801 Rm BT" pitchFamily="18" charset="0"/>
                <a:cs typeface="Segoe UI" pitchFamily="34" charset="0"/>
                <a:sym typeface="Symbol" pitchFamily="18" charset="2"/>
              </a:rPr>
              <a:t>M(t</a:t>
            </a:r>
            <a:r>
              <a:rPr lang="en-CA" sz="2800" b="1" i="1" dirty="0">
                <a:solidFill>
                  <a:srgbClr val="000080"/>
                </a:solidFill>
                <a:latin typeface="Dutch801 Rm BT" pitchFamily="18" charset="0"/>
                <a:cs typeface="Segoe UI" pitchFamily="34" charset="0"/>
                <a:sym typeface="Symbol" pitchFamily="18" charset="2"/>
              </a:rPr>
              <a:t>) = ∫ (1/ MTTR) exp (- t/ MTTR) </a:t>
            </a:r>
            <a:r>
              <a:rPr lang="en-CA" sz="2800" b="1" i="1" dirty="0" err="1">
                <a:solidFill>
                  <a:srgbClr val="000080"/>
                </a:solidFill>
                <a:latin typeface="Dutch801 Rm BT" pitchFamily="18" charset="0"/>
                <a:cs typeface="Segoe UI" pitchFamily="34" charset="0"/>
                <a:sym typeface="Symbol" pitchFamily="18" charset="2"/>
              </a:rPr>
              <a:t>dt</a:t>
            </a:r>
            <a:endParaRPr lang="en-CA" sz="2800" b="1" i="1" dirty="0">
              <a:solidFill>
                <a:srgbClr val="000080"/>
              </a:solidFill>
              <a:latin typeface="Dutch801 Rm BT" pitchFamily="18" charset="0"/>
              <a:cs typeface="Segoe UI" pitchFamily="34" charset="0"/>
              <a:sym typeface="Symbol" pitchFamily="18" charset="2"/>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sym typeface="Symbol" pitchFamily="18" charset="2"/>
              </a:rPr>
              <a:t>                      </a:t>
            </a:r>
            <a:r>
              <a:rPr lang="en-CA" sz="2800" b="1" i="1" dirty="0">
                <a:solidFill>
                  <a:srgbClr val="000080"/>
                </a:solidFill>
                <a:latin typeface="Dutch801 Rm BT" pitchFamily="18" charset="0"/>
                <a:cs typeface="Segoe UI" pitchFamily="34" charset="0"/>
                <a:sym typeface="Symbol" pitchFamily="18" charset="2"/>
              </a:rPr>
              <a:t>= 1- exp (- t/ MTTR)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8197" name="Text Box 3"/>
          <p:cNvSpPr txBox="1">
            <a:spLocks noChangeArrowheads="1"/>
          </p:cNvSpPr>
          <p:nvPr/>
        </p:nvSpPr>
        <p:spPr bwMode="auto">
          <a:xfrm>
            <a:off x="107950" y="1439863"/>
            <a:ext cx="1690688" cy="814387"/>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Maintainability</a:t>
            </a:r>
          </a:p>
        </p:txBody>
      </p:sp>
      <p:sp>
        <p:nvSpPr>
          <p:cNvPr id="819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819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76200" y="2811463"/>
            <a:ext cx="1639888"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Maintainability Functions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8204"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Examples</a:t>
            </a:r>
            <a:endParaRPr lang="en-CA">
              <a:solidFill>
                <a:srgbClr val="000000"/>
              </a:solidFill>
            </a:endParaRPr>
          </a:p>
        </p:txBody>
      </p:sp>
      <p:pic>
        <p:nvPicPr>
          <p:cNvPr id="820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820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6591</TotalTime>
  <Words>809</Words>
  <Application>Microsoft Office PowerPoint</Application>
  <PresentationFormat>Custom</PresentationFormat>
  <Paragraphs>224</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 Shadid</dc:creator>
  <cp:lastModifiedBy>Emad</cp:lastModifiedBy>
  <cp:revision>158</cp:revision>
  <cp:lastPrinted>1601-01-01T00:00:00Z</cp:lastPrinted>
  <dcterms:created xsi:type="dcterms:W3CDTF">2009-06-20T12:35:25Z</dcterms:created>
  <dcterms:modified xsi:type="dcterms:W3CDTF">2013-10-26T07:52:04Z</dcterms:modified>
</cp:coreProperties>
</file>