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Lst>
  <p:notesMasterIdLst>
    <p:notesMasterId r:id="rId37"/>
  </p:notesMasterIdLst>
  <p:sldIdLst>
    <p:sldId id="256" r:id="rId2"/>
    <p:sldId id="292" r:id="rId3"/>
    <p:sldId id="257" r:id="rId4"/>
    <p:sldId id="258" r:id="rId5"/>
    <p:sldId id="259" r:id="rId6"/>
    <p:sldId id="260" r:id="rId7"/>
    <p:sldId id="261" r:id="rId8"/>
    <p:sldId id="262" r:id="rId9"/>
    <p:sldId id="263" r:id="rId10"/>
    <p:sldId id="264" r:id="rId11"/>
    <p:sldId id="265" r:id="rId12"/>
    <p:sldId id="267" r:id="rId13"/>
    <p:sldId id="273" r:id="rId14"/>
    <p:sldId id="274" r:id="rId15"/>
    <p:sldId id="268" r:id="rId16"/>
    <p:sldId id="275" r:id="rId17"/>
    <p:sldId id="276" r:id="rId18"/>
    <p:sldId id="269" r:id="rId19"/>
    <p:sldId id="284" r:id="rId20"/>
    <p:sldId id="270" r:id="rId21"/>
    <p:sldId id="277" r:id="rId22"/>
    <p:sldId id="283" r:id="rId23"/>
    <p:sldId id="285" r:id="rId24"/>
    <p:sldId id="286" r:id="rId25"/>
    <p:sldId id="287" r:id="rId26"/>
    <p:sldId id="288" r:id="rId27"/>
    <p:sldId id="290" r:id="rId28"/>
    <p:sldId id="289" r:id="rId29"/>
    <p:sldId id="291" r:id="rId30"/>
    <p:sldId id="271" r:id="rId31"/>
    <p:sldId id="278" r:id="rId32"/>
    <p:sldId id="279" r:id="rId33"/>
    <p:sldId id="280" r:id="rId34"/>
    <p:sldId id="281" r:id="rId35"/>
    <p:sldId id="282" r:id="rId36"/>
  </p:sldIdLst>
  <p:sldSz cx="9720263" cy="6480175"/>
  <p:notesSz cx="7772400" cy="10058400"/>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5pPr>
    <a:lvl6pPr marL="2286000" algn="l" defTabSz="914400" rtl="0" eaLnBrk="1" latinLnBrk="0" hangingPunct="1">
      <a:defRPr kern="1200">
        <a:solidFill>
          <a:schemeClr val="tx1"/>
        </a:solidFill>
        <a:latin typeface="Arial" charset="0"/>
        <a:ea typeface="MS Gothic" pitchFamily="49" charset="-128"/>
        <a:cs typeface="+mn-cs"/>
      </a:defRPr>
    </a:lvl6pPr>
    <a:lvl7pPr marL="2743200" algn="l" defTabSz="914400" rtl="0" eaLnBrk="1" latinLnBrk="0" hangingPunct="1">
      <a:defRPr kern="1200">
        <a:solidFill>
          <a:schemeClr val="tx1"/>
        </a:solidFill>
        <a:latin typeface="Arial" charset="0"/>
        <a:ea typeface="MS Gothic" pitchFamily="49" charset="-128"/>
        <a:cs typeface="+mn-cs"/>
      </a:defRPr>
    </a:lvl7pPr>
    <a:lvl8pPr marL="3200400" algn="l" defTabSz="914400" rtl="0" eaLnBrk="1" latinLnBrk="0" hangingPunct="1">
      <a:defRPr kern="1200">
        <a:solidFill>
          <a:schemeClr val="tx1"/>
        </a:solidFill>
        <a:latin typeface="Arial" charset="0"/>
        <a:ea typeface="MS Gothic" pitchFamily="49" charset="-128"/>
        <a:cs typeface="+mn-cs"/>
      </a:defRPr>
    </a:lvl8pPr>
    <a:lvl9pPr marL="3657600" algn="l" defTabSz="914400" rtl="0" eaLnBrk="1" latinLnBrk="0" hangingPunct="1">
      <a:defRPr kern="1200">
        <a:solidFill>
          <a:schemeClr val="tx1"/>
        </a:solidFill>
        <a:latin typeface="Arial" charset="0"/>
        <a:ea typeface="MS Gothic" pitchFamily="49"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A8"/>
    <a:srgbClr val="336699"/>
    <a:srgbClr val="3366CC"/>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7" d="100"/>
          <a:sy n="77" d="100"/>
        </p:scale>
        <p:origin x="-2358" y="-80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4"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4" Type="http://schemas.openxmlformats.org/officeDocument/2006/relationships/image" Target="../media/image3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1"/>
          <p:cNvSpPr>
            <a:spLocks noGrp="1" noRot="1" noChangeAspect="1" noChangeArrowheads="1"/>
          </p:cNvSpPr>
          <p:nvPr>
            <p:ph type="sldImg"/>
          </p:nvPr>
        </p:nvSpPr>
        <p:spPr bwMode="auto">
          <a:xfrm>
            <a:off x="0" y="763588"/>
            <a:ext cx="0" cy="0"/>
          </a:xfrm>
          <a:prstGeom prst="rect">
            <a:avLst/>
          </a:prstGeom>
          <a:noFill/>
          <a:ln w="9525">
            <a:noFill/>
            <a:round/>
            <a:headEnd/>
            <a:tailEnd/>
          </a:ln>
        </p:spPr>
      </p:sp>
      <p:sp>
        <p:nvSpPr>
          <p:cNvPr id="2050" name="Rectangle 2"/>
          <p:cNvSpPr>
            <a:spLocks noGrp="1" noChangeArrowheads="1"/>
          </p:cNvSpPr>
          <p:nvPr>
            <p:ph type="body"/>
          </p:nvPr>
        </p:nvSpPr>
        <p:spPr bwMode="auto">
          <a:xfrm>
            <a:off x="777875" y="4776788"/>
            <a:ext cx="6216650" cy="45243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
        <p:nvSpPr>
          <p:cNvPr id="2051" name="Rectangle 3"/>
          <p:cNvSpPr>
            <a:spLocks noGrp="1" noChangeArrowheads="1"/>
          </p:cNvSpPr>
          <p:nvPr>
            <p:ph type="hdr"/>
          </p:nvPr>
        </p:nvSpPr>
        <p:spPr bwMode="auto">
          <a:xfrm>
            <a:off x="0" y="0"/>
            <a:ext cx="3371850" cy="50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2" name="Rectangle 4"/>
          <p:cNvSpPr>
            <a:spLocks noGrp="1" noChangeArrowheads="1"/>
          </p:cNvSpPr>
          <p:nvPr>
            <p:ph type="dt"/>
          </p:nvPr>
        </p:nvSpPr>
        <p:spPr bwMode="auto">
          <a:xfrm>
            <a:off x="4398963" y="0"/>
            <a:ext cx="3371850" cy="50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3" name="Rectangle 5"/>
          <p:cNvSpPr>
            <a:spLocks noGrp="1" noChangeArrowheads="1"/>
          </p:cNvSpPr>
          <p:nvPr>
            <p:ph type="ftr"/>
          </p:nvPr>
        </p:nvSpPr>
        <p:spPr bwMode="auto">
          <a:xfrm>
            <a:off x="0" y="9555163"/>
            <a:ext cx="3371850" cy="5016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4" name="Rectangle 6"/>
          <p:cNvSpPr>
            <a:spLocks noGrp="1" noChangeArrowheads="1"/>
          </p:cNvSpPr>
          <p:nvPr>
            <p:ph type="sldNum"/>
          </p:nvPr>
        </p:nvSpPr>
        <p:spPr bwMode="auto">
          <a:xfrm>
            <a:off x="4398963" y="9555163"/>
            <a:ext cx="3371850" cy="5016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fld id="{B50EBCEC-CE7A-4998-82BD-FAD2BAABEBB2}" type="slidenum">
              <a:rPr lang="en-CA"/>
              <a:pPr>
                <a:defRPr/>
              </a:pPr>
              <a:t>‹#›</a:t>
            </a:fld>
            <a:endParaRPr lang="en-CA"/>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6"/>
          <p:cNvSpPr>
            <a:spLocks noGrp="1" noChangeArrowheads="1"/>
          </p:cNvSpPr>
          <p:nvPr>
            <p:ph type="sldNum" sz="quarter"/>
          </p:nvPr>
        </p:nvSpPr>
        <p:spPr>
          <a:noFill/>
        </p:spPr>
        <p:txBody>
          <a:bodyPr/>
          <a:lstStyle/>
          <a:p>
            <a:pPr>
              <a:buFont typeface="Times New Roman" pitchFamily="18" charset="0"/>
              <a:buNone/>
            </a:pPr>
            <a:fld id="{5168BA7B-10C5-4745-9A53-FE20D2461A3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CA" smtClean="0">
              <a:latin typeface="Times New Roman" pitchFamily="18" charset="0"/>
              <a:ea typeface="Arial Unicode MS" pitchFamily="34" charset="-128"/>
              <a:cs typeface="Arial Unicode MS" pitchFamily="34" charset="-128"/>
            </a:endParaRPr>
          </a:p>
        </p:txBody>
      </p:sp>
      <p:sp>
        <p:nvSpPr>
          <p:cNvPr id="3891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891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6"/>
          <p:cNvSpPr>
            <a:spLocks noGrp="1" noChangeArrowheads="1"/>
          </p:cNvSpPr>
          <p:nvPr>
            <p:ph type="sldNum" sz="quarter"/>
          </p:nvPr>
        </p:nvSpPr>
        <p:spPr>
          <a:noFill/>
        </p:spPr>
        <p:txBody>
          <a:bodyPr/>
          <a:lstStyle/>
          <a:p>
            <a:pPr>
              <a:buFont typeface="Times New Roman" pitchFamily="18" charset="0"/>
              <a:buNone/>
            </a:pPr>
            <a:fld id="{921620F0-2AF0-4A9C-BB3E-5ABB66171114}"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10</a:t>
            </a:fld>
            <a:endParaRPr lang="en-CA" smtClean="0">
              <a:latin typeface="Times New Roman" pitchFamily="18" charset="0"/>
              <a:ea typeface="Arial Unicode MS" pitchFamily="34" charset="-128"/>
              <a:cs typeface="Arial Unicode MS" pitchFamily="34" charset="-128"/>
            </a:endParaRPr>
          </a:p>
        </p:txBody>
      </p:sp>
      <p:sp>
        <p:nvSpPr>
          <p:cNvPr id="4813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4813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6"/>
          <p:cNvSpPr>
            <a:spLocks noGrp="1" noChangeArrowheads="1"/>
          </p:cNvSpPr>
          <p:nvPr>
            <p:ph type="sldNum" sz="quarter"/>
          </p:nvPr>
        </p:nvSpPr>
        <p:spPr>
          <a:noFill/>
        </p:spPr>
        <p:txBody>
          <a:bodyPr/>
          <a:lstStyle/>
          <a:p>
            <a:pPr>
              <a:buFont typeface="Times New Roman" pitchFamily="18" charset="0"/>
              <a:buNone/>
            </a:pPr>
            <a:fld id="{55154B2D-FF9A-4691-8D36-553C618573D3}"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11</a:t>
            </a:fld>
            <a:endParaRPr lang="en-CA" smtClean="0">
              <a:latin typeface="Times New Roman" pitchFamily="18" charset="0"/>
              <a:ea typeface="Arial Unicode MS" pitchFamily="34" charset="-128"/>
              <a:cs typeface="Arial Unicode MS" pitchFamily="34" charset="-128"/>
            </a:endParaRPr>
          </a:p>
        </p:txBody>
      </p:sp>
      <p:sp>
        <p:nvSpPr>
          <p:cNvPr id="4915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4915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6"/>
          <p:cNvSpPr>
            <a:spLocks noGrp="1" noChangeArrowheads="1"/>
          </p:cNvSpPr>
          <p:nvPr>
            <p:ph type="sldNum" sz="quarter"/>
          </p:nvPr>
        </p:nvSpPr>
        <p:spPr>
          <a:noFill/>
        </p:spPr>
        <p:txBody>
          <a:bodyPr/>
          <a:lstStyle/>
          <a:p>
            <a:pPr>
              <a:buFont typeface="Times New Roman" pitchFamily="18" charset="0"/>
              <a:buNone/>
            </a:pPr>
            <a:fld id="{1A448856-9713-486F-A938-27DF13DC36EE}"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12</a:t>
            </a:fld>
            <a:endParaRPr lang="en-CA" smtClean="0">
              <a:latin typeface="Times New Roman" pitchFamily="18" charset="0"/>
              <a:ea typeface="Arial Unicode MS" pitchFamily="34" charset="-128"/>
              <a:cs typeface="Arial Unicode MS" pitchFamily="34" charset="-128"/>
            </a:endParaRPr>
          </a:p>
        </p:txBody>
      </p:sp>
      <p:sp>
        <p:nvSpPr>
          <p:cNvPr id="5017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5018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6"/>
          <p:cNvSpPr>
            <a:spLocks noGrp="1" noChangeArrowheads="1"/>
          </p:cNvSpPr>
          <p:nvPr>
            <p:ph type="sldNum" sz="quarter"/>
          </p:nvPr>
        </p:nvSpPr>
        <p:spPr>
          <a:noFill/>
        </p:spPr>
        <p:txBody>
          <a:bodyPr/>
          <a:lstStyle/>
          <a:p>
            <a:pPr>
              <a:buFont typeface="Times New Roman" pitchFamily="18" charset="0"/>
              <a:buNone/>
            </a:pPr>
            <a:fld id="{E837A944-BA60-4774-BBDD-C5C056FC070A}"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13</a:t>
            </a:fld>
            <a:endParaRPr lang="en-CA" smtClean="0">
              <a:latin typeface="Times New Roman" pitchFamily="18" charset="0"/>
              <a:ea typeface="Arial Unicode MS" pitchFamily="34" charset="-128"/>
              <a:cs typeface="Arial Unicode MS" pitchFamily="34" charset="-128"/>
            </a:endParaRPr>
          </a:p>
        </p:txBody>
      </p:sp>
      <p:sp>
        <p:nvSpPr>
          <p:cNvPr id="5120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5120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6"/>
          <p:cNvSpPr>
            <a:spLocks noGrp="1" noChangeArrowheads="1"/>
          </p:cNvSpPr>
          <p:nvPr>
            <p:ph type="sldNum" sz="quarter"/>
          </p:nvPr>
        </p:nvSpPr>
        <p:spPr>
          <a:noFill/>
        </p:spPr>
        <p:txBody>
          <a:bodyPr/>
          <a:lstStyle/>
          <a:p>
            <a:pPr>
              <a:buFont typeface="Times New Roman" pitchFamily="18" charset="0"/>
              <a:buNone/>
            </a:pPr>
            <a:fld id="{044DF714-B815-4E2B-843A-98AACC1CBB92}"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14</a:t>
            </a:fld>
            <a:endParaRPr lang="en-CA" smtClean="0">
              <a:latin typeface="Times New Roman" pitchFamily="18" charset="0"/>
              <a:ea typeface="Arial Unicode MS" pitchFamily="34" charset="-128"/>
              <a:cs typeface="Arial Unicode MS" pitchFamily="34" charset="-128"/>
            </a:endParaRPr>
          </a:p>
        </p:txBody>
      </p:sp>
      <p:sp>
        <p:nvSpPr>
          <p:cNvPr id="5222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5222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6"/>
          <p:cNvSpPr>
            <a:spLocks noGrp="1" noChangeArrowheads="1"/>
          </p:cNvSpPr>
          <p:nvPr>
            <p:ph type="sldNum" sz="quarter"/>
          </p:nvPr>
        </p:nvSpPr>
        <p:spPr>
          <a:noFill/>
        </p:spPr>
        <p:txBody>
          <a:bodyPr/>
          <a:lstStyle/>
          <a:p>
            <a:pPr>
              <a:buFont typeface="Times New Roman" pitchFamily="18" charset="0"/>
              <a:buNone/>
            </a:pPr>
            <a:fld id="{B0C9CC3A-B835-4589-89FB-99E069447A2D}"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15</a:t>
            </a:fld>
            <a:endParaRPr lang="en-CA" smtClean="0">
              <a:latin typeface="Times New Roman" pitchFamily="18" charset="0"/>
              <a:ea typeface="Arial Unicode MS" pitchFamily="34" charset="-128"/>
              <a:cs typeface="Arial Unicode MS" pitchFamily="34" charset="-128"/>
            </a:endParaRPr>
          </a:p>
        </p:txBody>
      </p:sp>
      <p:sp>
        <p:nvSpPr>
          <p:cNvPr id="5325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5325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6"/>
          <p:cNvSpPr>
            <a:spLocks noGrp="1" noChangeArrowheads="1"/>
          </p:cNvSpPr>
          <p:nvPr>
            <p:ph type="sldNum" sz="quarter"/>
          </p:nvPr>
        </p:nvSpPr>
        <p:spPr>
          <a:noFill/>
        </p:spPr>
        <p:txBody>
          <a:bodyPr/>
          <a:lstStyle/>
          <a:p>
            <a:pPr>
              <a:buFont typeface="Times New Roman" pitchFamily="18" charset="0"/>
              <a:buNone/>
            </a:pPr>
            <a:fld id="{520E4F71-D37F-4951-B332-137B96EB85AF}"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16</a:t>
            </a:fld>
            <a:endParaRPr lang="en-CA" smtClean="0">
              <a:latin typeface="Times New Roman" pitchFamily="18" charset="0"/>
              <a:ea typeface="Arial Unicode MS" pitchFamily="34" charset="-128"/>
              <a:cs typeface="Arial Unicode MS" pitchFamily="34" charset="-128"/>
            </a:endParaRPr>
          </a:p>
        </p:txBody>
      </p:sp>
      <p:sp>
        <p:nvSpPr>
          <p:cNvPr id="5427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5427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6"/>
          <p:cNvSpPr>
            <a:spLocks noGrp="1" noChangeArrowheads="1"/>
          </p:cNvSpPr>
          <p:nvPr>
            <p:ph type="sldNum" sz="quarter"/>
          </p:nvPr>
        </p:nvSpPr>
        <p:spPr>
          <a:noFill/>
        </p:spPr>
        <p:txBody>
          <a:bodyPr/>
          <a:lstStyle/>
          <a:p>
            <a:pPr>
              <a:buFont typeface="Times New Roman" pitchFamily="18" charset="0"/>
              <a:buNone/>
            </a:pPr>
            <a:fld id="{B96C1EA1-0958-4CFC-812B-4C55E8102C0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17</a:t>
            </a:fld>
            <a:endParaRPr lang="en-CA" smtClean="0">
              <a:latin typeface="Times New Roman" pitchFamily="18" charset="0"/>
              <a:ea typeface="Arial Unicode MS" pitchFamily="34" charset="-128"/>
              <a:cs typeface="Arial Unicode MS" pitchFamily="34" charset="-128"/>
            </a:endParaRPr>
          </a:p>
        </p:txBody>
      </p:sp>
      <p:sp>
        <p:nvSpPr>
          <p:cNvPr id="5529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5530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6"/>
          <p:cNvSpPr>
            <a:spLocks noGrp="1" noChangeArrowheads="1"/>
          </p:cNvSpPr>
          <p:nvPr>
            <p:ph type="sldNum" sz="quarter"/>
          </p:nvPr>
        </p:nvSpPr>
        <p:spPr>
          <a:noFill/>
        </p:spPr>
        <p:txBody>
          <a:bodyPr/>
          <a:lstStyle/>
          <a:p>
            <a:pPr>
              <a:buFont typeface="Times New Roman" pitchFamily="18" charset="0"/>
              <a:buNone/>
            </a:pPr>
            <a:fld id="{FD4B2418-DC51-4AAE-835B-6A85A0B7D75A}"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18</a:t>
            </a:fld>
            <a:endParaRPr lang="en-CA" smtClean="0">
              <a:latin typeface="Times New Roman" pitchFamily="18" charset="0"/>
              <a:ea typeface="Arial Unicode MS" pitchFamily="34" charset="-128"/>
              <a:cs typeface="Arial Unicode MS" pitchFamily="34" charset="-128"/>
            </a:endParaRPr>
          </a:p>
        </p:txBody>
      </p:sp>
      <p:sp>
        <p:nvSpPr>
          <p:cNvPr id="5632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5632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6"/>
          <p:cNvSpPr>
            <a:spLocks noGrp="1" noChangeArrowheads="1"/>
          </p:cNvSpPr>
          <p:nvPr>
            <p:ph type="sldNum" sz="quarter"/>
          </p:nvPr>
        </p:nvSpPr>
        <p:spPr>
          <a:noFill/>
        </p:spPr>
        <p:txBody>
          <a:bodyPr/>
          <a:lstStyle/>
          <a:p>
            <a:pPr>
              <a:buFont typeface="Times New Roman" pitchFamily="18" charset="0"/>
              <a:buNone/>
            </a:pPr>
            <a:fld id="{1F062EE3-D989-4C57-953C-8688B68D4AD4}"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19</a:t>
            </a:fld>
            <a:endParaRPr lang="en-CA" smtClean="0">
              <a:latin typeface="Times New Roman" pitchFamily="18" charset="0"/>
              <a:ea typeface="Arial Unicode MS" pitchFamily="34" charset="-128"/>
              <a:cs typeface="Arial Unicode MS" pitchFamily="34" charset="-128"/>
            </a:endParaRPr>
          </a:p>
        </p:txBody>
      </p:sp>
      <p:sp>
        <p:nvSpPr>
          <p:cNvPr id="5734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5734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6"/>
          <p:cNvSpPr>
            <a:spLocks noGrp="1" noChangeArrowheads="1"/>
          </p:cNvSpPr>
          <p:nvPr>
            <p:ph type="sldNum" sz="quarter"/>
          </p:nvPr>
        </p:nvSpPr>
        <p:spPr>
          <a:noFill/>
        </p:spPr>
        <p:txBody>
          <a:bodyPr/>
          <a:lstStyle/>
          <a:p>
            <a:pPr>
              <a:buFont typeface="Times New Roman" pitchFamily="18" charset="0"/>
              <a:buNone/>
            </a:pPr>
            <a:fld id="{5168BA7B-10C5-4745-9A53-FE20D2461A3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CA" smtClean="0">
              <a:latin typeface="Times New Roman" pitchFamily="18" charset="0"/>
              <a:ea typeface="Arial Unicode MS" pitchFamily="34" charset="-128"/>
              <a:cs typeface="Arial Unicode MS" pitchFamily="34" charset="-128"/>
            </a:endParaRPr>
          </a:p>
        </p:txBody>
      </p:sp>
      <p:sp>
        <p:nvSpPr>
          <p:cNvPr id="3891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891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6"/>
          <p:cNvSpPr>
            <a:spLocks noGrp="1" noChangeArrowheads="1"/>
          </p:cNvSpPr>
          <p:nvPr>
            <p:ph type="sldNum" sz="quarter"/>
          </p:nvPr>
        </p:nvSpPr>
        <p:spPr>
          <a:noFill/>
        </p:spPr>
        <p:txBody>
          <a:bodyPr/>
          <a:lstStyle/>
          <a:p>
            <a:pPr>
              <a:buFont typeface="Times New Roman" pitchFamily="18" charset="0"/>
              <a:buNone/>
            </a:pPr>
            <a:fld id="{84487569-B790-413F-980D-313273CF2D9B}"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20</a:t>
            </a:fld>
            <a:endParaRPr lang="en-CA" smtClean="0">
              <a:latin typeface="Times New Roman" pitchFamily="18" charset="0"/>
              <a:ea typeface="Arial Unicode MS" pitchFamily="34" charset="-128"/>
              <a:cs typeface="Arial Unicode MS" pitchFamily="34" charset="-128"/>
            </a:endParaRPr>
          </a:p>
        </p:txBody>
      </p:sp>
      <p:sp>
        <p:nvSpPr>
          <p:cNvPr id="5837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5837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6"/>
          <p:cNvSpPr>
            <a:spLocks noGrp="1" noChangeArrowheads="1"/>
          </p:cNvSpPr>
          <p:nvPr>
            <p:ph type="sldNum" sz="quarter"/>
          </p:nvPr>
        </p:nvSpPr>
        <p:spPr>
          <a:noFill/>
        </p:spPr>
        <p:txBody>
          <a:bodyPr/>
          <a:lstStyle/>
          <a:p>
            <a:pPr>
              <a:buFont typeface="Times New Roman" pitchFamily="18" charset="0"/>
              <a:buNone/>
            </a:pPr>
            <a:fld id="{75CB9110-B041-4706-A28D-C6F8B198DA5A}"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21</a:t>
            </a:fld>
            <a:endParaRPr lang="en-CA" smtClean="0">
              <a:latin typeface="Times New Roman" pitchFamily="18" charset="0"/>
              <a:ea typeface="Arial Unicode MS" pitchFamily="34" charset="-128"/>
              <a:cs typeface="Arial Unicode MS" pitchFamily="34" charset="-128"/>
            </a:endParaRPr>
          </a:p>
        </p:txBody>
      </p:sp>
      <p:sp>
        <p:nvSpPr>
          <p:cNvPr id="5939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5939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6"/>
          <p:cNvSpPr>
            <a:spLocks noGrp="1" noChangeArrowheads="1"/>
          </p:cNvSpPr>
          <p:nvPr>
            <p:ph type="sldNum" sz="quarter"/>
          </p:nvPr>
        </p:nvSpPr>
        <p:spPr>
          <a:noFill/>
        </p:spPr>
        <p:txBody>
          <a:bodyPr/>
          <a:lstStyle/>
          <a:p>
            <a:pPr>
              <a:buFont typeface="Times New Roman" pitchFamily="18" charset="0"/>
              <a:buNone/>
            </a:pPr>
            <a:fld id="{00C31180-7E02-43E8-87AC-F4FB7540F31C}"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22</a:t>
            </a:fld>
            <a:endParaRPr lang="en-CA" smtClean="0">
              <a:latin typeface="Times New Roman" pitchFamily="18" charset="0"/>
              <a:ea typeface="Arial Unicode MS" pitchFamily="34" charset="-128"/>
              <a:cs typeface="Arial Unicode MS" pitchFamily="34" charset="-128"/>
            </a:endParaRPr>
          </a:p>
        </p:txBody>
      </p:sp>
      <p:sp>
        <p:nvSpPr>
          <p:cNvPr id="6041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6042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6"/>
          <p:cNvSpPr>
            <a:spLocks noGrp="1" noChangeArrowheads="1"/>
          </p:cNvSpPr>
          <p:nvPr>
            <p:ph type="sldNum" sz="quarter"/>
          </p:nvPr>
        </p:nvSpPr>
        <p:spPr>
          <a:noFill/>
        </p:spPr>
        <p:txBody>
          <a:bodyPr/>
          <a:lstStyle/>
          <a:p>
            <a:pPr>
              <a:buFont typeface="Times New Roman" pitchFamily="18" charset="0"/>
              <a:buNone/>
            </a:pPr>
            <a:fld id="{E10AD249-0B83-4237-826A-853A7D154AC5}"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23</a:t>
            </a:fld>
            <a:endParaRPr lang="en-CA" smtClean="0">
              <a:latin typeface="Times New Roman" pitchFamily="18" charset="0"/>
              <a:ea typeface="Arial Unicode MS" pitchFamily="34" charset="-128"/>
              <a:cs typeface="Arial Unicode MS" pitchFamily="34" charset="-128"/>
            </a:endParaRPr>
          </a:p>
        </p:txBody>
      </p:sp>
      <p:sp>
        <p:nvSpPr>
          <p:cNvPr id="6144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6144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6"/>
          <p:cNvSpPr>
            <a:spLocks noGrp="1" noChangeArrowheads="1"/>
          </p:cNvSpPr>
          <p:nvPr>
            <p:ph type="sldNum" sz="quarter"/>
          </p:nvPr>
        </p:nvSpPr>
        <p:spPr>
          <a:noFill/>
        </p:spPr>
        <p:txBody>
          <a:bodyPr/>
          <a:lstStyle/>
          <a:p>
            <a:pPr>
              <a:buFont typeface="Times New Roman" pitchFamily="18" charset="0"/>
              <a:buNone/>
            </a:pPr>
            <a:fld id="{C2217F06-6FFF-4A60-87CD-3471E880797B}"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24</a:t>
            </a:fld>
            <a:endParaRPr lang="en-CA" smtClean="0">
              <a:latin typeface="Times New Roman" pitchFamily="18" charset="0"/>
              <a:ea typeface="Arial Unicode MS" pitchFamily="34" charset="-128"/>
              <a:cs typeface="Arial Unicode MS" pitchFamily="34" charset="-128"/>
            </a:endParaRPr>
          </a:p>
        </p:txBody>
      </p:sp>
      <p:sp>
        <p:nvSpPr>
          <p:cNvPr id="6246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6246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6"/>
          <p:cNvSpPr>
            <a:spLocks noGrp="1" noChangeArrowheads="1"/>
          </p:cNvSpPr>
          <p:nvPr>
            <p:ph type="sldNum" sz="quarter"/>
          </p:nvPr>
        </p:nvSpPr>
        <p:spPr>
          <a:noFill/>
        </p:spPr>
        <p:txBody>
          <a:bodyPr/>
          <a:lstStyle/>
          <a:p>
            <a:pPr>
              <a:buFont typeface="Times New Roman" pitchFamily="18" charset="0"/>
              <a:buNone/>
            </a:pPr>
            <a:fld id="{CF4852AF-E2DF-45DB-8CDD-E57182D8393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25</a:t>
            </a:fld>
            <a:endParaRPr lang="en-CA" smtClean="0">
              <a:latin typeface="Times New Roman" pitchFamily="18" charset="0"/>
              <a:ea typeface="Arial Unicode MS" pitchFamily="34" charset="-128"/>
              <a:cs typeface="Arial Unicode MS" pitchFamily="34" charset="-128"/>
            </a:endParaRPr>
          </a:p>
        </p:txBody>
      </p:sp>
      <p:sp>
        <p:nvSpPr>
          <p:cNvPr id="6349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6349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6"/>
          <p:cNvSpPr>
            <a:spLocks noGrp="1" noChangeArrowheads="1"/>
          </p:cNvSpPr>
          <p:nvPr>
            <p:ph type="sldNum" sz="quarter"/>
          </p:nvPr>
        </p:nvSpPr>
        <p:spPr>
          <a:noFill/>
        </p:spPr>
        <p:txBody>
          <a:bodyPr/>
          <a:lstStyle/>
          <a:p>
            <a:pPr>
              <a:buFont typeface="Times New Roman" pitchFamily="18" charset="0"/>
              <a:buNone/>
            </a:pPr>
            <a:fld id="{D2E4D5FD-93AA-4AD5-B277-7DFF71DD4994}"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26</a:t>
            </a:fld>
            <a:endParaRPr lang="en-CA" smtClean="0">
              <a:latin typeface="Times New Roman" pitchFamily="18" charset="0"/>
              <a:ea typeface="Arial Unicode MS" pitchFamily="34" charset="-128"/>
              <a:cs typeface="Arial Unicode MS" pitchFamily="34" charset="-128"/>
            </a:endParaRPr>
          </a:p>
        </p:txBody>
      </p:sp>
      <p:sp>
        <p:nvSpPr>
          <p:cNvPr id="6451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6451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6"/>
          <p:cNvSpPr>
            <a:spLocks noGrp="1" noChangeArrowheads="1"/>
          </p:cNvSpPr>
          <p:nvPr>
            <p:ph type="sldNum" sz="quarter"/>
          </p:nvPr>
        </p:nvSpPr>
        <p:spPr>
          <a:noFill/>
        </p:spPr>
        <p:txBody>
          <a:bodyPr/>
          <a:lstStyle/>
          <a:p>
            <a:pPr>
              <a:buFont typeface="Times New Roman" pitchFamily="18" charset="0"/>
              <a:buNone/>
            </a:pPr>
            <a:fld id="{13EEB15B-44B5-4329-A25C-78928F36CA22}"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27</a:t>
            </a:fld>
            <a:endParaRPr lang="en-CA" smtClean="0">
              <a:latin typeface="Times New Roman" pitchFamily="18" charset="0"/>
              <a:ea typeface="Arial Unicode MS" pitchFamily="34" charset="-128"/>
              <a:cs typeface="Arial Unicode MS" pitchFamily="34" charset="-128"/>
            </a:endParaRPr>
          </a:p>
        </p:txBody>
      </p:sp>
      <p:sp>
        <p:nvSpPr>
          <p:cNvPr id="6553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6554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6"/>
          <p:cNvSpPr>
            <a:spLocks noGrp="1" noChangeArrowheads="1"/>
          </p:cNvSpPr>
          <p:nvPr>
            <p:ph type="sldNum" sz="quarter"/>
          </p:nvPr>
        </p:nvSpPr>
        <p:spPr>
          <a:noFill/>
        </p:spPr>
        <p:txBody>
          <a:bodyPr/>
          <a:lstStyle/>
          <a:p>
            <a:pPr>
              <a:buFont typeface="Times New Roman" pitchFamily="18" charset="0"/>
              <a:buNone/>
            </a:pPr>
            <a:fld id="{476D6336-AC88-45FC-BC7B-A029D0084AE3}"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28</a:t>
            </a:fld>
            <a:endParaRPr lang="en-CA" smtClean="0">
              <a:latin typeface="Times New Roman" pitchFamily="18" charset="0"/>
              <a:ea typeface="Arial Unicode MS" pitchFamily="34" charset="-128"/>
              <a:cs typeface="Arial Unicode MS" pitchFamily="34" charset="-128"/>
            </a:endParaRPr>
          </a:p>
        </p:txBody>
      </p:sp>
      <p:sp>
        <p:nvSpPr>
          <p:cNvPr id="6656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6656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6"/>
          <p:cNvSpPr>
            <a:spLocks noGrp="1" noChangeArrowheads="1"/>
          </p:cNvSpPr>
          <p:nvPr>
            <p:ph type="sldNum" sz="quarter"/>
          </p:nvPr>
        </p:nvSpPr>
        <p:spPr>
          <a:noFill/>
        </p:spPr>
        <p:txBody>
          <a:bodyPr/>
          <a:lstStyle/>
          <a:p>
            <a:pPr>
              <a:buFont typeface="Times New Roman" pitchFamily="18" charset="0"/>
              <a:buNone/>
            </a:pPr>
            <a:fld id="{FF82DD9F-3F33-4F6E-8722-A02D022B7BC9}"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29</a:t>
            </a:fld>
            <a:endParaRPr lang="en-CA" smtClean="0">
              <a:latin typeface="Times New Roman" pitchFamily="18" charset="0"/>
              <a:ea typeface="Arial Unicode MS" pitchFamily="34" charset="-128"/>
              <a:cs typeface="Arial Unicode MS" pitchFamily="34" charset="-128"/>
            </a:endParaRPr>
          </a:p>
        </p:txBody>
      </p:sp>
      <p:sp>
        <p:nvSpPr>
          <p:cNvPr id="6758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6758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6"/>
          <p:cNvSpPr>
            <a:spLocks noGrp="1" noChangeArrowheads="1"/>
          </p:cNvSpPr>
          <p:nvPr>
            <p:ph type="sldNum" sz="quarter"/>
          </p:nvPr>
        </p:nvSpPr>
        <p:spPr>
          <a:noFill/>
        </p:spPr>
        <p:txBody>
          <a:bodyPr/>
          <a:lstStyle/>
          <a:p>
            <a:pPr>
              <a:buFont typeface="Times New Roman" pitchFamily="18" charset="0"/>
              <a:buNone/>
            </a:pPr>
            <a:fld id="{10E1E5F4-A377-4D38-AA29-9E750FFB858C}"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a:t>
            </a:fld>
            <a:endParaRPr lang="en-CA" smtClean="0">
              <a:latin typeface="Times New Roman" pitchFamily="18" charset="0"/>
              <a:ea typeface="Arial Unicode MS" pitchFamily="34" charset="-128"/>
              <a:cs typeface="Arial Unicode MS" pitchFamily="34" charset="-128"/>
            </a:endParaRPr>
          </a:p>
        </p:txBody>
      </p:sp>
      <p:sp>
        <p:nvSpPr>
          <p:cNvPr id="3993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994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6"/>
          <p:cNvSpPr>
            <a:spLocks noGrp="1" noChangeArrowheads="1"/>
          </p:cNvSpPr>
          <p:nvPr>
            <p:ph type="sldNum" sz="quarter"/>
          </p:nvPr>
        </p:nvSpPr>
        <p:spPr>
          <a:noFill/>
        </p:spPr>
        <p:txBody>
          <a:bodyPr/>
          <a:lstStyle/>
          <a:p>
            <a:pPr>
              <a:buFont typeface="Times New Roman" pitchFamily="18" charset="0"/>
              <a:buNone/>
            </a:pPr>
            <a:fld id="{42A5A6C4-6F95-48D1-8EA0-077F598968FB}"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30</a:t>
            </a:fld>
            <a:endParaRPr lang="en-CA" smtClean="0">
              <a:latin typeface="Times New Roman" pitchFamily="18" charset="0"/>
              <a:ea typeface="Arial Unicode MS" pitchFamily="34" charset="-128"/>
              <a:cs typeface="Arial Unicode MS" pitchFamily="34" charset="-128"/>
            </a:endParaRPr>
          </a:p>
        </p:txBody>
      </p:sp>
      <p:sp>
        <p:nvSpPr>
          <p:cNvPr id="6861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6861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6"/>
          <p:cNvSpPr>
            <a:spLocks noGrp="1" noChangeArrowheads="1"/>
          </p:cNvSpPr>
          <p:nvPr>
            <p:ph type="sldNum" sz="quarter"/>
          </p:nvPr>
        </p:nvSpPr>
        <p:spPr>
          <a:noFill/>
        </p:spPr>
        <p:txBody>
          <a:bodyPr/>
          <a:lstStyle/>
          <a:p>
            <a:pPr>
              <a:buFont typeface="Times New Roman" pitchFamily="18" charset="0"/>
              <a:buNone/>
            </a:pPr>
            <a:fld id="{E484C91F-D37E-479E-A2D4-2B2082B7E2B0}"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31</a:t>
            </a:fld>
            <a:endParaRPr lang="en-CA" smtClean="0">
              <a:latin typeface="Times New Roman" pitchFamily="18" charset="0"/>
              <a:ea typeface="Arial Unicode MS" pitchFamily="34" charset="-128"/>
              <a:cs typeface="Arial Unicode MS" pitchFamily="34" charset="-128"/>
            </a:endParaRPr>
          </a:p>
        </p:txBody>
      </p:sp>
      <p:sp>
        <p:nvSpPr>
          <p:cNvPr id="6963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6963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Rectangle 6"/>
          <p:cNvSpPr>
            <a:spLocks noGrp="1" noChangeArrowheads="1"/>
          </p:cNvSpPr>
          <p:nvPr>
            <p:ph type="sldNum" sz="quarter"/>
          </p:nvPr>
        </p:nvSpPr>
        <p:spPr>
          <a:noFill/>
        </p:spPr>
        <p:txBody>
          <a:bodyPr/>
          <a:lstStyle/>
          <a:p>
            <a:pPr>
              <a:buFont typeface="Times New Roman" pitchFamily="18" charset="0"/>
              <a:buNone/>
            </a:pPr>
            <a:fld id="{57F6A618-21A7-4CF9-90CA-DE187AEDC4B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32</a:t>
            </a:fld>
            <a:endParaRPr lang="en-CA" smtClean="0">
              <a:latin typeface="Times New Roman" pitchFamily="18" charset="0"/>
              <a:ea typeface="Arial Unicode MS" pitchFamily="34" charset="-128"/>
              <a:cs typeface="Arial Unicode MS" pitchFamily="34" charset="-128"/>
            </a:endParaRPr>
          </a:p>
        </p:txBody>
      </p:sp>
      <p:sp>
        <p:nvSpPr>
          <p:cNvPr id="7065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7066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6"/>
          <p:cNvSpPr>
            <a:spLocks noGrp="1" noChangeArrowheads="1"/>
          </p:cNvSpPr>
          <p:nvPr>
            <p:ph type="sldNum" sz="quarter"/>
          </p:nvPr>
        </p:nvSpPr>
        <p:spPr>
          <a:noFill/>
        </p:spPr>
        <p:txBody>
          <a:bodyPr/>
          <a:lstStyle/>
          <a:p>
            <a:pPr>
              <a:buFont typeface="Times New Roman" pitchFamily="18" charset="0"/>
              <a:buNone/>
            </a:pPr>
            <a:fld id="{C8128679-ECCB-4281-BF09-35394DD8FC51}"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33</a:t>
            </a:fld>
            <a:endParaRPr lang="en-CA" smtClean="0">
              <a:latin typeface="Times New Roman" pitchFamily="18" charset="0"/>
              <a:ea typeface="Arial Unicode MS" pitchFamily="34" charset="-128"/>
              <a:cs typeface="Arial Unicode MS" pitchFamily="34" charset="-128"/>
            </a:endParaRPr>
          </a:p>
        </p:txBody>
      </p:sp>
      <p:sp>
        <p:nvSpPr>
          <p:cNvPr id="7168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7168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6"/>
          <p:cNvSpPr>
            <a:spLocks noGrp="1" noChangeArrowheads="1"/>
          </p:cNvSpPr>
          <p:nvPr>
            <p:ph type="sldNum" sz="quarter"/>
          </p:nvPr>
        </p:nvSpPr>
        <p:spPr>
          <a:noFill/>
        </p:spPr>
        <p:txBody>
          <a:bodyPr/>
          <a:lstStyle/>
          <a:p>
            <a:pPr>
              <a:buFont typeface="Times New Roman" pitchFamily="18" charset="0"/>
              <a:buNone/>
            </a:pPr>
            <a:fld id="{2F4A99E4-0A0A-4E4C-BBE0-F17C8BC07C64}"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34</a:t>
            </a:fld>
            <a:endParaRPr lang="en-CA" smtClean="0">
              <a:latin typeface="Times New Roman" pitchFamily="18" charset="0"/>
              <a:ea typeface="Arial Unicode MS" pitchFamily="34" charset="-128"/>
              <a:cs typeface="Arial Unicode MS" pitchFamily="34" charset="-128"/>
            </a:endParaRPr>
          </a:p>
        </p:txBody>
      </p:sp>
      <p:sp>
        <p:nvSpPr>
          <p:cNvPr id="7270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7270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Rectangle 6"/>
          <p:cNvSpPr>
            <a:spLocks noGrp="1" noChangeArrowheads="1"/>
          </p:cNvSpPr>
          <p:nvPr>
            <p:ph type="sldNum" sz="quarter"/>
          </p:nvPr>
        </p:nvSpPr>
        <p:spPr>
          <a:noFill/>
        </p:spPr>
        <p:txBody>
          <a:bodyPr/>
          <a:lstStyle/>
          <a:p>
            <a:pPr>
              <a:buFont typeface="Times New Roman" pitchFamily="18" charset="0"/>
              <a:buNone/>
            </a:pPr>
            <a:fld id="{DE85CBBE-0708-46C2-A49F-F5991964C3A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35</a:t>
            </a:fld>
            <a:endParaRPr lang="en-CA" smtClean="0">
              <a:latin typeface="Times New Roman" pitchFamily="18" charset="0"/>
              <a:ea typeface="Arial Unicode MS" pitchFamily="34" charset="-128"/>
              <a:cs typeface="Arial Unicode MS" pitchFamily="34" charset="-128"/>
            </a:endParaRPr>
          </a:p>
        </p:txBody>
      </p:sp>
      <p:sp>
        <p:nvSpPr>
          <p:cNvPr id="7373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7373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6"/>
          <p:cNvSpPr>
            <a:spLocks noGrp="1" noChangeArrowheads="1"/>
          </p:cNvSpPr>
          <p:nvPr>
            <p:ph type="sldNum" sz="quarter"/>
          </p:nvPr>
        </p:nvSpPr>
        <p:spPr>
          <a:noFill/>
        </p:spPr>
        <p:txBody>
          <a:bodyPr/>
          <a:lstStyle/>
          <a:p>
            <a:pPr>
              <a:buFont typeface="Times New Roman" pitchFamily="18" charset="0"/>
              <a:buNone/>
            </a:pPr>
            <a:fld id="{EB170648-0D40-4DBC-BE04-3A861B142FD1}"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4</a:t>
            </a:fld>
            <a:endParaRPr lang="en-CA" smtClean="0">
              <a:latin typeface="Times New Roman" pitchFamily="18" charset="0"/>
              <a:ea typeface="Arial Unicode MS" pitchFamily="34" charset="-128"/>
              <a:cs typeface="Arial Unicode MS" pitchFamily="34" charset="-128"/>
            </a:endParaRPr>
          </a:p>
        </p:txBody>
      </p:sp>
      <p:sp>
        <p:nvSpPr>
          <p:cNvPr id="4198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4198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6"/>
          <p:cNvSpPr>
            <a:spLocks noGrp="1" noChangeArrowheads="1"/>
          </p:cNvSpPr>
          <p:nvPr>
            <p:ph type="sldNum" sz="quarter"/>
          </p:nvPr>
        </p:nvSpPr>
        <p:spPr>
          <a:noFill/>
        </p:spPr>
        <p:txBody>
          <a:bodyPr/>
          <a:lstStyle/>
          <a:p>
            <a:pPr>
              <a:buFont typeface="Times New Roman" pitchFamily="18" charset="0"/>
              <a:buNone/>
            </a:pPr>
            <a:fld id="{5E311A67-4C48-4226-833E-569E8F233713}"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5</a:t>
            </a:fld>
            <a:endParaRPr lang="en-CA" smtClean="0">
              <a:latin typeface="Times New Roman" pitchFamily="18" charset="0"/>
              <a:ea typeface="Arial Unicode MS" pitchFamily="34" charset="-128"/>
              <a:cs typeface="Arial Unicode MS" pitchFamily="34" charset="-128"/>
            </a:endParaRPr>
          </a:p>
        </p:txBody>
      </p:sp>
      <p:sp>
        <p:nvSpPr>
          <p:cNvPr id="4301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4301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6"/>
          <p:cNvSpPr>
            <a:spLocks noGrp="1" noChangeArrowheads="1"/>
          </p:cNvSpPr>
          <p:nvPr>
            <p:ph type="sldNum" sz="quarter"/>
          </p:nvPr>
        </p:nvSpPr>
        <p:spPr>
          <a:noFill/>
        </p:spPr>
        <p:txBody>
          <a:bodyPr/>
          <a:lstStyle/>
          <a:p>
            <a:pPr>
              <a:buFont typeface="Times New Roman" pitchFamily="18" charset="0"/>
              <a:buNone/>
            </a:pPr>
            <a:fld id="{FF5FCBC5-6D0B-407E-902F-62EB97069269}"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6</a:t>
            </a:fld>
            <a:endParaRPr lang="en-CA" smtClean="0">
              <a:latin typeface="Times New Roman" pitchFamily="18" charset="0"/>
              <a:ea typeface="Arial Unicode MS" pitchFamily="34" charset="-128"/>
              <a:cs typeface="Arial Unicode MS" pitchFamily="34" charset="-128"/>
            </a:endParaRPr>
          </a:p>
        </p:txBody>
      </p:sp>
      <p:sp>
        <p:nvSpPr>
          <p:cNvPr id="4403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4403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6"/>
          <p:cNvSpPr>
            <a:spLocks noGrp="1" noChangeArrowheads="1"/>
          </p:cNvSpPr>
          <p:nvPr>
            <p:ph type="sldNum" sz="quarter"/>
          </p:nvPr>
        </p:nvSpPr>
        <p:spPr>
          <a:noFill/>
        </p:spPr>
        <p:txBody>
          <a:bodyPr/>
          <a:lstStyle/>
          <a:p>
            <a:pPr>
              <a:buFont typeface="Times New Roman" pitchFamily="18" charset="0"/>
              <a:buNone/>
            </a:pPr>
            <a:fld id="{204FFD6D-FBA2-4B03-9C61-B989DE5B374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7</a:t>
            </a:fld>
            <a:endParaRPr lang="en-CA" smtClean="0">
              <a:latin typeface="Times New Roman" pitchFamily="18" charset="0"/>
              <a:ea typeface="Arial Unicode MS" pitchFamily="34" charset="-128"/>
              <a:cs typeface="Arial Unicode MS" pitchFamily="34" charset="-128"/>
            </a:endParaRPr>
          </a:p>
        </p:txBody>
      </p:sp>
      <p:sp>
        <p:nvSpPr>
          <p:cNvPr id="4505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4506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6"/>
          <p:cNvSpPr>
            <a:spLocks noGrp="1" noChangeArrowheads="1"/>
          </p:cNvSpPr>
          <p:nvPr>
            <p:ph type="sldNum" sz="quarter"/>
          </p:nvPr>
        </p:nvSpPr>
        <p:spPr>
          <a:noFill/>
        </p:spPr>
        <p:txBody>
          <a:bodyPr/>
          <a:lstStyle/>
          <a:p>
            <a:pPr>
              <a:buFont typeface="Times New Roman" pitchFamily="18" charset="0"/>
              <a:buNone/>
            </a:pPr>
            <a:fld id="{9DFB722E-38E9-43D8-A410-7C20DD0CBEE9}"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8</a:t>
            </a:fld>
            <a:endParaRPr lang="en-CA" smtClean="0">
              <a:latin typeface="Times New Roman" pitchFamily="18" charset="0"/>
              <a:ea typeface="Arial Unicode MS" pitchFamily="34" charset="-128"/>
              <a:cs typeface="Arial Unicode MS" pitchFamily="34" charset="-128"/>
            </a:endParaRPr>
          </a:p>
        </p:txBody>
      </p:sp>
      <p:sp>
        <p:nvSpPr>
          <p:cNvPr id="4608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4608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6"/>
          <p:cNvSpPr>
            <a:spLocks noGrp="1" noChangeArrowheads="1"/>
          </p:cNvSpPr>
          <p:nvPr>
            <p:ph type="sldNum" sz="quarter"/>
          </p:nvPr>
        </p:nvSpPr>
        <p:spPr>
          <a:noFill/>
        </p:spPr>
        <p:txBody>
          <a:bodyPr/>
          <a:lstStyle/>
          <a:p>
            <a:pPr>
              <a:buFont typeface="Times New Roman" pitchFamily="18" charset="0"/>
              <a:buNone/>
            </a:pPr>
            <a:fld id="{EBA0740F-969E-46BC-926B-C2CD52433290}"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9</a:t>
            </a:fld>
            <a:endParaRPr lang="en-CA" smtClean="0">
              <a:latin typeface="Times New Roman" pitchFamily="18" charset="0"/>
              <a:ea typeface="Arial Unicode MS" pitchFamily="34" charset="-128"/>
              <a:cs typeface="Arial Unicode MS" pitchFamily="34" charset="-128"/>
            </a:endParaRPr>
          </a:p>
        </p:txBody>
      </p:sp>
      <p:sp>
        <p:nvSpPr>
          <p:cNvPr id="4710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4710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9020" y="2013055"/>
            <a:ext cx="8262224" cy="1389038"/>
          </a:xfrm>
        </p:spPr>
        <p:txBody>
          <a:bodyPr/>
          <a:lstStyle/>
          <a:p>
            <a:r>
              <a:rPr lang="en-US" smtClean="0"/>
              <a:t>Click to edit Master title style</a:t>
            </a:r>
            <a:endParaRPr lang="en-CA"/>
          </a:p>
        </p:txBody>
      </p:sp>
      <p:sp>
        <p:nvSpPr>
          <p:cNvPr id="3" name="Subtitle 2"/>
          <p:cNvSpPr>
            <a:spLocks noGrp="1"/>
          </p:cNvSpPr>
          <p:nvPr>
            <p:ph type="subTitle" idx="1"/>
          </p:nvPr>
        </p:nvSpPr>
        <p:spPr>
          <a:xfrm>
            <a:off x="1458040" y="3672099"/>
            <a:ext cx="6804184" cy="165604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DDC96F7F-F1BF-46F4-919D-F27752414CC6}"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86C2EF37-D629-497A-B537-52FECBEF4B64}"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92705" y="244509"/>
            <a:ext cx="2323751" cy="5224641"/>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516392" y="244509"/>
            <a:ext cx="6814309" cy="522464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3DCD1C86-AD3F-4019-8B6A-9FB12A101A27}"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81981284-A52A-4B7A-8523-4A702F92E452}"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7834" y="4164115"/>
            <a:ext cx="8262224" cy="128703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7834" y="2746575"/>
            <a:ext cx="8262224" cy="1417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EF18E39F-9A86-43C2-9EEB-2AB22425A8C6}"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516391" y="1428041"/>
            <a:ext cx="4568187" cy="40411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5246580" y="1428041"/>
            <a:ext cx="4569874" cy="40411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0E76B30D-7271-4FB1-8F3D-DD502760F4A6}"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6013" y="259509"/>
            <a:ext cx="8748237" cy="1080029"/>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6013" y="1450540"/>
            <a:ext cx="4294804" cy="6045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6013" y="2055058"/>
            <a:ext cx="4294804" cy="37336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37761" y="1450540"/>
            <a:ext cx="4296491" cy="6045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37761" y="2055058"/>
            <a:ext cx="4296491" cy="37336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3"/>
          <p:cNvSpPr>
            <a:spLocks noGrp="1"/>
          </p:cNvSpPr>
          <p:nvPr>
            <p:ph type="dt" sz="half" idx="10"/>
          </p:nvPr>
        </p:nvSpPr>
        <p:spPr/>
        <p:txBody>
          <a:bodyPr/>
          <a:lstStyle>
            <a:lvl1pPr>
              <a:defRPr/>
            </a:lvl1pPr>
          </a:lstStyle>
          <a:p>
            <a:pPr>
              <a:defRPr/>
            </a:pPr>
            <a:endParaRPr lang="en-CA"/>
          </a:p>
        </p:txBody>
      </p:sp>
      <p:sp>
        <p:nvSpPr>
          <p:cNvPr id="8" name="Footer Placeholder 4"/>
          <p:cNvSpPr>
            <a:spLocks noGrp="1"/>
          </p:cNvSpPr>
          <p:nvPr>
            <p:ph type="ftr" sz="quarter" idx="11"/>
          </p:nvPr>
        </p:nvSpPr>
        <p:spPr/>
        <p:txBody>
          <a:bodyPr/>
          <a:lstStyle>
            <a:lvl1pPr>
              <a:defRPr/>
            </a:lvl1pPr>
          </a:lstStyle>
          <a:p>
            <a:pPr>
              <a:defRPr/>
            </a:pPr>
            <a:endParaRPr lang="en-CA"/>
          </a:p>
        </p:txBody>
      </p:sp>
      <p:sp>
        <p:nvSpPr>
          <p:cNvPr id="9" name="Slide Number Placeholder 5"/>
          <p:cNvSpPr>
            <a:spLocks noGrp="1"/>
          </p:cNvSpPr>
          <p:nvPr>
            <p:ph type="sldNum" sz="quarter" idx="12"/>
          </p:nvPr>
        </p:nvSpPr>
        <p:spPr/>
        <p:txBody>
          <a:bodyPr/>
          <a:lstStyle>
            <a:lvl1pPr>
              <a:defRPr/>
            </a:lvl1pPr>
          </a:lstStyle>
          <a:p>
            <a:pPr>
              <a:defRPr/>
            </a:pPr>
            <a:fld id="{3071A73E-124B-41C6-AFC6-2D1E860B7E63}"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3"/>
          <p:cNvSpPr>
            <a:spLocks noGrp="1"/>
          </p:cNvSpPr>
          <p:nvPr>
            <p:ph type="dt" sz="half" idx="10"/>
          </p:nvPr>
        </p:nvSpPr>
        <p:spPr/>
        <p:txBody>
          <a:bodyPr/>
          <a:lstStyle>
            <a:lvl1pPr>
              <a:defRPr/>
            </a:lvl1pPr>
          </a:lstStyle>
          <a:p>
            <a:pPr>
              <a:defRPr/>
            </a:pPr>
            <a:endParaRPr lang="en-CA"/>
          </a:p>
        </p:txBody>
      </p:sp>
      <p:sp>
        <p:nvSpPr>
          <p:cNvPr id="4" name="Footer Placeholder 4"/>
          <p:cNvSpPr>
            <a:spLocks noGrp="1"/>
          </p:cNvSpPr>
          <p:nvPr>
            <p:ph type="ftr" sz="quarter" idx="11"/>
          </p:nvPr>
        </p:nvSpPr>
        <p:spPr/>
        <p:txBody>
          <a:bodyPr/>
          <a:lstStyle>
            <a:lvl1pPr>
              <a:defRPr/>
            </a:lvl1pPr>
          </a:lstStyle>
          <a:p>
            <a:pPr>
              <a:defRPr/>
            </a:pPr>
            <a:endParaRPr lang="en-CA"/>
          </a:p>
        </p:txBody>
      </p:sp>
      <p:sp>
        <p:nvSpPr>
          <p:cNvPr id="5" name="Slide Number Placeholder 5"/>
          <p:cNvSpPr>
            <a:spLocks noGrp="1"/>
          </p:cNvSpPr>
          <p:nvPr>
            <p:ph type="sldNum" sz="quarter" idx="12"/>
          </p:nvPr>
        </p:nvSpPr>
        <p:spPr/>
        <p:txBody>
          <a:bodyPr/>
          <a:lstStyle>
            <a:lvl1pPr>
              <a:defRPr/>
            </a:lvl1pPr>
          </a:lstStyle>
          <a:p>
            <a:pPr>
              <a:defRPr/>
            </a:pPr>
            <a:fld id="{95AA5A39-74F7-4CDE-9AA1-A3E44C2CA7DB}"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CA"/>
          </a:p>
        </p:txBody>
      </p:sp>
      <p:sp>
        <p:nvSpPr>
          <p:cNvPr id="3" name="Footer Placeholder 4"/>
          <p:cNvSpPr>
            <a:spLocks noGrp="1"/>
          </p:cNvSpPr>
          <p:nvPr>
            <p:ph type="ftr" sz="quarter" idx="11"/>
          </p:nvPr>
        </p:nvSpPr>
        <p:spPr/>
        <p:txBody>
          <a:bodyPr/>
          <a:lstStyle>
            <a:lvl1pPr>
              <a:defRPr/>
            </a:lvl1pPr>
          </a:lstStyle>
          <a:p>
            <a:pPr>
              <a:defRPr/>
            </a:pPr>
            <a:endParaRPr lang="en-CA"/>
          </a:p>
        </p:txBody>
      </p:sp>
      <p:sp>
        <p:nvSpPr>
          <p:cNvPr id="4" name="Slide Number Placeholder 5"/>
          <p:cNvSpPr>
            <a:spLocks noGrp="1"/>
          </p:cNvSpPr>
          <p:nvPr>
            <p:ph type="sldNum" sz="quarter" idx="12"/>
          </p:nvPr>
        </p:nvSpPr>
        <p:spPr/>
        <p:txBody>
          <a:bodyPr/>
          <a:lstStyle>
            <a:lvl1pPr>
              <a:defRPr/>
            </a:lvl1pPr>
          </a:lstStyle>
          <a:p>
            <a:pPr>
              <a:defRPr/>
            </a:pPr>
            <a:fld id="{720FA83B-4971-4585-A755-76D97754D88F}"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6013" y="258007"/>
            <a:ext cx="3197900" cy="109803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00355" y="258007"/>
            <a:ext cx="5433897" cy="55306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6013" y="1356037"/>
            <a:ext cx="3197900" cy="44326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16511A9D-DB4A-46D8-8F55-F1FE297BCA4A}"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05239" y="4536122"/>
            <a:ext cx="5832158" cy="535515"/>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05239" y="579018"/>
            <a:ext cx="5832158" cy="388810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905239" y="5071637"/>
            <a:ext cx="5832158" cy="7605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A7B01FE5-8958-4876-BFA1-AB36183DA099}"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9218" name="Title Placeholder 1"/>
          <p:cNvSpPr>
            <a:spLocks noGrp="1"/>
          </p:cNvSpPr>
          <p:nvPr>
            <p:ph type="title"/>
          </p:nvPr>
        </p:nvSpPr>
        <p:spPr bwMode="auto">
          <a:xfrm>
            <a:off x="485775" y="258763"/>
            <a:ext cx="8748713" cy="10810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9219" name="Text Placeholder 2"/>
          <p:cNvSpPr>
            <a:spLocks noGrp="1"/>
          </p:cNvSpPr>
          <p:nvPr>
            <p:ph type="body" idx="1"/>
          </p:nvPr>
        </p:nvSpPr>
        <p:spPr bwMode="auto">
          <a:xfrm>
            <a:off x="485775" y="1511300"/>
            <a:ext cx="8748713" cy="4276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4" name="Date Placeholder 3"/>
          <p:cNvSpPr>
            <a:spLocks noGrp="1"/>
          </p:cNvSpPr>
          <p:nvPr>
            <p:ph type="dt" sz="half" idx="2"/>
          </p:nvPr>
        </p:nvSpPr>
        <p:spPr>
          <a:xfrm>
            <a:off x="485775" y="6005513"/>
            <a:ext cx="2268538" cy="346075"/>
          </a:xfrm>
          <a:prstGeom prst="rect">
            <a:avLst/>
          </a:prstGeom>
        </p:spPr>
        <p:txBody>
          <a:bodyPr vert="horz" lIns="91440" tIns="45720" rIns="91440" bIns="45720" rtlCol="0" anchor="ctr"/>
          <a:lstStyle>
            <a:lvl1pPr algn="l">
              <a:buFont typeface="Times New Roman" pitchFamily="16" charset="0"/>
              <a:buNone/>
              <a:defRPr sz="1200">
                <a:solidFill>
                  <a:schemeClr val="tx1">
                    <a:tint val="75000"/>
                  </a:schemeClr>
                </a:solidFill>
                <a:latin typeface="Arial" charset="0"/>
                <a:ea typeface="MS Gothic" charset="-128"/>
              </a:defRPr>
            </a:lvl1pPr>
          </a:lstStyle>
          <a:p>
            <a:pPr>
              <a:defRPr/>
            </a:pPr>
            <a:endParaRPr lang="en-CA"/>
          </a:p>
        </p:txBody>
      </p:sp>
      <p:sp>
        <p:nvSpPr>
          <p:cNvPr id="5" name="Footer Placeholder 4"/>
          <p:cNvSpPr>
            <a:spLocks noGrp="1"/>
          </p:cNvSpPr>
          <p:nvPr>
            <p:ph type="ftr" sz="quarter" idx="3"/>
          </p:nvPr>
        </p:nvSpPr>
        <p:spPr>
          <a:xfrm>
            <a:off x="3321050" y="6005513"/>
            <a:ext cx="3078163" cy="346075"/>
          </a:xfrm>
          <a:prstGeom prst="rect">
            <a:avLst/>
          </a:prstGeom>
        </p:spPr>
        <p:txBody>
          <a:bodyPr vert="horz" lIns="91440" tIns="45720" rIns="91440" bIns="45720" rtlCol="0" anchor="ctr"/>
          <a:lstStyle>
            <a:lvl1pPr algn="ctr">
              <a:buFont typeface="Times New Roman" pitchFamily="16" charset="0"/>
              <a:buNone/>
              <a:defRPr sz="1200">
                <a:solidFill>
                  <a:schemeClr val="tx1">
                    <a:tint val="75000"/>
                  </a:schemeClr>
                </a:solidFill>
                <a:latin typeface="Arial" charset="0"/>
                <a:ea typeface="MS Gothic" charset="-128"/>
              </a:defRPr>
            </a:lvl1pPr>
          </a:lstStyle>
          <a:p>
            <a:pPr>
              <a:defRPr/>
            </a:pPr>
            <a:endParaRPr lang="en-CA"/>
          </a:p>
        </p:txBody>
      </p:sp>
      <p:sp>
        <p:nvSpPr>
          <p:cNvPr id="6" name="Slide Number Placeholder 5"/>
          <p:cNvSpPr>
            <a:spLocks noGrp="1"/>
          </p:cNvSpPr>
          <p:nvPr>
            <p:ph type="sldNum" sz="quarter" idx="4"/>
          </p:nvPr>
        </p:nvSpPr>
        <p:spPr>
          <a:xfrm>
            <a:off x="6965950" y="6005513"/>
            <a:ext cx="2268538" cy="346075"/>
          </a:xfrm>
          <a:prstGeom prst="rect">
            <a:avLst/>
          </a:prstGeom>
        </p:spPr>
        <p:txBody>
          <a:bodyPr vert="horz" lIns="91440" tIns="45720" rIns="91440" bIns="45720" rtlCol="0" anchor="ctr"/>
          <a:lstStyle>
            <a:lvl1pPr algn="r">
              <a:buFont typeface="Times New Roman" pitchFamily="16" charset="0"/>
              <a:buNone/>
              <a:defRPr sz="1200">
                <a:solidFill>
                  <a:schemeClr val="tx1">
                    <a:tint val="75000"/>
                  </a:schemeClr>
                </a:solidFill>
                <a:latin typeface="Arial" charset="0"/>
                <a:ea typeface="MS Gothic" charset="-128"/>
              </a:defRPr>
            </a:lvl1pPr>
          </a:lstStyle>
          <a:p>
            <a:pPr>
              <a:defRPr/>
            </a:pPr>
            <a:fld id="{E73CF5A5-DCD4-408D-B17B-C2E4AF9DA844}"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3.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17.xml"/><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18.xml"/><Relationship Id="rId7"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oleObject" Target="../embeddings/oleObject10.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11.bin"/><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2.bin"/><Relationship Id="rId5"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13.bin"/><Relationship Id="rId5" Type="http://schemas.openxmlformats.org/officeDocument/2006/relationships/image" Target="../media/image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png"/><Relationship Id="rId7"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png"/><Relationship Id="rId7"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notesSlide" Target="../notesSlides/notesSlide30.xml"/><Relationship Id="rId7"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15.bin"/><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oleObject" Target="../embeddings/oleObject18.bin"/></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7C5C7EED-1C9A-497B-8845-436BF0A001CA}" type="slidenum">
              <a:rPr lang="en-CA"/>
              <a:pPr>
                <a:defRPr/>
              </a:pPr>
              <a:t>1</a:t>
            </a:fld>
            <a:endParaRPr lang="en-CA"/>
          </a:p>
        </p:txBody>
      </p:sp>
      <p:sp>
        <p:nvSpPr>
          <p:cNvPr id="1024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endParaRPr lang="en-CA" sz="2400" b="1" dirty="0">
              <a:solidFill>
                <a:srgbClr val="000080"/>
              </a:solidFill>
            </a:endParaRPr>
          </a:p>
        </p:txBody>
      </p:sp>
      <p:sp>
        <p:nvSpPr>
          <p:cNvPr id="10244" name="Text Box 2"/>
          <p:cNvSpPr txBox="1">
            <a:spLocks noChangeArrowheads="1"/>
          </p:cNvSpPr>
          <p:nvPr/>
        </p:nvSpPr>
        <p:spPr bwMode="auto">
          <a:xfrm>
            <a:off x="2145487" y="2740021"/>
            <a:ext cx="6889750" cy="571504"/>
          </a:xfrm>
          <a:prstGeom prst="rect">
            <a:avLst/>
          </a:prstGeom>
          <a:noFill/>
          <a:ln w="9525">
            <a:noFill/>
            <a:round/>
            <a:headEnd/>
            <a:tailEnd/>
          </a:ln>
        </p:spPr>
        <p:txBody>
          <a:bodyPr lIns="0" tIns="15876" rIns="0" bIns="0"/>
          <a:lstStyle/>
          <a:p>
            <a:pPr marL="179388" algn="ct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3200" b="1" dirty="0" smtClean="0">
                <a:solidFill>
                  <a:schemeClr val="accent2"/>
                </a:solidFill>
                <a:latin typeface="Times New Roman" pitchFamily="18" charset="0"/>
                <a:cs typeface="Times New Roman" pitchFamily="18" charset="0"/>
              </a:rPr>
              <a:t>Maintenance Workload Forecasting</a:t>
            </a:r>
            <a:r>
              <a:rPr lang="ar-SA" sz="3200" b="1" dirty="0" smtClean="0">
                <a:latin typeface="Times New Roman" pitchFamily="18" charset="0"/>
                <a:cs typeface="Simplified Arabic" pitchFamily="2" charset="-78"/>
              </a:rPr>
              <a:t> </a:t>
            </a:r>
            <a:endParaRPr lang="en-CA" sz="2800" dirty="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p:txBody>
      </p:sp>
      <p:sp>
        <p:nvSpPr>
          <p:cNvPr id="10246"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0247"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48"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49"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50"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1025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025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D45E840D-ADDC-4F88-8F84-9B4263164676}" type="slidenum">
              <a:rPr lang="en-CA"/>
              <a:pPr>
                <a:defRPr/>
              </a:pPr>
              <a:t>10</a:t>
            </a:fld>
            <a:endParaRPr lang="en-CA"/>
          </a:p>
        </p:txBody>
      </p:sp>
      <p:sp>
        <p:nvSpPr>
          <p:cNvPr id="3076" name="Text Box 2"/>
          <p:cNvSpPr txBox="1">
            <a:spLocks noChangeArrowheads="1"/>
          </p:cNvSpPr>
          <p:nvPr/>
        </p:nvSpPr>
        <p:spPr bwMode="auto">
          <a:xfrm>
            <a:off x="1930400" y="954088"/>
            <a:ext cx="7178675" cy="4876800"/>
          </a:xfrm>
          <a:prstGeom prst="rect">
            <a:avLst/>
          </a:prstGeom>
          <a:noFill/>
          <a:ln w="9525">
            <a:noFill/>
            <a:round/>
            <a:headEnd/>
            <a:tailEnd/>
          </a:ln>
        </p:spPr>
        <p:txBody>
          <a:bodyPr lIns="0" tIns="15876" rIns="0" bIns="0"/>
          <a:lstStyle/>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400" dirty="0">
                <a:solidFill>
                  <a:srgbClr val="FF0000"/>
                </a:solidFill>
                <a:ea typeface="MS Gothic" charset="-128"/>
              </a:rPr>
              <a:t>Quantitative Forecasting Techniques :</a:t>
            </a: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These techniques are used when the historical data is </a:t>
            </a:r>
            <a:r>
              <a:rPr lang="en-CA" sz="2000" dirty="0" smtClean="0">
                <a:solidFill>
                  <a:srgbClr val="000080"/>
                </a:solidFill>
                <a:ea typeface="MS Gothic" charset="-128"/>
              </a:rPr>
              <a:t>available.</a:t>
            </a: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The models uses these techniques assume either:</a:t>
            </a:r>
          </a:p>
          <a:p>
            <a:pPr marL="1494450" lvl="2" indent="-457200">
              <a:spcAft>
                <a:spcPts val="1425"/>
              </a:spcAft>
              <a:buClr>
                <a:srgbClr val="0000A8"/>
              </a:buClr>
              <a:buSzPct val="80000"/>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Future values follow historical trends.</a:t>
            </a:r>
          </a:p>
          <a:p>
            <a:pPr marL="1494450" lvl="2" indent="-457200">
              <a:spcAft>
                <a:spcPts val="1425"/>
              </a:spcAft>
              <a:buClr>
                <a:srgbClr val="0000A8"/>
              </a:buClr>
              <a:buSzPct val="80000"/>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A predictor (independent) variable exists that can provide a functional relationship that predicts (dependent) the characteristic under study. </a:t>
            </a:r>
          </a:p>
          <a:p>
            <a:pPr marL="180000">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 </a:t>
            </a: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922950" lvl="1">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p:txBody>
      </p:sp>
      <p:sp>
        <p:nvSpPr>
          <p:cNvPr id="19460"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19461"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9462"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9463"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9464"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9465"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9467"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19468"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9469"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947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88BC6612-5BAF-4CF2-B31D-A53FE4867286}" type="slidenum">
              <a:rPr lang="en-CA"/>
              <a:pPr>
                <a:defRPr/>
              </a:pPr>
              <a:t>11</a:t>
            </a:fld>
            <a:endParaRPr lang="en-CA"/>
          </a:p>
        </p:txBody>
      </p:sp>
      <p:sp>
        <p:nvSpPr>
          <p:cNvPr id="3076" name="Text Box 2"/>
          <p:cNvSpPr txBox="1">
            <a:spLocks noChangeArrowheads="1"/>
          </p:cNvSpPr>
          <p:nvPr/>
        </p:nvSpPr>
        <p:spPr bwMode="auto">
          <a:xfrm>
            <a:off x="1930400" y="954088"/>
            <a:ext cx="7178675" cy="4876800"/>
          </a:xfrm>
          <a:prstGeom prst="rect">
            <a:avLst/>
          </a:prstGeom>
          <a:noFill/>
          <a:ln w="9525">
            <a:noFill/>
            <a:round/>
            <a:headEnd/>
            <a:tailEnd/>
          </a:ln>
        </p:spPr>
        <p:txBody>
          <a:bodyPr lIns="0" tIns="15876" rIns="0" bIns="0"/>
          <a:lstStyle/>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400" dirty="0">
                <a:solidFill>
                  <a:srgbClr val="FF0000"/>
                </a:solidFill>
                <a:ea typeface="MS Gothic" charset="-128"/>
              </a:rPr>
              <a:t>Types of Quantitative Forecasting Techniques:</a:t>
            </a: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400" dirty="0">
                <a:solidFill>
                  <a:srgbClr val="000080"/>
                </a:solidFill>
                <a:ea typeface="MS Gothic" charset="-128"/>
              </a:rPr>
              <a:t> </a:t>
            </a: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Simple Moving Average</a:t>
            </a: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Weighted Moving Average</a:t>
            </a: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Regression Analysis</a:t>
            </a: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Exponential Smoothing</a:t>
            </a: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Seasonal Forecasting </a:t>
            </a:r>
          </a:p>
          <a:p>
            <a:pPr marL="180000">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 </a:t>
            </a: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922950" lvl="1">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p:txBody>
      </p:sp>
      <p:sp>
        <p:nvSpPr>
          <p:cNvPr id="20484"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20485"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486"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487"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488"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489"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20491"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20492"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493"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2049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B4584937-3570-49B5-BC9E-BFCC439BA909}" type="slidenum">
              <a:rPr lang="en-CA"/>
              <a:pPr>
                <a:defRPr/>
              </a:pPr>
              <a:t>12</a:t>
            </a:fld>
            <a:endParaRPr lang="en-CA"/>
          </a:p>
        </p:txBody>
      </p:sp>
      <p:sp>
        <p:nvSpPr>
          <p:cNvPr id="3076" name="Text Box 2"/>
          <p:cNvSpPr txBox="1">
            <a:spLocks noChangeArrowheads="1"/>
          </p:cNvSpPr>
          <p:nvPr/>
        </p:nvSpPr>
        <p:spPr bwMode="auto">
          <a:xfrm>
            <a:off x="1930400" y="954088"/>
            <a:ext cx="7178675" cy="4876800"/>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b="1" dirty="0">
                <a:solidFill>
                  <a:srgbClr val="FF0000"/>
                </a:solidFill>
                <a:ea typeface="MS Gothic" charset="-128"/>
              </a:rPr>
              <a:t>Seven Steps in Forecasting</a:t>
            </a:r>
          </a:p>
          <a:p>
            <a:pPr lvl="1">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US" sz="2000" dirty="0">
              <a:solidFill>
                <a:srgbClr val="000080"/>
              </a:solidFill>
              <a:ea typeface="MS Gothic" charset="-128"/>
            </a:endParaRPr>
          </a:p>
          <a:p>
            <a:pPr marL="914400" lvl="1" indent="-457200">
              <a:spcAft>
                <a:spcPts val="1425"/>
              </a:spcAft>
              <a:buClr>
                <a:srgbClr val="0000A8"/>
              </a:buClr>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US" sz="2000" dirty="0">
                <a:solidFill>
                  <a:srgbClr val="000080"/>
                </a:solidFill>
                <a:ea typeface="MS Gothic" charset="-128"/>
              </a:rPr>
              <a:t>Determine the use of the forecast</a:t>
            </a:r>
          </a:p>
          <a:p>
            <a:pPr marL="914400" lvl="1" indent="-457200">
              <a:spcAft>
                <a:spcPts val="1425"/>
              </a:spcAft>
              <a:buClr>
                <a:srgbClr val="0000A8"/>
              </a:buClr>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US" sz="2000" dirty="0">
                <a:solidFill>
                  <a:srgbClr val="000080"/>
                </a:solidFill>
                <a:ea typeface="MS Gothic" charset="-128"/>
              </a:rPr>
              <a:t>Select the items to be </a:t>
            </a:r>
            <a:r>
              <a:rPr lang="en-US" sz="2000" dirty="0" smtClean="0">
                <a:solidFill>
                  <a:srgbClr val="000080"/>
                </a:solidFill>
                <a:ea typeface="MS Gothic" charset="-128"/>
              </a:rPr>
              <a:t>forecasted</a:t>
            </a:r>
            <a:endParaRPr lang="en-US" sz="2000" dirty="0">
              <a:solidFill>
                <a:srgbClr val="000080"/>
              </a:solidFill>
              <a:ea typeface="MS Gothic" charset="-128"/>
            </a:endParaRPr>
          </a:p>
          <a:p>
            <a:pPr marL="914400" lvl="1" indent="-457200">
              <a:spcAft>
                <a:spcPts val="1425"/>
              </a:spcAft>
              <a:buClr>
                <a:srgbClr val="0000A8"/>
              </a:buClr>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US" sz="2000" dirty="0">
                <a:solidFill>
                  <a:srgbClr val="000080"/>
                </a:solidFill>
                <a:ea typeface="MS Gothic" charset="-128"/>
              </a:rPr>
              <a:t>Determine the time horizon of the forecast</a:t>
            </a:r>
          </a:p>
          <a:p>
            <a:pPr marL="914400" lvl="1" indent="-457200">
              <a:spcAft>
                <a:spcPts val="1425"/>
              </a:spcAft>
              <a:buClr>
                <a:srgbClr val="0000A8"/>
              </a:buClr>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US" sz="2000" dirty="0">
                <a:solidFill>
                  <a:srgbClr val="000080"/>
                </a:solidFill>
                <a:ea typeface="MS Gothic" charset="-128"/>
              </a:rPr>
              <a:t>Select the forecasting model(s)</a:t>
            </a:r>
          </a:p>
          <a:p>
            <a:pPr marL="914400" lvl="1" indent="-457200">
              <a:spcAft>
                <a:spcPts val="1425"/>
              </a:spcAft>
              <a:buClr>
                <a:srgbClr val="0000A8"/>
              </a:buClr>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US" sz="2000" dirty="0">
                <a:solidFill>
                  <a:srgbClr val="000080"/>
                </a:solidFill>
                <a:ea typeface="MS Gothic" charset="-128"/>
              </a:rPr>
              <a:t>Gather the data</a:t>
            </a:r>
          </a:p>
          <a:p>
            <a:pPr marL="914400" lvl="1" indent="-457200">
              <a:spcAft>
                <a:spcPts val="1425"/>
              </a:spcAft>
              <a:buClr>
                <a:srgbClr val="0000A8"/>
              </a:buClr>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US" sz="2000" dirty="0">
                <a:solidFill>
                  <a:srgbClr val="000080"/>
                </a:solidFill>
                <a:ea typeface="MS Gothic" charset="-128"/>
              </a:rPr>
              <a:t>Make the forecast</a:t>
            </a:r>
          </a:p>
          <a:p>
            <a:pPr marL="914400" lvl="1" indent="-457200">
              <a:spcAft>
                <a:spcPts val="1425"/>
              </a:spcAft>
              <a:buClr>
                <a:srgbClr val="0000A8"/>
              </a:buClr>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US" sz="2000" dirty="0">
                <a:solidFill>
                  <a:srgbClr val="000080"/>
                </a:solidFill>
                <a:ea typeface="MS Gothic" charset="-128"/>
              </a:rPr>
              <a:t>Validate and implement results</a:t>
            </a: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922950" lvl="1">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p:txBody>
      </p:sp>
      <p:sp>
        <p:nvSpPr>
          <p:cNvPr id="21508"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21509"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1510"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1511"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1512"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1513"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21515"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21516"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1517"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2151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61C5B2F3-DBCD-464E-B165-8D2EF347066D}" type="slidenum">
              <a:rPr lang="en-CA"/>
              <a:pPr>
                <a:defRPr/>
              </a:pPr>
              <a:t>13</a:t>
            </a:fld>
            <a:endParaRPr lang="en-CA"/>
          </a:p>
        </p:txBody>
      </p:sp>
      <p:sp>
        <p:nvSpPr>
          <p:cNvPr id="22531"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22532"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2533"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2534"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2535"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2536"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22538"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2253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254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22542"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22543" name="Text Box 2"/>
          <p:cNvSpPr txBox="1">
            <a:spLocks noChangeArrowheads="1"/>
          </p:cNvSpPr>
          <p:nvPr/>
        </p:nvSpPr>
        <p:spPr bwMode="auto">
          <a:xfrm>
            <a:off x="1858963" y="1025525"/>
            <a:ext cx="7442200" cy="4876800"/>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b="1" dirty="0">
                <a:solidFill>
                  <a:srgbClr val="FF0000"/>
                </a:solidFill>
              </a:rPr>
              <a:t>Moving Average Method</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MA is a series of arithmetic means used if there is little or no trend and often for smoothing. It provides overall impression of data over time</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lvl="1">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p:txBody>
      </p:sp>
      <p:grpSp>
        <p:nvGrpSpPr>
          <p:cNvPr id="22544" name="Group 16"/>
          <p:cNvGrpSpPr>
            <a:grpSpLocks/>
          </p:cNvGrpSpPr>
          <p:nvPr/>
        </p:nvGrpSpPr>
        <p:grpSpPr bwMode="auto">
          <a:xfrm>
            <a:off x="2217738" y="2382838"/>
            <a:ext cx="4829175" cy="725487"/>
            <a:chOff x="602" y="2726"/>
            <a:chExt cx="3431" cy="496"/>
          </a:xfrm>
        </p:grpSpPr>
        <p:sp>
          <p:nvSpPr>
            <p:cNvPr id="22546" name="Line 4"/>
            <p:cNvSpPr>
              <a:spLocks noChangeShapeType="1"/>
            </p:cNvSpPr>
            <p:nvPr/>
          </p:nvSpPr>
          <p:spPr bwMode="auto">
            <a:xfrm flipV="1">
              <a:off x="1187" y="2992"/>
              <a:ext cx="2820" cy="0"/>
            </a:xfrm>
            <a:prstGeom prst="line">
              <a:avLst/>
            </a:prstGeom>
            <a:noFill/>
            <a:ln w="22225">
              <a:solidFill>
                <a:schemeClr val="tx1"/>
              </a:solidFill>
              <a:round/>
              <a:headEnd/>
              <a:tailEnd/>
            </a:ln>
          </p:spPr>
          <p:txBody>
            <a:bodyPr lIns="36898" tIns="18126" rIns="36898" bIns="18126">
              <a:spAutoFit/>
            </a:bodyPr>
            <a:lstStyle/>
            <a:p>
              <a:endParaRPr lang="en-US"/>
            </a:p>
          </p:txBody>
        </p:sp>
        <p:sp>
          <p:nvSpPr>
            <p:cNvPr id="22547" name="Rectangle 5"/>
            <p:cNvSpPr>
              <a:spLocks noChangeArrowheads="1"/>
            </p:cNvSpPr>
            <p:nvPr/>
          </p:nvSpPr>
          <p:spPr bwMode="auto">
            <a:xfrm>
              <a:off x="602" y="2857"/>
              <a:ext cx="289" cy="203"/>
            </a:xfrm>
            <a:prstGeom prst="rect">
              <a:avLst/>
            </a:prstGeom>
            <a:noFill/>
            <a:ln w="12700">
              <a:noFill/>
              <a:miter lim="800000"/>
              <a:headEnd/>
              <a:tailEnd/>
            </a:ln>
          </p:spPr>
          <p:txBody>
            <a:bodyPr wrap="none" lIns="36898" tIns="18126" rIns="36898" bIns="18126">
              <a:spAutoFit/>
            </a:bodyPr>
            <a:lstStyle/>
            <a:p>
              <a:pPr defTabSz="836613"/>
              <a:r>
                <a:rPr lang="en-US" sz="2000" i="1">
                  <a:solidFill>
                    <a:srgbClr val="000099"/>
                  </a:solidFill>
                </a:rPr>
                <a:t>MA</a:t>
              </a:r>
            </a:p>
          </p:txBody>
        </p:sp>
        <p:sp>
          <p:nvSpPr>
            <p:cNvPr id="22548" name="Rectangle 6"/>
            <p:cNvSpPr>
              <a:spLocks noChangeArrowheads="1"/>
            </p:cNvSpPr>
            <p:nvPr/>
          </p:nvSpPr>
          <p:spPr bwMode="auto">
            <a:xfrm>
              <a:off x="3241" y="2726"/>
              <a:ext cx="154" cy="221"/>
            </a:xfrm>
            <a:prstGeom prst="rect">
              <a:avLst/>
            </a:prstGeom>
            <a:noFill/>
            <a:ln w="12700">
              <a:noFill/>
              <a:miter lim="800000"/>
              <a:headEnd/>
              <a:tailEnd/>
            </a:ln>
          </p:spPr>
          <p:txBody>
            <a:bodyPr wrap="none" lIns="36898" tIns="18126" rIns="36898" bIns="18126">
              <a:spAutoFit/>
            </a:bodyPr>
            <a:lstStyle/>
            <a:p>
              <a:pPr defTabSz="836613"/>
              <a:r>
                <a:rPr lang="en-US" sz="2000" i="1">
                  <a:solidFill>
                    <a:srgbClr val="FF0000"/>
                  </a:solidFill>
                </a:rPr>
                <a:t>n</a:t>
              </a:r>
              <a:endParaRPr lang="en-US" sz="2000" i="1">
                <a:solidFill>
                  <a:srgbClr val="FF00FF"/>
                </a:solidFill>
              </a:endParaRPr>
            </a:p>
          </p:txBody>
        </p:sp>
        <p:sp>
          <p:nvSpPr>
            <p:cNvPr id="22549" name="Rectangle 7"/>
            <p:cNvSpPr>
              <a:spLocks noChangeArrowheads="1"/>
            </p:cNvSpPr>
            <p:nvPr/>
          </p:nvSpPr>
          <p:spPr bwMode="auto">
            <a:xfrm>
              <a:off x="2530" y="3019"/>
              <a:ext cx="137" cy="203"/>
            </a:xfrm>
            <a:prstGeom prst="rect">
              <a:avLst/>
            </a:prstGeom>
            <a:noFill/>
            <a:ln w="12700">
              <a:noFill/>
              <a:miter lim="800000"/>
              <a:headEnd/>
              <a:tailEnd/>
            </a:ln>
          </p:spPr>
          <p:txBody>
            <a:bodyPr wrap="none" lIns="36898" tIns="18126" rIns="36898" bIns="18126">
              <a:spAutoFit/>
            </a:bodyPr>
            <a:lstStyle/>
            <a:p>
              <a:pPr defTabSz="836613"/>
              <a:r>
                <a:rPr lang="en-US" sz="2000" i="1">
                  <a:solidFill>
                    <a:srgbClr val="FF0000"/>
                  </a:solidFill>
                </a:rPr>
                <a:t>n</a:t>
              </a:r>
              <a:endParaRPr lang="en-US" sz="2000" i="1">
                <a:solidFill>
                  <a:srgbClr val="FF00FF"/>
                </a:solidFill>
              </a:endParaRPr>
            </a:p>
          </p:txBody>
        </p:sp>
        <p:sp>
          <p:nvSpPr>
            <p:cNvPr id="22" name="Rectangle 8"/>
            <p:cNvSpPr>
              <a:spLocks noChangeArrowheads="1"/>
            </p:cNvSpPr>
            <p:nvPr/>
          </p:nvSpPr>
          <p:spPr bwMode="auto">
            <a:xfrm>
              <a:off x="917" y="2812"/>
              <a:ext cx="175" cy="285"/>
            </a:xfrm>
            <a:prstGeom prst="rect">
              <a:avLst/>
            </a:prstGeom>
            <a:noFill/>
            <a:ln w="12700">
              <a:noFill/>
              <a:miter lim="800000"/>
              <a:headEnd/>
              <a:tailEnd/>
            </a:ln>
            <a:effectLst/>
          </p:spPr>
          <p:txBody>
            <a:bodyPr wrap="none" lIns="36898" tIns="18126" rIns="36898" bIns="18126">
              <a:spAutoFit/>
            </a:bodyPr>
            <a:lstStyle/>
            <a:p>
              <a:pPr defTabSz="836613">
                <a:defRPr/>
              </a:pPr>
              <a:r>
                <a:rPr lang="en-US" sz="2900" dirty="0">
                  <a:solidFill>
                    <a:srgbClr val="000099"/>
                  </a:solidFill>
                  <a:effectLst>
                    <a:outerShdw blurRad="38100" dist="38100" dir="2700000" algn="tl">
                      <a:srgbClr val="000000"/>
                    </a:outerShdw>
                  </a:effectLst>
                  <a:latin typeface="Symbol" pitchFamily="18" charset="2"/>
                  <a:ea typeface="MS Gothic" charset="-128"/>
                </a:rPr>
                <a:t></a:t>
              </a:r>
            </a:p>
          </p:txBody>
        </p:sp>
        <p:sp>
          <p:nvSpPr>
            <p:cNvPr id="22551" name="Rectangle 9"/>
            <p:cNvSpPr>
              <a:spLocks noChangeArrowheads="1"/>
            </p:cNvSpPr>
            <p:nvPr/>
          </p:nvSpPr>
          <p:spPr bwMode="auto">
            <a:xfrm>
              <a:off x="1262" y="2726"/>
              <a:ext cx="162" cy="203"/>
            </a:xfrm>
            <a:prstGeom prst="rect">
              <a:avLst/>
            </a:prstGeom>
            <a:noFill/>
            <a:ln w="12700">
              <a:noFill/>
              <a:miter lim="800000"/>
              <a:headEnd/>
              <a:tailEnd/>
            </a:ln>
          </p:spPr>
          <p:txBody>
            <a:bodyPr lIns="36898" tIns="18126" rIns="36898" bIns="18126">
              <a:spAutoFit/>
            </a:bodyPr>
            <a:lstStyle/>
            <a:p>
              <a:pPr defTabSz="836613"/>
              <a:r>
                <a:rPr lang="en-US" sz="2000">
                  <a:solidFill>
                    <a:srgbClr val="FF0000"/>
                  </a:solidFill>
                  <a:latin typeface="Symbol" pitchFamily="18" charset="2"/>
                </a:rPr>
                <a:t></a:t>
              </a:r>
              <a:endParaRPr lang="en-US" sz="2000">
                <a:solidFill>
                  <a:srgbClr val="FF00FF"/>
                </a:solidFill>
                <a:latin typeface="Symbol" pitchFamily="18" charset="2"/>
              </a:endParaRPr>
            </a:p>
          </p:txBody>
        </p:sp>
        <p:sp>
          <p:nvSpPr>
            <p:cNvPr id="22552" name="Rectangle 10"/>
            <p:cNvSpPr>
              <a:spLocks noChangeArrowheads="1"/>
            </p:cNvSpPr>
            <p:nvPr/>
          </p:nvSpPr>
          <p:spPr bwMode="auto">
            <a:xfrm>
              <a:off x="1457" y="2732"/>
              <a:ext cx="873" cy="203"/>
            </a:xfrm>
            <a:prstGeom prst="rect">
              <a:avLst/>
            </a:prstGeom>
            <a:noFill/>
            <a:ln w="12700">
              <a:noFill/>
              <a:miter lim="800000"/>
              <a:headEnd/>
              <a:tailEnd/>
            </a:ln>
          </p:spPr>
          <p:txBody>
            <a:bodyPr wrap="none" lIns="36898" tIns="18126" rIns="36898" bIns="18126">
              <a:spAutoFit/>
            </a:bodyPr>
            <a:lstStyle/>
            <a:p>
              <a:pPr defTabSz="836613"/>
              <a:r>
                <a:rPr lang="en-US" sz="2000">
                  <a:solidFill>
                    <a:srgbClr val="000099"/>
                  </a:solidFill>
                </a:rPr>
                <a:t>Demand in </a:t>
              </a:r>
            </a:p>
          </p:txBody>
        </p:sp>
        <p:sp>
          <p:nvSpPr>
            <p:cNvPr id="22553" name="Rectangle 11"/>
            <p:cNvSpPr>
              <a:spLocks noChangeArrowheads="1"/>
            </p:cNvSpPr>
            <p:nvPr/>
          </p:nvSpPr>
          <p:spPr bwMode="auto">
            <a:xfrm>
              <a:off x="2429" y="2726"/>
              <a:ext cx="720" cy="203"/>
            </a:xfrm>
            <a:prstGeom prst="rect">
              <a:avLst/>
            </a:prstGeom>
            <a:noFill/>
            <a:ln w="12700">
              <a:noFill/>
              <a:miter lim="800000"/>
              <a:headEnd/>
              <a:tailEnd/>
            </a:ln>
          </p:spPr>
          <p:txBody>
            <a:bodyPr wrap="none" lIns="36898" tIns="18126" rIns="36898" bIns="18126">
              <a:spAutoFit/>
            </a:bodyPr>
            <a:lstStyle/>
            <a:p>
              <a:pPr defTabSz="836613"/>
              <a:r>
                <a:rPr lang="en-US" sz="2000">
                  <a:solidFill>
                    <a:srgbClr val="000099"/>
                  </a:solidFill>
                </a:rPr>
                <a:t>Previous </a:t>
              </a:r>
            </a:p>
          </p:txBody>
        </p:sp>
        <p:sp>
          <p:nvSpPr>
            <p:cNvPr id="22554" name="Rectangle 12"/>
            <p:cNvSpPr>
              <a:spLocks noChangeArrowheads="1"/>
            </p:cNvSpPr>
            <p:nvPr/>
          </p:nvSpPr>
          <p:spPr bwMode="auto">
            <a:xfrm>
              <a:off x="3393" y="2726"/>
              <a:ext cx="640" cy="203"/>
            </a:xfrm>
            <a:prstGeom prst="rect">
              <a:avLst/>
            </a:prstGeom>
            <a:noFill/>
            <a:ln w="12700">
              <a:noFill/>
              <a:miter lim="800000"/>
              <a:headEnd/>
              <a:tailEnd/>
            </a:ln>
          </p:spPr>
          <p:txBody>
            <a:bodyPr wrap="none" lIns="36898" tIns="18126" rIns="36898" bIns="18126">
              <a:spAutoFit/>
            </a:bodyPr>
            <a:lstStyle/>
            <a:p>
              <a:pPr defTabSz="836613"/>
              <a:r>
                <a:rPr lang="en-US" sz="2000">
                  <a:solidFill>
                    <a:srgbClr val="000099"/>
                  </a:solidFill>
                </a:rPr>
                <a:t> Periods</a:t>
              </a:r>
            </a:p>
          </p:txBody>
        </p:sp>
      </p:grpSp>
      <p:pic>
        <p:nvPicPr>
          <p:cNvPr id="22545" name="Picture 3"/>
          <p:cNvPicPr>
            <a:picLocks noChangeAspect="1" noChangeArrowheads="1"/>
          </p:cNvPicPr>
          <p:nvPr/>
        </p:nvPicPr>
        <p:blipFill>
          <a:blip r:embed="rId5" cstate="print"/>
          <a:srcRect/>
          <a:stretch>
            <a:fillRect/>
          </a:stretch>
        </p:blipFill>
        <p:spPr bwMode="auto">
          <a:xfrm>
            <a:off x="2501900" y="3382963"/>
            <a:ext cx="4772025" cy="26955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CACE756C-CEF5-4B19-9BD3-AE9642756E71}" type="slidenum">
              <a:rPr lang="en-CA"/>
              <a:pPr>
                <a:defRPr/>
              </a:pPr>
              <a:t>14</a:t>
            </a:fld>
            <a:endParaRPr lang="en-CA"/>
          </a:p>
        </p:txBody>
      </p:sp>
      <p:sp>
        <p:nvSpPr>
          <p:cNvPr id="1029"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1030"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031"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32"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33"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34"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036"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1037" name="Picture 11"/>
          <p:cNvPicPr>
            <a:picLocks noChangeAspect="1" noChangeArrowheads="1"/>
          </p:cNvPicPr>
          <p:nvPr/>
        </p:nvPicPr>
        <p:blipFill>
          <a:blip r:embed="rId4"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038" name="Picture 12"/>
          <p:cNvPicPr>
            <a:picLocks noChangeAspect="1" noChangeArrowheads="1"/>
          </p:cNvPicPr>
          <p:nvPr/>
        </p:nvPicPr>
        <p:blipFill>
          <a:blip r:embed="rId5"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040"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1041" name="Text Box 2"/>
          <p:cNvSpPr txBox="1">
            <a:spLocks noChangeArrowheads="1"/>
          </p:cNvSpPr>
          <p:nvPr/>
        </p:nvSpPr>
        <p:spPr bwMode="auto">
          <a:xfrm>
            <a:off x="1858963" y="1025525"/>
            <a:ext cx="7442200" cy="5143520"/>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b="1" dirty="0">
                <a:solidFill>
                  <a:srgbClr val="FF0000"/>
                </a:solidFill>
              </a:rPr>
              <a:t>Moving Average </a:t>
            </a:r>
            <a:r>
              <a:rPr lang="en-CA" sz="2000" b="1" dirty="0" smtClean="0">
                <a:solidFill>
                  <a:srgbClr val="FF0000"/>
                </a:solidFill>
              </a:rPr>
              <a:t>Method (Example)</a:t>
            </a:r>
            <a:endParaRPr lang="en-CA" sz="2000" b="1" dirty="0">
              <a:solidFill>
                <a:srgbClr val="FF000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If  the maintenance load in man-hours for the last 6 months is given as</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Month                        	1        2         3        4         5        6</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Maintenance Load    	200    300    200    400     500    600</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	</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Find the load forecast for periods </a:t>
            </a:r>
            <a:r>
              <a:rPr lang="en-US" sz="1600" b="1" u="sng" dirty="0">
                <a:solidFill>
                  <a:srgbClr val="FF0000"/>
                </a:solidFill>
              </a:rPr>
              <a:t>7 and 8 using a 3 month moving average</a:t>
            </a:r>
            <a:r>
              <a:rPr lang="en-US" sz="1600" dirty="0">
                <a:solidFill>
                  <a:srgbClr val="000080"/>
                </a:solidFill>
              </a:rPr>
              <a:t>.</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	</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The forecasted load for month 7 using   is </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We did not observe x</a:t>
            </a:r>
            <a:r>
              <a:rPr lang="en-US" sz="1600" baseline="-25000" dirty="0">
                <a:solidFill>
                  <a:srgbClr val="000080"/>
                </a:solidFill>
              </a:rPr>
              <a:t>7</a:t>
            </a:r>
            <a:r>
              <a:rPr lang="en-US" sz="1600" dirty="0">
                <a:solidFill>
                  <a:srgbClr val="000080"/>
                </a:solidFill>
              </a:rPr>
              <a:t>, so if the load in month 7 is estimated as  500 as calculated above The  forecast for the 8th month  is obtained as:</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sz="2000" b="1"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sz="2000" b="1"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sz="2000" b="1"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dirty="0">
              <a:solidFill>
                <a:srgbClr val="000080"/>
              </a:solidFill>
            </a:endParaRPr>
          </a:p>
        </p:txBody>
      </p:sp>
      <p:graphicFrame>
        <p:nvGraphicFramePr>
          <p:cNvPr id="1026" name="Object 37"/>
          <p:cNvGraphicFramePr>
            <a:graphicFrameLocks noChangeAspect="1"/>
          </p:cNvGraphicFramePr>
          <p:nvPr/>
        </p:nvGraphicFramePr>
        <p:xfrm>
          <a:off x="5868988" y="4032250"/>
          <a:ext cx="2708275" cy="631825"/>
        </p:xfrm>
        <a:graphic>
          <a:graphicData uri="http://schemas.openxmlformats.org/presentationml/2006/ole">
            <p:oleObj spid="_x0000_s1026" name="Equation" r:id="rId6" imgW="1688760" imgH="393480" progId="Equation.3">
              <p:embed/>
            </p:oleObj>
          </a:graphicData>
        </a:graphic>
      </p:graphicFrame>
      <p:graphicFrame>
        <p:nvGraphicFramePr>
          <p:cNvPr id="1027" name="Object 32"/>
          <p:cNvGraphicFramePr>
            <a:graphicFrameLocks noChangeAspect="1"/>
          </p:cNvGraphicFramePr>
          <p:nvPr/>
        </p:nvGraphicFramePr>
        <p:xfrm>
          <a:off x="5435600" y="5688013"/>
          <a:ext cx="2886075" cy="593725"/>
        </p:xfrm>
        <a:graphic>
          <a:graphicData uri="http://schemas.openxmlformats.org/presentationml/2006/ole">
            <p:oleObj spid="_x0000_s1027" name="Equation" r:id="rId7" imgW="1892300" imgH="393700" progId="Equation.3">
              <p:embed/>
            </p:oleObj>
          </a:graphicData>
        </a:graphic>
      </p:graphicFrame>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49730EE6-D671-4A8A-91F4-E00658594E4A}" type="slidenum">
              <a:rPr lang="en-CA"/>
              <a:pPr>
                <a:defRPr/>
              </a:pPr>
              <a:t>15</a:t>
            </a:fld>
            <a:endParaRPr lang="en-CA"/>
          </a:p>
        </p:txBody>
      </p:sp>
      <p:sp>
        <p:nvSpPr>
          <p:cNvPr id="23555"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23556"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3557"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3558"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3559"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3560"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23562"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2356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356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23566"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23567" name="Text Box 2"/>
          <p:cNvSpPr txBox="1">
            <a:spLocks noChangeArrowheads="1"/>
          </p:cNvSpPr>
          <p:nvPr/>
        </p:nvSpPr>
        <p:spPr bwMode="auto">
          <a:xfrm>
            <a:off x="1858963" y="1025525"/>
            <a:ext cx="7442200" cy="5072063"/>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b="1" dirty="0">
                <a:solidFill>
                  <a:srgbClr val="FF0000"/>
                </a:solidFill>
              </a:rPr>
              <a:t>Weighted Moving Average Method</a:t>
            </a:r>
            <a:endParaRPr lang="en-CA" sz="1600" dirty="0">
              <a:solidFill>
                <a:srgbClr val="FF0000"/>
              </a:solidFill>
            </a:endParaRPr>
          </a:p>
          <a:p>
            <a:pPr lvl="1">
              <a:spcAft>
                <a:spcPts val="1425"/>
              </a:spcAft>
              <a:buClr>
                <a:srgbClr val="000099"/>
              </a:buClr>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Used when trend is present </a:t>
            </a:r>
          </a:p>
          <a:p>
            <a:pPr lvl="1">
              <a:spcAft>
                <a:spcPts val="1425"/>
              </a:spcAft>
              <a:buClr>
                <a:srgbClr val="000099"/>
              </a:buClr>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Older data usually less important</a:t>
            </a:r>
          </a:p>
          <a:p>
            <a:pPr lvl="1">
              <a:spcAft>
                <a:spcPts val="1425"/>
              </a:spcAft>
              <a:buClr>
                <a:srgbClr val="000099"/>
              </a:buClr>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Weights based on experience and intuition</a:t>
            </a:r>
          </a:p>
          <a:p>
            <a:pPr lvl="1">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b="1" dirty="0">
                <a:solidFill>
                  <a:srgbClr val="000080"/>
                </a:solidFill>
              </a:rPr>
              <a:t>Disadvantages of Moving Average Methods</a:t>
            </a:r>
          </a:p>
          <a:p>
            <a:pPr lvl="1">
              <a:spcAft>
                <a:spcPts val="1425"/>
              </a:spcAft>
              <a:buClr>
                <a:srgbClr val="000099"/>
              </a:buClr>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Increasing n makes forecast less sensitive to changes</a:t>
            </a:r>
          </a:p>
          <a:p>
            <a:pPr lvl="1">
              <a:spcAft>
                <a:spcPts val="1425"/>
              </a:spcAft>
              <a:buClr>
                <a:srgbClr val="000099"/>
              </a:buClr>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Do not forecast trend well</a:t>
            </a:r>
          </a:p>
          <a:p>
            <a:pPr lvl="1">
              <a:spcAft>
                <a:spcPts val="1425"/>
              </a:spcAft>
              <a:buClr>
                <a:srgbClr val="000099"/>
              </a:buClr>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Require much historical data</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dirty="0">
              <a:solidFill>
                <a:srgbClr val="000080"/>
              </a:solidFill>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E810212-1DC9-4A15-8EDA-0A7F6EF63B73}" type="slidenum">
              <a:rPr lang="en-CA"/>
              <a:pPr>
                <a:defRPr/>
              </a:pPr>
              <a:t>16</a:t>
            </a:fld>
            <a:endParaRPr lang="en-CA"/>
          </a:p>
        </p:txBody>
      </p:sp>
      <p:sp>
        <p:nvSpPr>
          <p:cNvPr id="2052"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2053"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4"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5"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2059"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2060" name="Picture 11"/>
          <p:cNvPicPr>
            <a:picLocks noChangeAspect="1" noChangeArrowheads="1"/>
          </p:cNvPicPr>
          <p:nvPr/>
        </p:nvPicPr>
        <p:blipFill>
          <a:blip r:embed="rId4"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1" name="Picture 12"/>
          <p:cNvPicPr>
            <a:picLocks noChangeAspect="1" noChangeArrowheads="1"/>
          </p:cNvPicPr>
          <p:nvPr/>
        </p:nvPicPr>
        <p:blipFill>
          <a:blip r:embed="rId5"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206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2064" name="Text Box 2"/>
          <p:cNvSpPr txBox="1">
            <a:spLocks noChangeArrowheads="1"/>
          </p:cNvSpPr>
          <p:nvPr/>
        </p:nvSpPr>
        <p:spPr bwMode="auto">
          <a:xfrm>
            <a:off x="1858963" y="1025525"/>
            <a:ext cx="7442200" cy="5072063"/>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b="1" dirty="0">
                <a:solidFill>
                  <a:srgbClr val="FF0000"/>
                </a:solidFill>
              </a:rPr>
              <a:t>Weighted Moving Average Method</a:t>
            </a:r>
            <a:endParaRPr lang="en-CA" sz="1600" dirty="0">
              <a:solidFill>
                <a:srgbClr val="FF0000"/>
              </a:solidFill>
            </a:endParaRPr>
          </a:p>
          <a:p>
            <a:pPr lvl="1">
              <a:spcAft>
                <a:spcPts val="1425"/>
              </a:spcAft>
              <a:buClr>
                <a:srgbClr val="000099"/>
              </a:buClr>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Used when trend is present </a:t>
            </a:r>
          </a:p>
          <a:p>
            <a:pPr lvl="1">
              <a:spcAft>
                <a:spcPts val="1425"/>
              </a:spcAft>
              <a:buClr>
                <a:srgbClr val="000099"/>
              </a:buClr>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Older data usually less important</a:t>
            </a:r>
          </a:p>
          <a:p>
            <a:pPr lvl="1">
              <a:spcAft>
                <a:spcPts val="1425"/>
              </a:spcAft>
              <a:buClr>
                <a:srgbClr val="000099"/>
              </a:buClr>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Weights based on experience and intuition</a:t>
            </a:r>
          </a:p>
          <a:p>
            <a:pPr lvl="1">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b="1" dirty="0">
                <a:solidFill>
                  <a:srgbClr val="000080"/>
                </a:solidFill>
              </a:rPr>
              <a:t>Disadvantages of Moving Average Methods</a:t>
            </a:r>
          </a:p>
          <a:p>
            <a:pPr lvl="1">
              <a:spcAft>
                <a:spcPts val="1425"/>
              </a:spcAft>
              <a:buClr>
                <a:srgbClr val="000099"/>
              </a:buClr>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Increasing n makes forecast less sensitive to changes</a:t>
            </a:r>
          </a:p>
          <a:p>
            <a:pPr lvl="1">
              <a:spcAft>
                <a:spcPts val="1425"/>
              </a:spcAft>
              <a:buClr>
                <a:srgbClr val="000099"/>
              </a:buClr>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Do not forecast trend well</a:t>
            </a:r>
          </a:p>
          <a:p>
            <a:pPr lvl="1">
              <a:spcAft>
                <a:spcPts val="1425"/>
              </a:spcAft>
              <a:buClr>
                <a:srgbClr val="000099"/>
              </a:buClr>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Require much historical data</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dirty="0">
              <a:solidFill>
                <a:srgbClr val="000080"/>
              </a:solidFill>
            </a:endParaRPr>
          </a:p>
        </p:txBody>
      </p:sp>
      <p:graphicFrame>
        <p:nvGraphicFramePr>
          <p:cNvPr id="2050" name="Object 4"/>
          <p:cNvGraphicFramePr>
            <a:graphicFrameLocks noChangeAspect="1"/>
          </p:cNvGraphicFramePr>
          <p:nvPr/>
        </p:nvGraphicFramePr>
        <p:xfrm>
          <a:off x="3963988" y="2592388"/>
          <a:ext cx="1366837" cy="679450"/>
        </p:xfrm>
        <a:graphic>
          <a:graphicData uri="http://schemas.openxmlformats.org/presentationml/2006/ole">
            <p:oleObj spid="_x0000_s2050" name="معادلة" r:id="rId6" imgW="863280" imgH="431640" progId="Equation.3">
              <p:embed/>
            </p:oleObj>
          </a:graphicData>
        </a:graphic>
      </p:graphicFrame>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6F7A17AD-BCD9-4B57-92DD-5E7EE658F1AF}" type="slidenum">
              <a:rPr lang="en-CA"/>
              <a:pPr>
                <a:defRPr/>
              </a:pPr>
              <a:t>17</a:t>
            </a:fld>
            <a:endParaRPr lang="en-CA"/>
          </a:p>
        </p:txBody>
      </p:sp>
      <p:sp>
        <p:nvSpPr>
          <p:cNvPr id="3078"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3079"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3080"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1"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2"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3"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3085"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3086" name="Picture 11"/>
          <p:cNvPicPr>
            <a:picLocks noChangeAspect="1" noChangeArrowheads="1"/>
          </p:cNvPicPr>
          <p:nvPr/>
        </p:nvPicPr>
        <p:blipFill>
          <a:blip r:embed="rId4"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3087" name="Picture 12"/>
          <p:cNvPicPr>
            <a:picLocks noChangeAspect="1" noChangeArrowheads="1"/>
          </p:cNvPicPr>
          <p:nvPr/>
        </p:nvPicPr>
        <p:blipFill>
          <a:blip r:embed="rId5"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308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3090" name="Text Box 2"/>
          <p:cNvSpPr txBox="1">
            <a:spLocks noChangeArrowheads="1"/>
          </p:cNvSpPr>
          <p:nvPr/>
        </p:nvSpPr>
        <p:spPr bwMode="auto">
          <a:xfrm>
            <a:off x="1858963" y="1025525"/>
            <a:ext cx="7442200" cy="5072063"/>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b="1" dirty="0">
                <a:solidFill>
                  <a:srgbClr val="FF0000"/>
                </a:solidFill>
              </a:rPr>
              <a:t>Weighted Moving Average Method</a:t>
            </a:r>
            <a:endParaRPr lang="en-CA" sz="1600" dirty="0">
              <a:solidFill>
                <a:srgbClr val="FF0000"/>
              </a:solidFill>
            </a:endParaRPr>
          </a:p>
        </p:txBody>
      </p:sp>
      <p:sp>
        <p:nvSpPr>
          <p:cNvPr id="3091" name="Rectangle 16"/>
          <p:cNvSpPr>
            <a:spLocks noChangeArrowheads="1"/>
          </p:cNvSpPr>
          <p:nvPr/>
        </p:nvSpPr>
        <p:spPr bwMode="auto">
          <a:xfrm>
            <a:off x="1908175" y="1439863"/>
            <a:ext cx="7488238" cy="2793457"/>
          </a:xfrm>
          <a:prstGeom prst="rect">
            <a:avLst/>
          </a:prstGeom>
          <a:noFill/>
          <a:ln w="9525">
            <a:noFill/>
            <a:miter lim="800000"/>
            <a:headEnd/>
            <a:tailEnd/>
          </a:ln>
        </p:spPr>
        <p:txBody>
          <a:bodyPr wrap="square">
            <a:spAutoFit/>
          </a:bodyPr>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dirty="0">
                <a:solidFill>
                  <a:srgbClr val="FF0000"/>
                </a:solidFill>
              </a:rPr>
              <a:t>Example</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dirty="0">
                <a:solidFill>
                  <a:srgbClr val="000080"/>
                </a:solidFill>
              </a:rPr>
              <a:t>Find the load forecast for periods 7 and 8 using a 3 month weighted moving average</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dirty="0">
                <a:solidFill>
                  <a:srgbClr val="000080"/>
                </a:solidFill>
              </a:rPr>
              <a:t>If  </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dirty="0">
              <a:solidFill>
                <a:srgbClr val="000080"/>
              </a:solidFill>
            </a:endParaRPr>
          </a:p>
        </p:txBody>
      </p:sp>
      <p:graphicFrame>
        <p:nvGraphicFramePr>
          <p:cNvPr id="3074" name="Object 10"/>
          <p:cNvGraphicFramePr>
            <a:graphicFrameLocks noChangeAspect="1"/>
          </p:cNvGraphicFramePr>
          <p:nvPr/>
        </p:nvGraphicFramePr>
        <p:xfrm>
          <a:off x="2700338" y="3027363"/>
          <a:ext cx="2819400" cy="395287"/>
        </p:xfrm>
        <a:graphic>
          <a:graphicData uri="http://schemas.openxmlformats.org/presentationml/2006/ole">
            <p:oleObj spid="_x0000_s3074" name="Equation" r:id="rId6" imgW="1625600" imgH="228600" progId="Equation.3">
              <p:embed/>
            </p:oleObj>
          </a:graphicData>
        </a:graphic>
      </p:graphicFrame>
      <p:graphicFrame>
        <p:nvGraphicFramePr>
          <p:cNvPr id="3075" name="Object 6"/>
          <p:cNvGraphicFramePr>
            <a:graphicFrameLocks noChangeAspect="1"/>
          </p:cNvGraphicFramePr>
          <p:nvPr/>
        </p:nvGraphicFramePr>
        <p:xfrm>
          <a:off x="2316163" y="3963988"/>
          <a:ext cx="4048125" cy="385762"/>
        </p:xfrm>
        <a:graphic>
          <a:graphicData uri="http://schemas.openxmlformats.org/presentationml/2006/ole">
            <p:oleObj spid="_x0000_s3075" name="Equation" r:id="rId7" imgW="2298700" imgH="215900" progId="Equation.3">
              <p:embed/>
            </p:oleObj>
          </a:graphicData>
        </a:graphic>
      </p:graphicFrame>
      <p:graphicFrame>
        <p:nvGraphicFramePr>
          <p:cNvPr id="3076" name="Object 8"/>
          <p:cNvGraphicFramePr>
            <a:graphicFrameLocks noChangeAspect="1"/>
          </p:cNvGraphicFramePr>
          <p:nvPr/>
        </p:nvGraphicFramePr>
        <p:xfrm>
          <a:off x="2239963" y="4573588"/>
          <a:ext cx="4276725" cy="395287"/>
        </p:xfrm>
        <a:graphic>
          <a:graphicData uri="http://schemas.openxmlformats.org/presentationml/2006/ole">
            <p:oleObj spid="_x0000_s3076" name="Equation" r:id="rId8" imgW="2373870" imgH="215806" progId="Equation.3">
              <p:embed/>
            </p:oleObj>
          </a:graphicData>
        </a:graphic>
      </p:graphicFrame>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AD5CA259-3BA8-497F-AEB1-7AC86E504E61}" type="slidenum">
              <a:rPr lang="en-CA"/>
              <a:pPr>
                <a:defRPr/>
              </a:pPr>
              <a:t>18</a:t>
            </a:fld>
            <a:endParaRPr lang="en-CA"/>
          </a:p>
        </p:txBody>
      </p:sp>
      <p:sp>
        <p:nvSpPr>
          <p:cNvPr id="4103"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410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410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4110"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4111" name="Picture 11"/>
          <p:cNvPicPr>
            <a:picLocks noChangeAspect="1" noChangeArrowheads="1"/>
          </p:cNvPicPr>
          <p:nvPr/>
        </p:nvPicPr>
        <p:blipFill>
          <a:blip r:embed="rId4"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4112" name="Picture 12"/>
          <p:cNvPicPr>
            <a:picLocks noChangeAspect="1" noChangeArrowheads="1"/>
          </p:cNvPicPr>
          <p:nvPr/>
        </p:nvPicPr>
        <p:blipFill>
          <a:blip r:embed="rId5"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4114"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4115" name="Text Box 2"/>
          <p:cNvSpPr txBox="1">
            <a:spLocks noChangeArrowheads="1"/>
          </p:cNvSpPr>
          <p:nvPr/>
        </p:nvSpPr>
        <p:spPr bwMode="auto">
          <a:xfrm>
            <a:off x="1858963" y="1025525"/>
            <a:ext cx="7442200" cy="5072063"/>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b="1" dirty="0">
                <a:solidFill>
                  <a:srgbClr val="FF0000"/>
                </a:solidFill>
              </a:rPr>
              <a:t>Exponential Smoothing Solution</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dirty="0">
              <a:solidFill>
                <a:srgbClr val="000080"/>
              </a:solidFill>
            </a:endParaRPr>
          </a:p>
        </p:txBody>
      </p:sp>
      <p:sp>
        <p:nvSpPr>
          <p:cNvPr id="19" name="Rectangle 3"/>
          <p:cNvSpPr txBox="1">
            <a:spLocks noChangeArrowheads="1"/>
          </p:cNvSpPr>
          <p:nvPr/>
        </p:nvSpPr>
        <p:spPr bwMode="auto">
          <a:xfrm>
            <a:off x="1908175" y="1584325"/>
            <a:ext cx="6473825" cy="4587875"/>
          </a:xfrm>
          <a:prstGeom prst="rect">
            <a:avLst/>
          </a:prstGeom>
          <a:noFill/>
          <a:ln w="9525">
            <a:noFill/>
            <a:miter lim="800000"/>
            <a:headEnd/>
            <a:tailEnd/>
          </a:ln>
        </p:spPr>
        <p:txBody>
          <a:bodyPr/>
          <a:lstStyle/>
          <a:p>
            <a:pPr marL="904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Assigns weights to observations of previous periods in an inverse proportion to their age.</a:t>
            </a:r>
          </a:p>
          <a:p>
            <a:pPr marL="904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sz="1600" dirty="0">
              <a:solidFill>
                <a:srgbClr val="000080"/>
              </a:solidFill>
            </a:endParaRPr>
          </a:p>
          <a:p>
            <a:pPr marL="904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sz="1600" dirty="0">
              <a:solidFill>
                <a:srgbClr val="000080"/>
              </a:solidFill>
            </a:endParaRPr>
          </a:p>
          <a:p>
            <a:pPr marL="904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sz="1600" dirty="0">
              <a:solidFill>
                <a:srgbClr val="000080"/>
              </a:solidFill>
            </a:endParaRPr>
          </a:p>
          <a:p>
            <a:pPr marL="904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where</a:t>
            </a:r>
          </a:p>
          <a:p>
            <a:pPr marL="904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 	=  the forecast for  period t and all future periods in the </a:t>
            </a:r>
            <a:r>
              <a:rPr lang="en-US" sz="1600" dirty="0" smtClean="0">
                <a:solidFill>
                  <a:srgbClr val="000080"/>
                </a:solidFill>
              </a:rPr>
              <a:t>case</a:t>
            </a:r>
          </a:p>
          <a:p>
            <a:pPr marL="904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smtClean="0">
                <a:solidFill>
                  <a:srgbClr val="000080"/>
                </a:solidFill>
              </a:rPr>
              <a:t>              of </a:t>
            </a:r>
            <a:r>
              <a:rPr lang="en-US" sz="1600" dirty="0">
                <a:solidFill>
                  <a:srgbClr val="000080"/>
                </a:solidFill>
              </a:rPr>
              <a:t>a constant model.</a:t>
            </a:r>
          </a:p>
          <a:p>
            <a:pPr marL="904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	=  actual demand  at period t-1</a:t>
            </a:r>
          </a:p>
          <a:p>
            <a:pPr marL="904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            =  the forecasted value for t-1</a:t>
            </a:r>
            <a:endParaRPr lang="en-US" sz="1600" dirty="0">
              <a:solidFill>
                <a:srgbClr val="000080"/>
              </a:solidFill>
              <a:sym typeface="Symbol" pitchFamily="18" charset="2"/>
            </a:endParaRPr>
          </a:p>
          <a:p>
            <a:pPr marL="904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sym typeface="Symbol" pitchFamily="18" charset="2"/>
              </a:rPr>
              <a:t></a:t>
            </a:r>
            <a:r>
              <a:rPr lang="en-US" sz="1600" dirty="0">
                <a:solidFill>
                  <a:srgbClr val="000080"/>
                </a:solidFill>
              </a:rPr>
              <a:t>	=  smoothing constant, </a:t>
            </a:r>
          </a:p>
        </p:txBody>
      </p:sp>
      <p:graphicFrame>
        <p:nvGraphicFramePr>
          <p:cNvPr id="4098" name="Object 4"/>
          <p:cNvGraphicFramePr>
            <a:graphicFrameLocks noChangeAspect="1"/>
          </p:cNvGraphicFramePr>
          <p:nvPr/>
        </p:nvGraphicFramePr>
        <p:xfrm>
          <a:off x="2411413" y="2519363"/>
          <a:ext cx="4876800" cy="484187"/>
        </p:xfrm>
        <a:graphic>
          <a:graphicData uri="http://schemas.openxmlformats.org/presentationml/2006/ole">
            <p:oleObj spid="_x0000_s4098" name="Equation" r:id="rId6" imgW="2019300" imgH="203200" progId="Equation.3">
              <p:embed/>
            </p:oleObj>
          </a:graphicData>
        </a:graphic>
      </p:graphicFrame>
      <p:graphicFrame>
        <p:nvGraphicFramePr>
          <p:cNvPr id="4099" name="Object 6"/>
          <p:cNvGraphicFramePr>
            <a:graphicFrameLocks noChangeAspect="1"/>
          </p:cNvGraphicFramePr>
          <p:nvPr/>
        </p:nvGraphicFramePr>
        <p:xfrm>
          <a:off x="2074049" y="3883029"/>
          <a:ext cx="457200" cy="382587"/>
        </p:xfrm>
        <a:graphic>
          <a:graphicData uri="http://schemas.openxmlformats.org/presentationml/2006/ole">
            <p:oleObj spid="_x0000_s4099" name="معادلة" r:id="rId7" imgW="279360" imgH="203040" progId="Equation.3">
              <p:embed/>
            </p:oleObj>
          </a:graphicData>
        </a:graphic>
      </p:graphicFrame>
      <p:graphicFrame>
        <p:nvGraphicFramePr>
          <p:cNvPr id="4100" name="Object 21"/>
          <p:cNvGraphicFramePr>
            <a:graphicFrameLocks noChangeAspect="1"/>
          </p:cNvGraphicFramePr>
          <p:nvPr/>
        </p:nvGraphicFramePr>
        <p:xfrm>
          <a:off x="1931173" y="5026037"/>
          <a:ext cx="749300" cy="323850"/>
        </p:xfrm>
        <a:graphic>
          <a:graphicData uri="http://schemas.openxmlformats.org/presentationml/2006/ole">
            <p:oleObj spid="_x0000_s4100" name="معادلة" r:id="rId8" imgW="457200" imgH="203040" progId="Equation.3">
              <p:embed/>
            </p:oleObj>
          </a:graphicData>
        </a:graphic>
      </p:graphicFrame>
      <p:graphicFrame>
        <p:nvGraphicFramePr>
          <p:cNvPr id="4101" name="Object 22"/>
          <p:cNvGraphicFramePr>
            <a:graphicFrameLocks noChangeAspect="1"/>
          </p:cNvGraphicFramePr>
          <p:nvPr/>
        </p:nvGraphicFramePr>
        <p:xfrm>
          <a:off x="1931173" y="4668847"/>
          <a:ext cx="749300" cy="323850"/>
        </p:xfrm>
        <a:graphic>
          <a:graphicData uri="http://schemas.openxmlformats.org/presentationml/2006/ole">
            <p:oleObj spid="_x0000_s4101" name="معادلة" r:id="rId9" imgW="457200" imgH="20304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67F13678-B3F9-442B-BD35-E6929A44C8DF}" type="slidenum">
              <a:rPr lang="en-CA"/>
              <a:pPr>
                <a:defRPr/>
              </a:pPr>
              <a:t>19</a:t>
            </a:fld>
            <a:endParaRPr lang="en-CA"/>
          </a:p>
        </p:txBody>
      </p:sp>
      <p:sp>
        <p:nvSpPr>
          <p:cNvPr id="5124"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5125"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5126"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27"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28"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29"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5131"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5132" name="Picture 11"/>
          <p:cNvPicPr>
            <a:picLocks noChangeAspect="1" noChangeArrowheads="1"/>
          </p:cNvPicPr>
          <p:nvPr/>
        </p:nvPicPr>
        <p:blipFill>
          <a:blip r:embed="rId4"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5133" name="Picture 12"/>
          <p:cNvPicPr>
            <a:picLocks noChangeAspect="1" noChangeArrowheads="1"/>
          </p:cNvPicPr>
          <p:nvPr/>
        </p:nvPicPr>
        <p:blipFill>
          <a:blip r:embed="rId5"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513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5136" name="Text Box 2"/>
          <p:cNvSpPr txBox="1">
            <a:spLocks noChangeArrowheads="1"/>
          </p:cNvSpPr>
          <p:nvPr/>
        </p:nvSpPr>
        <p:spPr bwMode="auto">
          <a:xfrm>
            <a:off x="1858963" y="1025525"/>
            <a:ext cx="7442200" cy="5072063"/>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b="1" dirty="0">
                <a:solidFill>
                  <a:srgbClr val="FF0000"/>
                </a:solidFill>
              </a:rPr>
              <a:t>Exponential Smoothing </a:t>
            </a:r>
            <a:r>
              <a:rPr lang="en-CA" sz="2000" b="1" dirty="0" smtClean="0">
                <a:solidFill>
                  <a:srgbClr val="FF0000"/>
                </a:solidFill>
              </a:rPr>
              <a:t>Example</a:t>
            </a:r>
            <a:endParaRPr lang="en-CA" sz="2000" b="1" dirty="0">
              <a:solidFill>
                <a:srgbClr val="FF0000"/>
              </a:solidFill>
            </a:endParaRPr>
          </a:p>
          <a:p>
            <a:pPr>
              <a:lnSpc>
                <a:spcPct val="100000"/>
              </a:lnSpc>
              <a:spcAft>
                <a:spcPts val="600"/>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If  the maintenance load in man-hours for the last 6 months is given as</a:t>
            </a:r>
          </a:p>
          <a:p>
            <a:pPr>
              <a:lnSpc>
                <a:spcPct val="100000"/>
              </a:lnSpc>
              <a:spcAft>
                <a:spcPts val="600"/>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Month                        	1        2         3        4         5        </a:t>
            </a:r>
          </a:p>
          <a:p>
            <a:pPr>
              <a:lnSpc>
                <a:spcPct val="100000"/>
              </a:lnSpc>
              <a:spcAft>
                <a:spcPts val="600"/>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Maintenance Load    	800    600    900    700     600    </a:t>
            </a:r>
          </a:p>
          <a:p>
            <a:pPr>
              <a:lnSpc>
                <a:spcPct val="100000"/>
              </a:lnSpc>
              <a:spcAft>
                <a:spcPts val="600"/>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Given that </a:t>
            </a:r>
            <a:r>
              <a:rPr lang="en-US" sz="1600" dirty="0">
                <a:solidFill>
                  <a:srgbClr val="FF0000"/>
                </a:solidFill>
              </a:rPr>
              <a:t>α = 0.2 and F</a:t>
            </a:r>
            <a:r>
              <a:rPr lang="en-US" sz="1600" baseline="-25000" dirty="0">
                <a:solidFill>
                  <a:srgbClr val="FF0000"/>
                </a:solidFill>
              </a:rPr>
              <a:t>1</a:t>
            </a:r>
            <a:r>
              <a:rPr lang="en-US" sz="1600" dirty="0">
                <a:solidFill>
                  <a:srgbClr val="FF0000"/>
                </a:solidFill>
              </a:rPr>
              <a:t> = D</a:t>
            </a:r>
            <a:r>
              <a:rPr lang="en-US" sz="1600" baseline="-25000" dirty="0">
                <a:solidFill>
                  <a:srgbClr val="FF0000"/>
                </a:solidFill>
              </a:rPr>
              <a:t>1</a:t>
            </a:r>
            <a:r>
              <a:rPr lang="en-US" sz="1600" dirty="0">
                <a:solidFill>
                  <a:srgbClr val="000080"/>
                </a:solidFill>
              </a:rPr>
              <a:t>, apply simple exponential smoothing</a:t>
            </a:r>
          </a:p>
          <a:p>
            <a:pPr>
              <a:lnSpc>
                <a:spcPct val="100000"/>
              </a:lnSpc>
              <a:spcAft>
                <a:spcPts val="600"/>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to the data to forecast maintenance workload in </a:t>
            </a:r>
            <a:r>
              <a:rPr lang="en-US" sz="1600" b="1" u="sng" dirty="0">
                <a:solidFill>
                  <a:srgbClr val="FF0000"/>
                </a:solidFill>
              </a:rPr>
              <a:t>month 6</a:t>
            </a:r>
          </a:p>
          <a:p>
            <a:pPr>
              <a:lnSpc>
                <a:spcPct val="100000"/>
              </a:lnSpc>
              <a:spcAft>
                <a:spcPts val="600"/>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Data and intermediate calculations for the simple exponential smoothing example</a:t>
            </a:r>
          </a:p>
          <a:p>
            <a:pPr>
              <a:lnSpc>
                <a:spcPct val="100000"/>
              </a:lnSpc>
              <a:spcAft>
                <a:spcPts val="600"/>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lnSpc>
                <a:spcPct val="100000"/>
              </a:lnSpc>
              <a:spcAft>
                <a:spcPts val="600"/>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lnSpc>
                <a:spcPct val="100000"/>
              </a:lnSpc>
              <a:spcAft>
                <a:spcPts val="600"/>
              </a:spcAft>
              <a:buSzPct val="45000"/>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F</a:t>
            </a:r>
            <a:r>
              <a:rPr lang="en-CA" sz="1600" baseline="-25000" dirty="0">
                <a:solidFill>
                  <a:srgbClr val="000080"/>
                </a:solidFill>
              </a:rPr>
              <a:t>1</a:t>
            </a:r>
            <a:r>
              <a:rPr lang="en-CA" sz="1600" dirty="0">
                <a:solidFill>
                  <a:srgbClr val="000080"/>
                </a:solidFill>
              </a:rPr>
              <a:t> =	800	</a:t>
            </a:r>
          </a:p>
          <a:p>
            <a:pPr>
              <a:lnSpc>
                <a:spcPct val="100000"/>
              </a:lnSpc>
              <a:spcAft>
                <a:spcPts val="600"/>
              </a:spcAft>
              <a:buSzPct val="45000"/>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F</a:t>
            </a:r>
            <a:r>
              <a:rPr lang="en-CA" sz="1600" baseline="-25000" dirty="0">
                <a:solidFill>
                  <a:srgbClr val="000080"/>
                </a:solidFill>
              </a:rPr>
              <a:t>2</a:t>
            </a:r>
            <a:r>
              <a:rPr lang="en-CA" sz="1600" dirty="0">
                <a:solidFill>
                  <a:srgbClr val="000080"/>
                </a:solidFill>
              </a:rPr>
              <a:t> = 	0.2(800) + 0.8(800) = 800</a:t>
            </a:r>
          </a:p>
          <a:p>
            <a:pPr>
              <a:lnSpc>
                <a:spcPct val="100000"/>
              </a:lnSpc>
              <a:spcAft>
                <a:spcPts val="600"/>
              </a:spcAft>
              <a:buSzPct val="45000"/>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F</a:t>
            </a:r>
            <a:r>
              <a:rPr lang="en-CA" sz="1600" baseline="-25000" dirty="0">
                <a:solidFill>
                  <a:srgbClr val="000080"/>
                </a:solidFill>
              </a:rPr>
              <a:t>3</a:t>
            </a:r>
            <a:r>
              <a:rPr lang="en-CA" sz="1600" dirty="0">
                <a:solidFill>
                  <a:srgbClr val="000080"/>
                </a:solidFill>
              </a:rPr>
              <a:t> = 	0.2(600) + 0.8(800) = 760</a:t>
            </a:r>
          </a:p>
          <a:p>
            <a:pPr>
              <a:lnSpc>
                <a:spcPct val="100000"/>
              </a:lnSpc>
              <a:spcAft>
                <a:spcPts val="600"/>
              </a:spcAft>
              <a:buSzPct val="45000"/>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F</a:t>
            </a:r>
            <a:r>
              <a:rPr lang="en-CA" sz="1600" baseline="-25000" dirty="0">
                <a:solidFill>
                  <a:srgbClr val="000080"/>
                </a:solidFill>
              </a:rPr>
              <a:t>4</a:t>
            </a:r>
            <a:r>
              <a:rPr lang="en-CA" sz="1600" dirty="0">
                <a:solidFill>
                  <a:srgbClr val="000080"/>
                </a:solidFill>
              </a:rPr>
              <a:t> = 	0.2(900) + 0.8(760) = 788</a:t>
            </a:r>
          </a:p>
          <a:p>
            <a:pPr>
              <a:lnSpc>
                <a:spcPct val="100000"/>
              </a:lnSpc>
              <a:spcAft>
                <a:spcPts val="600"/>
              </a:spcAft>
              <a:buSzPct val="45000"/>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F</a:t>
            </a:r>
            <a:r>
              <a:rPr lang="en-CA" sz="1600" baseline="-25000" dirty="0">
                <a:solidFill>
                  <a:srgbClr val="000080"/>
                </a:solidFill>
              </a:rPr>
              <a:t>5</a:t>
            </a:r>
            <a:r>
              <a:rPr lang="en-CA" sz="1600" dirty="0">
                <a:solidFill>
                  <a:srgbClr val="000080"/>
                </a:solidFill>
              </a:rPr>
              <a:t> = 	0.2(700) + 0.8(788) = 770.4</a:t>
            </a:r>
          </a:p>
          <a:p>
            <a:pPr>
              <a:lnSpc>
                <a:spcPct val="100000"/>
              </a:lnSpc>
              <a:spcAft>
                <a:spcPts val="600"/>
              </a:spcAft>
              <a:buSzPct val="45000"/>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F</a:t>
            </a:r>
            <a:r>
              <a:rPr lang="en-CA" sz="1600" baseline="-25000" dirty="0">
                <a:solidFill>
                  <a:srgbClr val="000080"/>
                </a:solidFill>
              </a:rPr>
              <a:t>6</a:t>
            </a:r>
            <a:r>
              <a:rPr lang="en-CA" sz="1600" dirty="0">
                <a:solidFill>
                  <a:srgbClr val="000080"/>
                </a:solidFill>
              </a:rPr>
              <a:t> = 	0.2(600) + 0.8(770.4) = 736.32</a:t>
            </a:r>
          </a:p>
          <a:p>
            <a:pPr>
              <a:lnSpc>
                <a:spcPct val="100000"/>
              </a:lnSpc>
              <a:spcAft>
                <a:spcPts val="600"/>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lnSpc>
                <a:spcPct val="100000"/>
              </a:lnSpc>
              <a:spcAft>
                <a:spcPts val="600"/>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p:txBody>
      </p:sp>
      <p:sp>
        <p:nvSpPr>
          <p:cNvPr id="19" name="Rectangle 3"/>
          <p:cNvSpPr txBox="1">
            <a:spLocks noChangeArrowheads="1"/>
          </p:cNvSpPr>
          <p:nvPr/>
        </p:nvSpPr>
        <p:spPr bwMode="auto">
          <a:xfrm>
            <a:off x="1908175" y="1584325"/>
            <a:ext cx="6473825" cy="4587875"/>
          </a:xfrm>
          <a:prstGeom prst="rect">
            <a:avLst/>
          </a:prstGeom>
          <a:noFill/>
          <a:ln w="9525">
            <a:noFill/>
            <a:miter lim="800000"/>
            <a:headEnd/>
            <a:tailEnd/>
          </a:ln>
        </p:spPr>
        <p:txBody>
          <a:bodyPr/>
          <a:lstStyle/>
          <a:p>
            <a:pPr marL="904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sz="1600">
              <a:solidFill>
                <a:srgbClr val="000080"/>
              </a:solidFill>
            </a:endParaRPr>
          </a:p>
        </p:txBody>
      </p:sp>
      <p:graphicFrame>
        <p:nvGraphicFramePr>
          <p:cNvPr id="5122" name="Object 4"/>
          <p:cNvGraphicFramePr>
            <a:graphicFrameLocks noChangeAspect="1"/>
          </p:cNvGraphicFramePr>
          <p:nvPr/>
        </p:nvGraphicFramePr>
        <p:xfrm>
          <a:off x="1908175" y="3525838"/>
          <a:ext cx="4176713" cy="414337"/>
        </p:xfrm>
        <a:graphic>
          <a:graphicData uri="http://schemas.openxmlformats.org/presentationml/2006/ole">
            <p:oleObj spid="_x0000_s5122" name="Equation" r:id="rId6" imgW="2019300" imgH="20320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7C5C7EED-1C9A-497B-8845-436BF0A001CA}" type="slidenum">
              <a:rPr lang="en-CA"/>
              <a:pPr>
                <a:defRPr/>
              </a:pPr>
              <a:t>2</a:t>
            </a:fld>
            <a:endParaRPr lang="en-CA"/>
          </a:p>
        </p:txBody>
      </p:sp>
      <p:sp>
        <p:nvSpPr>
          <p:cNvPr id="1024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Load</a:t>
            </a:r>
          </a:p>
        </p:txBody>
      </p:sp>
      <p:sp>
        <p:nvSpPr>
          <p:cNvPr id="10244" name="Text Box 2"/>
          <p:cNvSpPr txBox="1">
            <a:spLocks noChangeArrowheads="1"/>
          </p:cNvSpPr>
          <p:nvPr/>
        </p:nvSpPr>
        <p:spPr bwMode="auto">
          <a:xfrm>
            <a:off x="1931173" y="1382699"/>
            <a:ext cx="6889750" cy="4000528"/>
          </a:xfrm>
          <a:prstGeom prst="rect">
            <a:avLst/>
          </a:prstGeom>
          <a:noFill/>
          <a:ln w="9525">
            <a:noFill/>
            <a:round/>
            <a:headEnd/>
            <a:tailEnd/>
          </a:ln>
        </p:spPr>
        <p:txBody>
          <a:bodyPr lIns="0" tIns="15876" rIns="0" bIns="0"/>
          <a:lstStyle/>
          <a:p>
            <a:pPr marL="450850" indent="-271463" algn="just">
              <a:spcAft>
                <a:spcPts val="1425"/>
              </a:spcAft>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400" dirty="0">
                <a:solidFill>
                  <a:srgbClr val="000080"/>
                </a:solidFill>
              </a:rPr>
              <a:t>Maintenance forecasting and capacity planning are two important functions for the design of an effective maintenance system.</a:t>
            </a:r>
          </a:p>
          <a:p>
            <a:pPr marL="450850" indent="-271463" algn="just">
              <a:spcAft>
                <a:spcPts val="1425"/>
              </a:spcAft>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endParaRPr lang="en-CA" sz="2400" dirty="0">
              <a:solidFill>
                <a:srgbClr val="000080"/>
              </a:solidFill>
            </a:endParaRPr>
          </a:p>
          <a:p>
            <a:pPr marL="450850" indent="-271463" algn="just">
              <a:spcAft>
                <a:spcPts val="1425"/>
              </a:spcAft>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400" dirty="0">
                <a:solidFill>
                  <a:srgbClr val="000080"/>
                </a:solidFill>
              </a:rPr>
              <a:t>Maintenance load forecasting </a:t>
            </a:r>
            <a:r>
              <a:rPr lang="en-CA" sz="2400" dirty="0" smtClean="0">
                <a:solidFill>
                  <a:srgbClr val="000080"/>
                </a:solidFill>
              </a:rPr>
              <a:t>comprises </a:t>
            </a:r>
            <a:r>
              <a:rPr lang="en-CA" sz="2400" dirty="0">
                <a:solidFill>
                  <a:srgbClr val="000080"/>
                </a:solidFill>
              </a:rPr>
              <a:t>the estimation and predication of the maintenance load. This maintenance load represents the driving force of the whole maintenance system</a:t>
            </a:r>
          </a:p>
          <a:p>
            <a:pPr marL="179388" algn="just">
              <a:spcAft>
                <a:spcPts val="1425"/>
              </a:spcAft>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179388" algn="just">
              <a:spcAft>
                <a:spcPts val="1425"/>
              </a:spcAft>
              <a:buSzPct val="45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p:txBody>
      </p:sp>
      <p:sp>
        <p:nvSpPr>
          <p:cNvPr id="10245"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Load</a:t>
            </a:r>
          </a:p>
        </p:txBody>
      </p:sp>
      <p:sp>
        <p:nvSpPr>
          <p:cNvPr id="10246"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0247"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48"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49"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50"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0252"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Forecasting Techniques </a:t>
            </a:r>
            <a:endParaRPr lang="en-CA">
              <a:solidFill>
                <a:srgbClr val="000000"/>
              </a:solidFill>
            </a:endParaRPr>
          </a:p>
        </p:txBody>
      </p:sp>
      <p:pic>
        <p:nvPicPr>
          <p:cNvPr id="1025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025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4B404C84-49AE-4B34-8CE9-D9AE0BA0257A}" type="slidenum">
              <a:rPr lang="en-CA"/>
              <a:pPr>
                <a:defRPr/>
              </a:pPr>
              <a:t>20</a:t>
            </a:fld>
            <a:endParaRPr lang="en-CA"/>
          </a:p>
        </p:txBody>
      </p:sp>
      <p:sp>
        <p:nvSpPr>
          <p:cNvPr id="6148"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6149"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6150"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1"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2"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3"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6155"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6156" name="Picture 11"/>
          <p:cNvPicPr>
            <a:picLocks noChangeAspect="1" noChangeArrowheads="1"/>
          </p:cNvPicPr>
          <p:nvPr/>
        </p:nvPicPr>
        <p:blipFill>
          <a:blip r:embed="rId4"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6157" name="Picture 12"/>
          <p:cNvPicPr>
            <a:picLocks noChangeAspect="1" noChangeArrowheads="1"/>
          </p:cNvPicPr>
          <p:nvPr/>
        </p:nvPicPr>
        <p:blipFill>
          <a:blip r:embed="rId5"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615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6160" name="Text Box 2"/>
          <p:cNvSpPr txBox="1">
            <a:spLocks noChangeArrowheads="1"/>
          </p:cNvSpPr>
          <p:nvPr/>
        </p:nvSpPr>
        <p:spPr bwMode="auto">
          <a:xfrm>
            <a:off x="1858963" y="882650"/>
            <a:ext cx="7442200" cy="5214938"/>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b="1" dirty="0">
                <a:solidFill>
                  <a:srgbClr val="FF0000"/>
                </a:solidFill>
              </a:rPr>
              <a:t>Trend Projections</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Fitting a trend line to historical data points to project into the medium-to-long-range</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Linear trends can be found using the least squares technique</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
            </a:r>
            <a:br>
              <a:rPr lang="en-US" sz="1600" dirty="0">
                <a:solidFill>
                  <a:srgbClr val="000080"/>
                </a:solidFill>
              </a:rPr>
            </a:br>
            <a:r>
              <a:rPr lang="en-US" sz="1600" dirty="0">
                <a:solidFill>
                  <a:srgbClr val="000080"/>
                </a:solidFill>
              </a:rPr>
              <a:t>		</a:t>
            </a:r>
            <a:br>
              <a:rPr lang="en-US" sz="1600" dirty="0">
                <a:solidFill>
                  <a:srgbClr val="000080"/>
                </a:solidFill>
              </a:rPr>
            </a:br>
            <a:r>
              <a:rPr lang="en-US" sz="1600" dirty="0">
                <a:solidFill>
                  <a:srgbClr val="000080"/>
                </a:solidFill>
              </a:rPr>
              <a:t>		</a:t>
            </a:r>
            <a:br>
              <a:rPr lang="en-US" sz="1600" dirty="0">
                <a:solidFill>
                  <a:srgbClr val="000080"/>
                </a:solidFill>
              </a:rPr>
            </a:br>
            <a:r>
              <a:rPr lang="en-US" sz="1600" dirty="0">
                <a:solidFill>
                  <a:srgbClr val="000080"/>
                </a:solidFill>
              </a:rPr>
              <a:t>		</a:t>
            </a:r>
            <a:endParaRPr lang="en-CA"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spcBef>
                <a:spcPct val="25000"/>
              </a:spcBef>
              <a:tabLst>
                <a:tab pos="723900" algn="l"/>
                <a:tab pos="1447800" algn="l"/>
                <a:tab pos="2171700" algn="l"/>
                <a:tab pos="2895600" algn="l"/>
                <a:tab pos="3619500" algn="l"/>
                <a:tab pos="4343400" algn="l"/>
                <a:tab pos="5067300" algn="l"/>
                <a:tab pos="5791200" algn="l"/>
                <a:tab pos="6515100" algn="l"/>
              </a:tabLst>
            </a:pPr>
            <a:r>
              <a:rPr lang="en-US" sz="1600" dirty="0">
                <a:solidFill>
                  <a:srgbClr val="000099"/>
                </a:solidFill>
              </a:rPr>
              <a:t>	</a:t>
            </a:r>
            <a:endParaRPr lang="en-CA" sz="2000" b="1"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dirty="0">
              <a:solidFill>
                <a:srgbClr val="000080"/>
              </a:solidFill>
            </a:endParaRPr>
          </a:p>
        </p:txBody>
      </p:sp>
      <p:grpSp>
        <p:nvGrpSpPr>
          <p:cNvPr id="3" name="Group 9"/>
          <p:cNvGrpSpPr>
            <a:grpSpLocks/>
          </p:cNvGrpSpPr>
          <p:nvPr/>
        </p:nvGrpSpPr>
        <p:grpSpPr bwMode="auto">
          <a:xfrm>
            <a:off x="3668713" y="2168525"/>
            <a:ext cx="1762125" cy="569913"/>
            <a:chOff x="2311" y="2633"/>
            <a:chExt cx="1110" cy="359"/>
          </a:xfrm>
        </p:grpSpPr>
        <p:sp>
          <p:nvSpPr>
            <p:cNvPr id="6196" name="Rectangle 7"/>
            <p:cNvSpPr>
              <a:spLocks noChangeArrowheads="1"/>
            </p:cNvSpPr>
            <p:nvPr/>
          </p:nvSpPr>
          <p:spPr bwMode="auto">
            <a:xfrm>
              <a:off x="2311" y="2681"/>
              <a:ext cx="1110" cy="311"/>
            </a:xfrm>
            <a:prstGeom prst="rect">
              <a:avLst/>
            </a:prstGeom>
            <a:noFill/>
            <a:ln w="9525">
              <a:noFill/>
              <a:miter lim="800000"/>
              <a:headEnd/>
              <a:tailEnd/>
            </a:ln>
          </p:spPr>
          <p:txBody>
            <a:bodyPr wrap="none">
              <a:spAutoFit/>
            </a:bodyPr>
            <a:lstStyle/>
            <a:p>
              <a:r>
                <a:rPr lang="en-US" sz="2800">
                  <a:solidFill>
                    <a:srgbClr val="0000A8"/>
                  </a:solidFill>
                </a:rPr>
                <a:t>y = a + bx</a:t>
              </a:r>
            </a:p>
          </p:txBody>
        </p:sp>
        <p:sp>
          <p:nvSpPr>
            <p:cNvPr id="6197" name="Rectangle 8"/>
            <p:cNvSpPr>
              <a:spLocks noChangeArrowheads="1"/>
            </p:cNvSpPr>
            <p:nvPr/>
          </p:nvSpPr>
          <p:spPr bwMode="auto">
            <a:xfrm>
              <a:off x="2326" y="2633"/>
              <a:ext cx="185" cy="220"/>
            </a:xfrm>
            <a:prstGeom prst="rect">
              <a:avLst/>
            </a:prstGeom>
            <a:noFill/>
            <a:ln w="9525">
              <a:noFill/>
              <a:miter lim="800000"/>
              <a:headEnd/>
              <a:tailEnd/>
            </a:ln>
          </p:spPr>
          <p:txBody>
            <a:bodyPr wrap="none">
              <a:spAutoFit/>
            </a:bodyPr>
            <a:lstStyle/>
            <a:p>
              <a:r>
                <a:rPr lang="en-US">
                  <a:solidFill>
                    <a:srgbClr val="0000A8"/>
                  </a:solidFill>
                </a:rPr>
                <a:t>^</a:t>
              </a:r>
            </a:p>
          </p:txBody>
        </p:sp>
      </p:grpSp>
      <p:sp>
        <p:nvSpPr>
          <p:cNvPr id="6162" name="Rectangle 10"/>
          <p:cNvSpPr>
            <a:spLocks noChangeArrowheads="1"/>
          </p:cNvSpPr>
          <p:nvPr/>
        </p:nvSpPr>
        <p:spPr bwMode="auto">
          <a:xfrm>
            <a:off x="1858963" y="2882900"/>
            <a:ext cx="7243762" cy="1270000"/>
          </a:xfrm>
          <a:prstGeom prst="rect">
            <a:avLst/>
          </a:prstGeom>
          <a:noFill/>
          <a:ln w="9525">
            <a:noFill/>
            <a:miter lim="800000"/>
            <a:headEnd/>
            <a:tailEnd/>
          </a:ln>
        </p:spPr>
        <p:txBody>
          <a:bodyPr>
            <a:spAutoFit/>
          </a:bodyPr>
          <a:lstStyle/>
          <a:p>
            <a:pPr marL="1816100" indent="-1816100">
              <a:lnSpc>
                <a:spcPct val="85000"/>
              </a:lnSpc>
              <a:tabLst>
                <a:tab pos="1333500" algn="r"/>
                <a:tab pos="1524000" algn="l"/>
              </a:tabLst>
            </a:pPr>
            <a:r>
              <a:rPr lang="en-US">
                <a:solidFill>
                  <a:srgbClr val="0000A8"/>
                </a:solidFill>
              </a:rPr>
              <a:t>	where y	= computed value of the variable to be predicted (dependent variable)</a:t>
            </a:r>
          </a:p>
          <a:p>
            <a:pPr marL="1816100" indent="-1816100">
              <a:lnSpc>
                <a:spcPct val="85000"/>
              </a:lnSpc>
              <a:tabLst>
                <a:tab pos="1333500" algn="r"/>
                <a:tab pos="1524000" algn="l"/>
              </a:tabLst>
            </a:pPr>
            <a:r>
              <a:rPr lang="en-US">
                <a:solidFill>
                  <a:srgbClr val="0000A8"/>
                </a:solidFill>
              </a:rPr>
              <a:t>	a	= y-axis intercept</a:t>
            </a:r>
          </a:p>
          <a:p>
            <a:pPr marL="1816100" indent="-1816100">
              <a:lnSpc>
                <a:spcPct val="85000"/>
              </a:lnSpc>
              <a:tabLst>
                <a:tab pos="1333500" algn="r"/>
                <a:tab pos="1524000" algn="l"/>
              </a:tabLst>
            </a:pPr>
            <a:r>
              <a:rPr lang="en-US">
                <a:solidFill>
                  <a:srgbClr val="0000A8"/>
                </a:solidFill>
              </a:rPr>
              <a:t>	b	= slope of the regression line</a:t>
            </a:r>
          </a:p>
          <a:p>
            <a:pPr marL="1816100" indent="-1816100">
              <a:lnSpc>
                <a:spcPct val="85000"/>
              </a:lnSpc>
              <a:tabLst>
                <a:tab pos="1333500" algn="r"/>
                <a:tab pos="1524000" algn="l"/>
              </a:tabLst>
            </a:pPr>
            <a:r>
              <a:rPr lang="en-US">
                <a:solidFill>
                  <a:srgbClr val="0000A8"/>
                </a:solidFill>
              </a:rPr>
              <a:t>	x	= the independent variable</a:t>
            </a:r>
          </a:p>
        </p:txBody>
      </p:sp>
      <p:sp>
        <p:nvSpPr>
          <p:cNvPr id="6163" name="Rectangle 11"/>
          <p:cNvSpPr>
            <a:spLocks noChangeArrowheads="1"/>
          </p:cNvSpPr>
          <p:nvPr/>
        </p:nvSpPr>
        <p:spPr bwMode="auto">
          <a:xfrm>
            <a:off x="3073400" y="2740025"/>
            <a:ext cx="306388" cy="377825"/>
          </a:xfrm>
          <a:prstGeom prst="rect">
            <a:avLst/>
          </a:prstGeom>
          <a:noFill/>
          <a:ln w="9525">
            <a:noFill/>
            <a:miter lim="800000"/>
            <a:headEnd/>
            <a:tailEnd/>
          </a:ln>
        </p:spPr>
        <p:txBody>
          <a:bodyPr wrap="none">
            <a:spAutoFit/>
          </a:bodyPr>
          <a:lstStyle/>
          <a:p>
            <a:r>
              <a:rPr lang="en-US" sz="2000">
                <a:solidFill>
                  <a:srgbClr val="0000A8"/>
                </a:solidFill>
              </a:rPr>
              <a:t>^</a:t>
            </a:r>
          </a:p>
        </p:txBody>
      </p:sp>
      <p:grpSp>
        <p:nvGrpSpPr>
          <p:cNvPr id="6164" name="Group 21"/>
          <p:cNvGrpSpPr>
            <a:grpSpLocks/>
          </p:cNvGrpSpPr>
          <p:nvPr/>
        </p:nvGrpSpPr>
        <p:grpSpPr bwMode="auto">
          <a:xfrm>
            <a:off x="3287713" y="4240213"/>
            <a:ext cx="3430587" cy="1928812"/>
            <a:chOff x="1143000" y="1720850"/>
            <a:chExt cx="6019800" cy="3765550"/>
          </a:xfrm>
        </p:grpSpPr>
        <p:sp>
          <p:nvSpPr>
            <p:cNvPr id="6165" name="Rectangle 34"/>
            <p:cNvSpPr>
              <a:spLocks noChangeArrowheads="1"/>
            </p:cNvSpPr>
            <p:nvPr/>
          </p:nvSpPr>
          <p:spPr bwMode="auto">
            <a:xfrm>
              <a:off x="1143000" y="1752600"/>
              <a:ext cx="6019800" cy="3733800"/>
            </a:xfrm>
            <a:prstGeom prst="rect">
              <a:avLst/>
            </a:prstGeom>
            <a:solidFill>
              <a:schemeClr val="accent1"/>
            </a:solidFill>
            <a:ln w="9525">
              <a:solidFill>
                <a:schemeClr val="tx1"/>
              </a:solidFill>
              <a:miter lim="800000"/>
              <a:headEnd/>
              <a:tailEnd/>
            </a:ln>
          </p:spPr>
          <p:txBody>
            <a:bodyPr wrap="none" anchor="ctr"/>
            <a:lstStyle/>
            <a:p>
              <a:endParaRPr lang="en-CA" sz="1200"/>
            </a:p>
          </p:txBody>
        </p:sp>
        <p:graphicFrame>
          <p:nvGraphicFramePr>
            <p:cNvPr id="6146" name="Object 2">
              <a:hlinkClick r:id="" action="ppaction://ole?verb=0"/>
            </p:cNvPr>
            <p:cNvGraphicFramePr>
              <a:graphicFrameLocks/>
            </p:cNvGraphicFramePr>
            <p:nvPr/>
          </p:nvGraphicFramePr>
          <p:xfrm>
            <a:off x="3133725" y="1720850"/>
            <a:ext cx="2035175" cy="604838"/>
          </p:xfrm>
          <a:graphic>
            <a:graphicData uri="http://schemas.openxmlformats.org/presentationml/2006/ole">
              <p:oleObj spid="_x0000_s6146" name="Equation" r:id="rId6" imgW="2271600" imgH="658800" progId="Equation.3">
                <p:embed/>
              </p:oleObj>
            </a:graphicData>
          </a:graphic>
        </p:graphicFrame>
        <p:sp>
          <p:nvSpPr>
            <p:cNvPr id="6166" name="Rectangle 3"/>
            <p:cNvSpPr>
              <a:spLocks noChangeArrowheads="1"/>
            </p:cNvSpPr>
            <p:nvPr/>
          </p:nvSpPr>
          <p:spPr bwMode="auto">
            <a:xfrm>
              <a:off x="5281613" y="2344738"/>
              <a:ext cx="1095375" cy="253779"/>
            </a:xfrm>
            <a:prstGeom prst="rect">
              <a:avLst/>
            </a:prstGeom>
            <a:noFill/>
            <a:ln w="12700">
              <a:noFill/>
              <a:miter lim="800000"/>
              <a:headEnd/>
              <a:tailEnd/>
            </a:ln>
          </p:spPr>
          <p:txBody>
            <a:bodyPr lIns="82724" tIns="40636" rIns="82724" bIns="40636">
              <a:spAutoFit/>
            </a:bodyPr>
            <a:lstStyle/>
            <a:p>
              <a:pPr defTabSz="836613">
                <a:spcBef>
                  <a:spcPct val="50000"/>
                </a:spcBef>
              </a:pPr>
              <a:r>
                <a:rPr lang="en-US" sz="1200" b="1" i="1">
                  <a:solidFill>
                    <a:srgbClr val="FF00FF"/>
                  </a:solidFill>
                </a:rPr>
                <a:t>b</a:t>
              </a:r>
              <a:r>
                <a:rPr lang="en-US" sz="1200" b="1">
                  <a:solidFill>
                    <a:srgbClr val="FF00FF"/>
                  </a:solidFill>
                </a:rPr>
                <a:t> &gt; 0</a:t>
              </a:r>
            </a:p>
          </p:txBody>
        </p:sp>
        <p:sp>
          <p:nvSpPr>
            <p:cNvPr id="6167" name="Rectangle 4"/>
            <p:cNvSpPr>
              <a:spLocks noChangeArrowheads="1"/>
            </p:cNvSpPr>
            <p:nvPr/>
          </p:nvSpPr>
          <p:spPr bwMode="auto">
            <a:xfrm>
              <a:off x="5281613" y="3767138"/>
              <a:ext cx="1095375" cy="253779"/>
            </a:xfrm>
            <a:prstGeom prst="rect">
              <a:avLst/>
            </a:prstGeom>
            <a:noFill/>
            <a:ln w="12700">
              <a:noFill/>
              <a:miter lim="800000"/>
              <a:headEnd/>
              <a:tailEnd/>
            </a:ln>
          </p:spPr>
          <p:txBody>
            <a:bodyPr lIns="82724" tIns="40636" rIns="82724" bIns="40636">
              <a:spAutoFit/>
            </a:bodyPr>
            <a:lstStyle/>
            <a:p>
              <a:pPr defTabSz="836613">
                <a:spcBef>
                  <a:spcPct val="50000"/>
                </a:spcBef>
              </a:pPr>
              <a:r>
                <a:rPr lang="en-US" sz="1200" b="1" i="1">
                  <a:solidFill>
                    <a:srgbClr val="FF9933"/>
                  </a:solidFill>
                </a:rPr>
                <a:t>b</a:t>
              </a:r>
              <a:r>
                <a:rPr lang="en-US" sz="1200" b="1">
                  <a:solidFill>
                    <a:srgbClr val="FF9933"/>
                  </a:solidFill>
                </a:rPr>
                <a:t> &lt; 0</a:t>
              </a:r>
            </a:p>
          </p:txBody>
        </p:sp>
        <p:sp>
          <p:nvSpPr>
            <p:cNvPr id="6168" name="Rectangle 5"/>
            <p:cNvSpPr>
              <a:spLocks noChangeArrowheads="1"/>
            </p:cNvSpPr>
            <p:nvPr/>
          </p:nvSpPr>
          <p:spPr bwMode="auto">
            <a:xfrm>
              <a:off x="1600200" y="2962275"/>
              <a:ext cx="528638" cy="253779"/>
            </a:xfrm>
            <a:prstGeom prst="rect">
              <a:avLst/>
            </a:prstGeom>
            <a:noFill/>
            <a:ln w="12700">
              <a:noFill/>
              <a:miter lim="800000"/>
              <a:headEnd/>
              <a:tailEnd/>
            </a:ln>
          </p:spPr>
          <p:txBody>
            <a:bodyPr lIns="82724" tIns="40636" rIns="82724" bIns="40636">
              <a:spAutoFit/>
            </a:bodyPr>
            <a:lstStyle/>
            <a:p>
              <a:pPr defTabSz="836613">
                <a:spcBef>
                  <a:spcPct val="50000"/>
                </a:spcBef>
              </a:pPr>
              <a:r>
                <a:rPr lang="en-US" sz="1200" b="1" i="1"/>
                <a:t>a</a:t>
              </a:r>
            </a:p>
          </p:txBody>
        </p:sp>
        <p:sp>
          <p:nvSpPr>
            <p:cNvPr id="6169" name="Rectangle 6"/>
            <p:cNvSpPr>
              <a:spLocks noChangeArrowheads="1"/>
            </p:cNvSpPr>
            <p:nvPr/>
          </p:nvSpPr>
          <p:spPr bwMode="auto">
            <a:xfrm>
              <a:off x="1600200" y="4491038"/>
              <a:ext cx="528638" cy="253779"/>
            </a:xfrm>
            <a:prstGeom prst="rect">
              <a:avLst/>
            </a:prstGeom>
            <a:noFill/>
            <a:ln w="12700">
              <a:noFill/>
              <a:miter lim="800000"/>
              <a:headEnd/>
              <a:tailEnd/>
            </a:ln>
          </p:spPr>
          <p:txBody>
            <a:bodyPr lIns="82724" tIns="40636" rIns="82724" bIns="40636">
              <a:spAutoFit/>
            </a:bodyPr>
            <a:lstStyle/>
            <a:p>
              <a:pPr defTabSz="836613">
                <a:spcBef>
                  <a:spcPct val="50000"/>
                </a:spcBef>
              </a:pPr>
              <a:r>
                <a:rPr lang="en-US" sz="1200" b="1" i="1"/>
                <a:t>a</a:t>
              </a:r>
            </a:p>
          </p:txBody>
        </p:sp>
        <p:sp>
          <p:nvSpPr>
            <p:cNvPr id="6170" name="Rectangle 7"/>
            <p:cNvSpPr>
              <a:spLocks noChangeArrowheads="1"/>
            </p:cNvSpPr>
            <p:nvPr/>
          </p:nvSpPr>
          <p:spPr bwMode="auto">
            <a:xfrm>
              <a:off x="1927225" y="2133600"/>
              <a:ext cx="269656" cy="253779"/>
            </a:xfrm>
            <a:prstGeom prst="rect">
              <a:avLst/>
            </a:prstGeom>
            <a:noFill/>
            <a:ln w="12700">
              <a:noFill/>
              <a:miter lim="800000"/>
              <a:headEnd/>
              <a:tailEnd/>
            </a:ln>
          </p:spPr>
          <p:txBody>
            <a:bodyPr wrap="none" lIns="82724" tIns="40636" rIns="82724" bIns="40636">
              <a:spAutoFit/>
            </a:bodyPr>
            <a:lstStyle/>
            <a:p>
              <a:pPr defTabSz="836613"/>
              <a:r>
                <a:rPr lang="en-US" sz="1200" b="1" i="1">
                  <a:solidFill>
                    <a:srgbClr val="FFFFFF"/>
                  </a:solidFill>
                </a:rPr>
                <a:t>Y</a:t>
              </a:r>
            </a:p>
          </p:txBody>
        </p:sp>
        <p:sp>
          <p:nvSpPr>
            <p:cNvPr id="6171" name="Line 8"/>
            <p:cNvSpPr>
              <a:spLocks noChangeShapeType="1"/>
            </p:cNvSpPr>
            <p:nvPr/>
          </p:nvSpPr>
          <p:spPr bwMode="auto">
            <a:xfrm flipV="1">
              <a:off x="2127250" y="2825750"/>
              <a:ext cx="3182938" cy="1881188"/>
            </a:xfrm>
            <a:prstGeom prst="line">
              <a:avLst/>
            </a:prstGeom>
            <a:noFill/>
            <a:ln w="76200">
              <a:solidFill>
                <a:srgbClr val="FF00FF"/>
              </a:solidFill>
              <a:round/>
              <a:headEnd/>
              <a:tailEnd/>
            </a:ln>
          </p:spPr>
          <p:txBody>
            <a:bodyPr wrap="none" anchor="ctr"/>
            <a:lstStyle/>
            <a:p>
              <a:endParaRPr lang="en-US"/>
            </a:p>
          </p:txBody>
        </p:sp>
        <p:sp>
          <p:nvSpPr>
            <p:cNvPr id="6172" name="Line 9"/>
            <p:cNvSpPr>
              <a:spLocks noChangeShapeType="1"/>
            </p:cNvSpPr>
            <p:nvPr/>
          </p:nvSpPr>
          <p:spPr bwMode="auto">
            <a:xfrm>
              <a:off x="2192338" y="3225800"/>
              <a:ext cx="3916362" cy="1250950"/>
            </a:xfrm>
            <a:prstGeom prst="line">
              <a:avLst/>
            </a:prstGeom>
            <a:noFill/>
            <a:ln w="76200">
              <a:solidFill>
                <a:srgbClr val="FF9933"/>
              </a:solidFill>
              <a:round/>
              <a:headEnd/>
              <a:tailEnd/>
            </a:ln>
          </p:spPr>
          <p:txBody>
            <a:bodyPr wrap="none" anchor="ctr"/>
            <a:lstStyle/>
            <a:p>
              <a:endParaRPr lang="en-US"/>
            </a:p>
          </p:txBody>
        </p:sp>
        <p:sp>
          <p:nvSpPr>
            <p:cNvPr id="6173" name="Freeform 10"/>
            <p:cNvSpPr>
              <a:spLocks/>
            </p:cNvSpPr>
            <p:nvPr/>
          </p:nvSpPr>
          <p:spPr bwMode="auto">
            <a:xfrm>
              <a:off x="2093913" y="2767013"/>
              <a:ext cx="4306887" cy="2152650"/>
            </a:xfrm>
            <a:custGeom>
              <a:avLst/>
              <a:gdLst>
                <a:gd name="T0" fmla="*/ 0 w 3015"/>
                <a:gd name="T1" fmla="*/ 0 h 1453"/>
                <a:gd name="T2" fmla="*/ 0 w 3015"/>
                <a:gd name="T3" fmla="*/ 2147483647 h 1453"/>
                <a:gd name="T4" fmla="*/ 2147483647 w 3015"/>
                <a:gd name="T5" fmla="*/ 2147483647 h 1453"/>
                <a:gd name="T6" fmla="*/ 0 60000 65536"/>
                <a:gd name="T7" fmla="*/ 0 60000 65536"/>
                <a:gd name="T8" fmla="*/ 0 60000 65536"/>
                <a:gd name="T9" fmla="*/ 0 w 3015"/>
                <a:gd name="T10" fmla="*/ 0 h 1453"/>
                <a:gd name="T11" fmla="*/ 3015 w 3015"/>
                <a:gd name="T12" fmla="*/ 1453 h 1453"/>
              </a:gdLst>
              <a:ahLst/>
              <a:cxnLst>
                <a:cxn ang="T6">
                  <a:pos x="T0" y="T1"/>
                </a:cxn>
                <a:cxn ang="T7">
                  <a:pos x="T2" y="T3"/>
                </a:cxn>
                <a:cxn ang="T8">
                  <a:pos x="T4" y="T5"/>
                </a:cxn>
              </a:cxnLst>
              <a:rect l="T9" t="T10" r="T11" b="T12"/>
              <a:pathLst>
                <a:path w="3015" h="1453">
                  <a:moveTo>
                    <a:pt x="0" y="0"/>
                  </a:moveTo>
                  <a:lnTo>
                    <a:pt x="0" y="1452"/>
                  </a:lnTo>
                  <a:lnTo>
                    <a:pt x="3014" y="1452"/>
                  </a:lnTo>
                </a:path>
              </a:pathLst>
            </a:custGeom>
            <a:noFill/>
            <a:ln w="76200" cap="rnd" cmpd="sng">
              <a:solidFill>
                <a:srgbClr val="FFFFFF"/>
              </a:solidFill>
              <a:prstDash val="solid"/>
              <a:round/>
              <a:headEnd type="none" w="med" len="med"/>
              <a:tailEnd type="none" w="med" len="med"/>
            </a:ln>
          </p:spPr>
          <p:txBody>
            <a:bodyPr/>
            <a:lstStyle/>
            <a:p>
              <a:endParaRPr lang="en-US"/>
            </a:p>
          </p:txBody>
        </p:sp>
        <p:sp>
          <p:nvSpPr>
            <p:cNvPr id="6174" name="Line 11"/>
            <p:cNvSpPr>
              <a:spLocks noChangeShapeType="1"/>
            </p:cNvSpPr>
            <p:nvPr/>
          </p:nvSpPr>
          <p:spPr bwMode="auto">
            <a:xfrm>
              <a:off x="2043113" y="2767013"/>
              <a:ext cx="50800" cy="0"/>
            </a:xfrm>
            <a:prstGeom prst="line">
              <a:avLst/>
            </a:prstGeom>
            <a:noFill/>
            <a:ln w="76200">
              <a:solidFill>
                <a:srgbClr val="FFFFFF"/>
              </a:solidFill>
              <a:round/>
              <a:headEnd/>
              <a:tailEnd/>
            </a:ln>
          </p:spPr>
          <p:txBody>
            <a:bodyPr wrap="none" anchor="ctr"/>
            <a:lstStyle/>
            <a:p>
              <a:endParaRPr lang="en-US"/>
            </a:p>
          </p:txBody>
        </p:sp>
        <p:sp>
          <p:nvSpPr>
            <p:cNvPr id="6175" name="Line 12"/>
            <p:cNvSpPr>
              <a:spLocks noChangeShapeType="1"/>
            </p:cNvSpPr>
            <p:nvPr/>
          </p:nvSpPr>
          <p:spPr bwMode="auto">
            <a:xfrm>
              <a:off x="2043113" y="2982913"/>
              <a:ext cx="50800" cy="0"/>
            </a:xfrm>
            <a:prstGeom prst="line">
              <a:avLst/>
            </a:prstGeom>
            <a:noFill/>
            <a:ln w="76200">
              <a:solidFill>
                <a:srgbClr val="FFFFFF"/>
              </a:solidFill>
              <a:round/>
              <a:headEnd/>
              <a:tailEnd/>
            </a:ln>
          </p:spPr>
          <p:txBody>
            <a:bodyPr wrap="none" anchor="ctr"/>
            <a:lstStyle/>
            <a:p>
              <a:endParaRPr lang="en-US"/>
            </a:p>
          </p:txBody>
        </p:sp>
        <p:sp>
          <p:nvSpPr>
            <p:cNvPr id="6176" name="Line 13"/>
            <p:cNvSpPr>
              <a:spLocks noChangeShapeType="1"/>
            </p:cNvSpPr>
            <p:nvPr/>
          </p:nvSpPr>
          <p:spPr bwMode="auto">
            <a:xfrm>
              <a:off x="2043113" y="3200400"/>
              <a:ext cx="50800" cy="0"/>
            </a:xfrm>
            <a:prstGeom prst="line">
              <a:avLst/>
            </a:prstGeom>
            <a:noFill/>
            <a:ln w="76200">
              <a:solidFill>
                <a:srgbClr val="FFFFFF"/>
              </a:solidFill>
              <a:round/>
              <a:headEnd/>
              <a:tailEnd/>
            </a:ln>
          </p:spPr>
          <p:txBody>
            <a:bodyPr wrap="none" anchor="ctr"/>
            <a:lstStyle/>
            <a:p>
              <a:endParaRPr lang="en-US"/>
            </a:p>
          </p:txBody>
        </p:sp>
        <p:sp>
          <p:nvSpPr>
            <p:cNvPr id="6177" name="Line 14"/>
            <p:cNvSpPr>
              <a:spLocks noChangeShapeType="1"/>
            </p:cNvSpPr>
            <p:nvPr/>
          </p:nvSpPr>
          <p:spPr bwMode="auto">
            <a:xfrm>
              <a:off x="2043113" y="3414713"/>
              <a:ext cx="50800" cy="0"/>
            </a:xfrm>
            <a:prstGeom prst="line">
              <a:avLst/>
            </a:prstGeom>
            <a:noFill/>
            <a:ln w="76200">
              <a:solidFill>
                <a:srgbClr val="FFFFFF"/>
              </a:solidFill>
              <a:round/>
              <a:headEnd/>
              <a:tailEnd/>
            </a:ln>
          </p:spPr>
          <p:txBody>
            <a:bodyPr wrap="none" anchor="ctr"/>
            <a:lstStyle/>
            <a:p>
              <a:endParaRPr lang="en-US"/>
            </a:p>
          </p:txBody>
        </p:sp>
        <p:sp>
          <p:nvSpPr>
            <p:cNvPr id="6178" name="Line 15"/>
            <p:cNvSpPr>
              <a:spLocks noChangeShapeType="1"/>
            </p:cNvSpPr>
            <p:nvPr/>
          </p:nvSpPr>
          <p:spPr bwMode="auto">
            <a:xfrm>
              <a:off x="2043113" y="3625850"/>
              <a:ext cx="50800" cy="0"/>
            </a:xfrm>
            <a:prstGeom prst="line">
              <a:avLst/>
            </a:prstGeom>
            <a:noFill/>
            <a:ln w="76200">
              <a:solidFill>
                <a:srgbClr val="FFFFFF"/>
              </a:solidFill>
              <a:round/>
              <a:headEnd/>
              <a:tailEnd/>
            </a:ln>
          </p:spPr>
          <p:txBody>
            <a:bodyPr wrap="none" anchor="ctr"/>
            <a:lstStyle/>
            <a:p>
              <a:endParaRPr lang="en-US"/>
            </a:p>
          </p:txBody>
        </p:sp>
        <p:sp>
          <p:nvSpPr>
            <p:cNvPr id="6179" name="Line 16"/>
            <p:cNvSpPr>
              <a:spLocks noChangeShapeType="1"/>
            </p:cNvSpPr>
            <p:nvPr/>
          </p:nvSpPr>
          <p:spPr bwMode="auto">
            <a:xfrm>
              <a:off x="2043113" y="3843338"/>
              <a:ext cx="50800" cy="0"/>
            </a:xfrm>
            <a:prstGeom prst="line">
              <a:avLst/>
            </a:prstGeom>
            <a:noFill/>
            <a:ln w="76200">
              <a:solidFill>
                <a:srgbClr val="FFFFFF"/>
              </a:solidFill>
              <a:round/>
              <a:headEnd/>
              <a:tailEnd/>
            </a:ln>
          </p:spPr>
          <p:txBody>
            <a:bodyPr wrap="none" anchor="ctr"/>
            <a:lstStyle/>
            <a:p>
              <a:endParaRPr lang="en-US"/>
            </a:p>
          </p:txBody>
        </p:sp>
        <p:sp>
          <p:nvSpPr>
            <p:cNvPr id="6180" name="Line 17"/>
            <p:cNvSpPr>
              <a:spLocks noChangeShapeType="1"/>
            </p:cNvSpPr>
            <p:nvPr/>
          </p:nvSpPr>
          <p:spPr bwMode="auto">
            <a:xfrm>
              <a:off x="2043113" y="4059238"/>
              <a:ext cx="50800" cy="0"/>
            </a:xfrm>
            <a:prstGeom prst="line">
              <a:avLst/>
            </a:prstGeom>
            <a:noFill/>
            <a:ln w="76200">
              <a:solidFill>
                <a:srgbClr val="FFFFFF"/>
              </a:solidFill>
              <a:round/>
              <a:headEnd/>
              <a:tailEnd/>
            </a:ln>
          </p:spPr>
          <p:txBody>
            <a:bodyPr wrap="none" anchor="ctr"/>
            <a:lstStyle/>
            <a:p>
              <a:endParaRPr lang="en-US"/>
            </a:p>
          </p:txBody>
        </p:sp>
        <p:sp>
          <p:nvSpPr>
            <p:cNvPr id="6181" name="Line 18"/>
            <p:cNvSpPr>
              <a:spLocks noChangeShapeType="1"/>
            </p:cNvSpPr>
            <p:nvPr/>
          </p:nvSpPr>
          <p:spPr bwMode="auto">
            <a:xfrm>
              <a:off x="2043113" y="4275138"/>
              <a:ext cx="50800" cy="0"/>
            </a:xfrm>
            <a:prstGeom prst="line">
              <a:avLst/>
            </a:prstGeom>
            <a:noFill/>
            <a:ln w="76200">
              <a:solidFill>
                <a:srgbClr val="FFFFFF"/>
              </a:solidFill>
              <a:round/>
              <a:headEnd/>
              <a:tailEnd/>
            </a:ln>
          </p:spPr>
          <p:txBody>
            <a:bodyPr wrap="none" anchor="ctr"/>
            <a:lstStyle/>
            <a:p>
              <a:endParaRPr lang="en-US"/>
            </a:p>
          </p:txBody>
        </p:sp>
        <p:sp>
          <p:nvSpPr>
            <p:cNvPr id="6182" name="Line 19"/>
            <p:cNvSpPr>
              <a:spLocks noChangeShapeType="1"/>
            </p:cNvSpPr>
            <p:nvPr/>
          </p:nvSpPr>
          <p:spPr bwMode="auto">
            <a:xfrm>
              <a:off x="2043113" y="4486275"/>
              <a:ext cx="50800" cy="0"/>
            </a:xfrm>
            <a:prstGeom prst="line">
              <a:avLst/>
            </a:prstGeom>
            <a:noFill/>
            <a:ln w="76200">
              <a:solidFill>
                <a:srgbClr val="FFFFFF"/>
              </a:solidFill>
              <a:round/>
              <a:headEnd/>
              <a:tailEnd/>
            </a:ln>
          </p:spPr>
          <p:txBody>
            <a:bodyPr wrap="none" anchor="ctr"/>
            <a:lstStyle/>
            <a:p>
              <a:endParaRPr lang="en-US"/>
            </a:p>
          </p:txBody>
        </p:sp>
        <p:sp>
          <p:nvSpPr>
            <p:cNvPr id="6183" name="Line 20"/>
            <p:cNvSpPr>
              <a:spLocks noChangeShapeType="1"/>
            </p:cNvSpPr>
            <p:nvPr/>
          </p:nvSpPr>
          <p:spPr bwMode="auto">
            <a:xfrm>
              <a:off x="2043113" y="4702175"/>
              <a:ext cx="50800" cy="0"/>
            </a:xfrm>
            <a:prstGeom prst="line">
              <a:avLst/>
            </a:prstGeom>
            <a:noFill/>
            <a:ln w="76200">
              <a:solidFill>
                <a:srgbClr val="FFFFFF"/>
              </a:solidFill>
              <a:round/>
              <a:headEnd/>
              <a:tailEnd/>
            </a:ln>
          </p:spPr>
          <p:txBody>
            <a:bodyPr wrap="none" anchor="ctr"/>
            <a:lstStyle/>
            <a:p>
              <a:endParaRPr lang="en-US"/>
            </a:p>
          </p:txBody>
        </p:sp>
        <p:sp>
          <p:nvSpPr>
            <p:cNvPr id="6184" name="Line 21"/>
            <p:cNvSpPr>
              <a:spLocks noChangeShapeType="1"/>
            </p:cNvSpPr>
            <p:nvPr/>
          </p:nvSpPr>
          <p:spPr bwMode="auto">
            <a:xfrm>
              <a:off x="6399213" y="4918075"/>
              <a:ext cx="0" cy="26988"/>
            </a:xfrm>
            <a:prstGeom prst="line">
              <a:avLst/>
            </a:prstGeom>
            <a:noFill/>
            <a:ln w="76200">
              <a:solidFill>
                <a:srgbClr val="FFFFFF"/>
              </a:solidFill>
              <a:round/>
              <a:headEnd/>
              <a:tailEnd/>
            </a:ln>
          </p:spPr>
          <p:txBody>
            <a:bodyPr wrap="none" anchor="ctr"/>
            <a:lstStyle/>
            <a:p>
              <a:endParaRPr lang="en-US"/>
            </a:p>
          </p:txBody>
        </p:sp>
        <p:sp>
          <p:nvSpPr>
            <p:cNvPr id="6185" name="Line 22"/>
            <p:cNvSpPr>
              <a:spLocks noChangeShapeType="1"/>
            </p:cNvSpPr>
            <p:nvPr/>
          </p:nvSpPr>
          <p:spPr bwMode="auto">
            <a:xfrm>
              <a:off x="5969000" y="4918075"/>
              <a:ext cx="0" cy="26988"/>
            </a:xfrm>
            <a:prstGeom prst="line">
              <a:avLst/>
            </a:prstGeom>
            <a:noFill/>
            <a:ln w="76200">
              <a:solidFill>
                <a:srgbClr val="FFFFFF"/>
              </a:solidFill>
              <a:round/>
              <a:headEnd/>
              <a:tailEnd/>
            </a:ln>
          </p:spPr>
          <p:txBody>
            <a:bodyPr wrap="none" anchor="ctr"/>
            <a:lstStyle/>
            <a:p>
              <a:endParaRPr lang="en-US"/>
            </a:p>
          </p:txBody>
        </p:sp>
        <p:sp>
          <p:nvSpPr>
            <p:cNvPr id="6186" name="Line 23"/>
            <p:cNvSpPr>
              <a:spLocks noChangeShapeType="1"/>
            </p:cNvSpPr>
            <p:nvPr/>
          </p:nvSpPr>
          <p:spPr bwMode="auto">
            <a:xfrm>
              <a:off x="5537200" y="4918075"/>
              <a:ext cx="0" cy="26988"/>
            </a:xfrm>
            <a:prstGeom prst="line">
              <a:avLst/>
            </a:prstGeom>
            <a:noFill/>
            <a:ln w="76200">
              <a:solidFill>
                <a:srgbClr val="FFFFFF"/>
              </a:solidFill>
              <a:round/>
              <a:headEnd/>
              <a:tailEnd/>
            </a:ln>
          </p:spPr>
          <p:txBody>
            <a:bodyPr wrap="none" anchor="ctr"/>
            <a:lstStyle/>
            <a:p>
              <a:endParaRPr lang="en-US"/>
            </a:p>
          </p:txBody>
        </p:sp>
        <p:sp>
          <p:nvSpPr>
            <p:cNvPr id="6187" name="Line 24"/>
            <p:cNvSpPr>
              <a:spLocks noChangeShapeType="1"/>
            </p:cNvSpPr>
            <p:nvPr/>
          </p:nvSpPr>
          <p:spPr bwMode="auto">
            <a:xfrm>
              <a:off x="5106988" y="4918075"/>
              <a:ext cx="0" cy="26988"/>
            </a:xfrm>
            <a:prstGeom prst="line">
              <a:avLst/>
            </a:prstGeom>
            <a:noFill/>
            <a:ln w="76200">
              <a:solidFill>
                <a:srgbClr val="FFFFFF"/>
              </a:solidFill>
              <a:round/>
              <a:headEnd/>
              <a:tailEnd/>
            </a:ln>
          </p:spPr>
          <p:txBody>
            <a:bodyPr wrap="none" anchor="ctr"/>
            <a:lstStyle/>
            <a:p>
              <a:endParaRPr lang="en-US"/>
            </a:p>
          </p:txBody>
        </p:sp>
        <p:sp>
          <p:nvSpPr>
            <p:cNvPr id="6188" name="Line 25"/>
            <p:cNvSpPr>
              <a:spLocks noChangeShapeType="1"/>
            </p:cNvSpPr>
            <p:nvPr/>
          </p:nvSpPr>
          <p:spPr bwMode="auto">
            <a:xfrm>
              <a:off x="4678363" y="4918075"/>
              <a:ext cx="0" cy="26988"/>
            </a:xfrm>
            <a:prstGeom prst="line">
              <a:avLst/>
            </a:prstGeom>
            <a:noFill/>
            <a:ln w="76200">
              <a:solidFill>
                <a:srgbClr val="FFFFFF"/>
              </a:solidFill>
              <a:round/>
              <a:headEnd/>
              <a:tailEnd/>
            </a:ln>
          </p:spPr>
          <p:txBody>
            <a:bodyPr wrap="none" anchor="ctr"/>
            <a:lstStyle/>
            <a:p>
              <a:endParaRPr lang="en-US"/>
            </a:p>
          </p:txBody>
        </p:sp>
        <p:sp>
          <p:nvSpPr>
            <p:cNvPr id="6189" name="Line 26"/>
            <p:cNvSpPr>
              <a:spLocks noChangeShapeType="1"/>
            </p:cNvSpPr>
            <p:nvPr/>
          </p:nvSpPr>
          <p:spPr bwMode="auto">
            <a:xfrm>
              <a:off x="4249738" y="4918075"/>
              <a:ext cx="0" cy="26988"/>
            </a:xfrm>
            <a:prstGeom prst="line">
              <a:avLst/>
            </a:prstGeom>
            <a:noFill/>
            <a:ln w="76200">
              <a:solidFill>
                <a:srgbClr val="FFFFFF"/>
              </a:solidFill>
              <a:round/>
              <a:headEnd/>
              <a:tailEnd/>
            </a:ln>
          </p:spPr>
          <p:txBody>
            <a:bodyPr wrap="none" anchor="ctr"/>
            <a:lstStyle/>
            <a:p>
              <a:endParaRPr lang="en-US"/>
            </a:p>
          </p:txBody>
        </p:sp>
        <p:sp>
          <p:nvSpPr>
            <p:cNvPr id="6190" name="Line 27"/>
            <p:cNvSpPr>
              <a:spLocks noChangeShapeType="1"/>
            </p:cNvSpPr>
            <p:nvPr/>
          </p:nvSpPr>
          <p:spPr bwMode="auto">
            <a:xfrm>
              <a:off x="3814763" y="4918075"/>
              <a:ext cx="0" cy="26988"/>
            </a:xfrm>
            <a:prstGeom prst="line">
              <a:avLst/>
            </a:prstGeom>
            <a:noFill/>
            <a:ln w="76200">
              <a:solidFill>
                <a:srgbClr val="FFFFFF"/>
              </a:solidFill>
              <a:round/>
              <a:headEnd/>
              <a:tailEnd/>
            </a:ln>
          </p:spPr>
          <p:txBody>
            <a:bodyPr wrap="none" anchor="ctr"/>
            <a:lstStyle/>
            <a:p>
              <a:endParaRPr lang="en-US"/>
            </a:p>
          </p:txBody>
        </p:sp>
        <p:sp>
          <p:nvSpPr>
            <p:cNvPr id="6191" name="Line 28"/>
            <p:cNvSpPr>
              <a:spLocks noChangeShapeType="1"/>
            </p:cNvSpPr>
            <p:nvPr/>
          </p:nvSpPr>
          <p:spPr bwMode="auto">
            <a:xfrm>
              <a:off x="3386138" y="4918075"/>
              <a:ext cx="0" cy="26988"/>
            </a:xfrm>
            <a:prstGeom prst="line">
              <a:avLst/>
            </a:prstGeom>
            <a:noFill/>
            <a:ln w="76200">
              <a:solidFill>
                <a:srgbClr val="FFFFFF"/>
              </a:solidFill>
              <a:round/>
              <a:headEnd/>
              <a:tailEnd/>
            </a:ln>
          </p:spPr>
          <p:txBody>
            <a:bodyPr wrap="none" anchor="ctr"/>
            <a:lstStyle/>
            <a:p>
              <a:endParaRPr lang="en-US"/>
            </a:p>
          </p:txBody>
        </p:sp>
        <p:sp>
          <p:nvSpPr>
            <p:cNvPr id="6192" name="Line 29"/>
            <p:cNvSpPr>
              <a:spLocks noChangeShapeType="1"/>
            </p:cNvSpPr>
            <p:nvPr/>
          </p:nvSpPr>
          <p:spPr bwMode="auto">
            <a:xfrm>
              <a:off x="2955925" y="4918075"/>
              <a:ext cx="0" cy="26988"/>
            </a:xfrm>
            <a:prstGeom prst="line">
              <a:avLst/>
            </a:prstGeom>
            <a:noFill/>
            <a:ln w="76200">
              <a:solidFill>
                <a:srgbClr val="FFFFFF"/>
              </a:solidFill>
              <a:round/>
              <a:headEnd/>
              <a:tailEnd/>
            </a:ln>
          </p:spPr>
          <p:txBody>
            <a:bodyPr wrap="none" anchor="ctr"/>
            <a:lstStyle/>
            <a:p>
              <a:endParaRPr lang="en-US"/>
            </a:p>
          </p:txBody>
        </p:sp>
        <p:sp>
          <p:nvSpPr>
            <p:cNvPr id="6193" name="Line 30"/>
            <p:cNvSpPr>
              <a:spLocks noChangeShapeType="1"/>
            </p:cNvSpPr>
            <p:nvPr/>
          </p:nvSpPr>
          <p:spPr bwMode="auto">
            <a:xfrm>
              <a:off x="2527300" y="4918075"/>
              <a:ext cx="0" cy="26988"/>
            </a:xfrm>
            <a:prstGeom prst="line">
              <a:avLst/>
            </a:prstGeom>
            <a:noFill/>
            <a:ln w="76200">
              <a:solidFill>
                <a:srgbClr val="FFFFFF"/>
              </a:solidFill>
              <a:round/>
              <a:headEnd/>
              <a:tailEnd/>
            </a:ln>
          </p:spPr>
          <p:txBody>
            <a:bodyPr wrap="none" anchor="ctr"/>
            <a:lstStyle/>
            <a:p>
              <a:endParaRPr lang="en-US"/>
            </a:p>
          </p:txBody>
        </p:sp>
        <p:sp>
          <p:nvSpPr>
            <p:cNvPr id="6194" name="Rectangle 31"/>
            <p:cNvSpPr>
              <a:spLocks noChangeArrowheads="1"/>
            </p:cNvSpPr>
            <p:nvPr/>
          </p:nvSpPr>
          <p:spPr bwMode="auto">
            <a:xfrm>
              <a:off x="3265488" y="4975225"/>
              <a:ext cx="609942" cy="253779"/>
            </a:xfrm>
            <a:prstGeom prst="rect">
              <a:avLst/>
            </a:prstGeom>
            <a:noFill/>
            <a:ln w="12700">
              <a:noFill/>
              <a:miter lim="800000"/>
              <a:headEnd/>
              <a:tailEnd/>
            </a:ln>
          </p:spPr>
          <p:txBody>
            <a:bodyPr wrap="none" lIns="82724" tIns="40636" rIns="82724" bIns="40636">
              <a:spAutoFit/>
            </a:bodyPr>
            <a:lstStyle/>
            <a:p>
              <a:pPr defTabSz="836613"/>
              <a:r>
                <a:rPr lang="en-US" sz="1200" b="1">
                  <a:solidFill>
                    <a:srgbClr val="FFFFFF"/>
                  </a:solidFill>
                </a:rPr>
                <a:t>Time, </a:t>
              </a:r>
            </a:p>
          </p:txBody>
        </p:sp>
        <p:sp>
          <p:nvSpPr>
            <p:cNvPr id="6195" name="Rectangle 32"/>
            <p:cNvSpPr>
              <a:spLocks noChangeArrowheads="1"/>
            </p:cNvSpPr>
            <p:nvPr/>
          </p:nvSpPr>
          <p:spPr bwMode="auto">
            <a:xfrm>
              <a:off x="4192588" y="4975225"/>
              <a:ext cx="269656" cy="253779"/>
            </a:xfrm>
            <a:prstGeom prst="rect">
              <a:avLst/>
            </a:prstGeom>
            <a:noFill/>
            <a:ln w="12700">
              <a:noFill/>
              <a:miter lim="800000"/>
              <a:headEnd/>
              <a:tailEnd/>
            </a:ln>
          </p:spPr>
          <p:txBody>
            <a:bodyPr wrap="none" lIns="82724" tIns="40636" rIns="82724" bIns="40636">
              <a:spAutoFit/>
            </a:bodyPr>
            <a:lstStyle/>
            <a:p>
              <a:pPr defTabSz="836613"/>
              <a:r>
                <a:rPr lang="en-US" sz="1200" b="1" i="1">
                  <a:solidFill>
                    <a:srgbClr val="FFFFFF"/>
                  </a:solidFill>
                </a:rPr>
                <a:t>X</a:t>
              </a:r>
            </a:p>
          </p:txBody>
        </p:sp>
      </p:grpSp>
    </p:spTree>
  </p:cSld>
  <p:clrMapOvr>
    <a:masterClrMapping/>
  </p:clrMapOvr>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787BF62F-3030-48B7-B2F5-728C7FC135DF}" type="slidenum">
              <a:rPr lang="en-CA"/>
              <a:pPr>
                <a:defRPr/>
              </a:pPr>
              <a:t>21</a:t>
            </a:fld>
            <a:endParaRPr lang="en-CA"/>
          </a:p>
        </p:txBody>
      </p:sp>
      <p:sp>
        <p:nvSpPr>
          <p:cNvPr id="7173"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717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717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7180"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7181" name="Picture 11"/>
          <p:cNvPicPr>
            <a:picLocks noChangeAspect="1" noChangeArrowheads="1"/>
          </p:cNvPicPr>
          <p:nvPr/>
        </p:nvPicPr>
        <p:blipFill>
          <a:blip r:embed="rId4"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7182" name="Picture 12"/>
          <p:cNvPicPr>
            <a:picLocks noChangeAspect="1" noChangeArrowheads="1"/>
          </p:cNvPicPr>
          <p:nvPr/>
        </p:nvPicPr>
        <p:blipFill>
          <a:blip r:embed="rId5"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7184"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7185" name="Text Box 2"/>
          <p:cNvSpPr txBox="1">
            <a:spLocks noChangeArrowheads="1"/>
          </p:cNvSpPr>
          <p:nvPr/>
        </p:nvSpPr>
        <p:spPr bwMode="auto">
          <a:xfrm>
            <a:off x="1858963" y="882650"/>
            <a:ext cx="7442200" cy="5214938"/>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a:solidFill>
                  <a:srgbClr val="000080"/>
                </a:solidFill>
              </a:rPr>
              <a:t>		</a:t>
            </a:r>
            <a:br>
              <a:rPr lang="en-US" sz="1600">
                <a:solidFill>
                  <a:srgbClr val="000080"/>
                </a:solidFill>
              </a:rPr>
            </a:br>
            <a:r>
              <a:rPr lang="en-US" sz="1600">
                <a:solidFill>
                  <a:srgbClr val="000080"/>
                </a:solidFill>
              </a:rPr>
              <a:t>		</a:t>
            </a:r>
            <a:br>
              <a:rPr lang="en-US" sz="1600">
                <a:solidFill>
                  <a:srgbClr val="000080"/>
                </a:solidFill>
              </a:rPr>
            </a:br>
            <a:r>
              <a:rPr lang="en-US" sz="1600">
                <a:solidFill>
                  <a:srgbClr val="000080"/>
                </a:solidFill>
              </a:rPr>
              <a:t>		</a:t>
            </a:r>
            <a:endParaRPr lang="en-CA" sz="160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a:solidFill>
                <a:srgbClr val="000080"/>
              </a:solidFill>
            </a:endParaRPr>
          </a:p>
          <a:p>
            <a:pPr>
              <a:spcBef>
                <a:spcPct val="25000"/>
              </a:spcBef>
              <a:tabLst>
                <a:tab pos="723900" algn="l"/>
                <a:tab pos="1447800" algn="l"/>
                <a:tab pos="2171700" algn="l"/>
                <a:tab pos="2895600" algn="l"/>
                <a:tab pos="3619500" algn="l"/>
                <a:tab pos="4343400" algn="l"/>
                <a:tab pos="5067300" algn="l"/>
                <a:tab pos="5791200" algn="l"/>
                <a:tab pos="6515100" algn="l"/>
              </a:tabLst>
            </a:pPr>
            <a:r>
              <a:rPr lang="en-US" sz="1600">
                <a:solidFill>
                  <a:srgbClr val="000099"/>
                </a:solidFill>
              </a:rPr>
              <a:t>	</a:t>
            </a:r>
            <a:endParaRPr lang="en-CA" sz="2000" b="1">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a:solidFill>
                <a:srgbClr val="000080"/>
              </a:solidFill>
            </a:endParaRPr>
          </a:p>
        </p:txBody>
      </p:sp>
      <p:sp>
        <p:nvSpPr>
          <p:cNvPr id="17" name="Rectangle 46"/>
          <p:cNvSpPr>
            <a:spLocks noChangeArrowheads="1"/>
          </p:cNvSpPr>
          <p:nvPr/>
        </p:nvSpPr>
        <p:spPr bwMode="auto">
          <a:xfrm>
            <a:off x="1908175" y="1079500"/>
            <a:ext cx="4424363" cy="322263"/>
          </a:xfrm>
          <a:prstGeom prst="rect">
            <a:avLst/>
          </a:prstGeom>
          <a:noFill/>
          <a:ln w="9525">
            <a:noFill/>
            <a:miter lim="800000"/>
            <a:headEnd/>
            <a:tailEnd/>
          </a:ln>
        </p:spPr>
        <p:txBody>
          <a:bodyPr wrap="none">
            <a:spAutoFit/>
          </a:bodyPr>
          <a:lstStyle/>
          <a:p>
            <a:r>
              <a:rPr lang="en-US" sz="1600">
                <a:solidFill>
                  <a:srgbClr val="000080"/>
                </a:solidFill>
              </a:rPr>
              <a:t>Equations to calculate the regression variables</a:t>
            </a:r>
          </a:p>
        </p:txBody>
      </p:sp>
      <p:graphicFrame>
        <p:nvGraphicFramePr>
          <p:cNvPr id="7170" name="Object 8"/>
          <p:cNvGraphicFramePr>
            <a:graphicFrameLocks noChangeAspect="1"/>
          </p:cNvGraphicFramePr>
          <p:nvPr/>
        </p:nvGraphicFramePr>
        <p:xfrm>
          <a:off x="3851275" y="1985963"/>
          <a:ext cx="2305050" cy="661987"/>
        </p:xfrm>
        <a:graphic>
          <a:graphicData uri="http://schemas.openxmlformats.org/presentationml/2006/ole">
            <p:oleObj spid="_x0000_s7170" name="Equation" r:id="rId6" imgW="698197" imgH="203112" progId="Equation.3">
              <p:embed/>
            </p:oleObj>
          </a:graphicData>
        </a:graphic>
      </p:graphicFrame>
      <p:sp>
        <p:nvSpPr>
          <p:cNvPr id="19" name="Rectangle 18"/>
          <p:cNvSpPr/>
          <p:nvPr/>
        </p:nvSpPr>
        <p:spPr>
          <a:xfrm>
            <a:off x="2574115" y="1882765"/>
            <a:ext cx="5715040" cy="37862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graphicFrame>
        <p:nvGraphicFramePr>
          <p:cNvPr id="7171" name="Object 6"/>
          <p:cNvGraphicFramePr>
            <a:graphicFrameLocks noChangeAspect="1"/>
          </p:cNvGraphicFramePr>
          <p:nvPr/>
        </p:nvGraphicFramePr>
        <p:xfrm>
          <a:off x="3492500" y="3095625"/>
          <a:ext cx="3713163" cy="2376488"/>
        </p:xfrm>
        <a:graphic>
          <a:graphicData uri="http://schemas.openxmlformats.org/presentationml/2006/ole">
            <p:oleObj spid="_x0000_s7171" name="Equation" r:id="rId7" imgW="1663700" imgH="1066800" progId="Equation.3">
              <p:embed/>
            </p:oleObj>
          </a:graphicData>
        </a:graphic>
      </p:graphicFrame>
    </p:spTree>
  </p:cSld>
  <p:clrMapOvr>
    <a:masterClrMapping/>
  </p:clrMapOvr>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184B3CA6-19E6-48CC-9ACE-D26836B16EF1}" type="slidenum">
              <a:rPr lang="en-CA"/>
              <a:pPr>
                <a:defRPr/>
              </a:pPr>
              <a:t>22</a:t>
            </a:fld>
            <a:endParaRPr lang="en-CA"/>
          </a:p>
        </p:txBody>
      </p:sp>
      <p:sp>
        <p:nvSpPr>
          <p:cNvPr id="24579"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24580"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4581"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4582"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4583"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4584"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24586"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2458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458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24590"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24591" name="Text Box 2"/>
          <p:cNvSpPr txBox="1">
            <a:spLocks noChangeArrowheads="1"/>
          </p:cNvSpPr>
          <p:nvPr/>
        </p:nvSpPr>
        <p:spPr bwMode="auto">
          <a:xfrm>
            <a:off x="1858963" y="882650"/>
            <a:ext cx="7442200" cy="5214938"/>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a:solidFill>
                  <a:srgbClr val="000080"/>
                </a:solidFill>
              </a:rPr>
              <a:t>		</a:t>
            </a:r>
            <a:br>
              <a:rPr lang="en-US" sz="1600">
                <a:solidFill>
                  <a:srgbClr val="000080"/>
                </a:solidFill>
              </a:rPr>
            </a:br>
            <a:r>
              <a:rPr lang="en-US" sz="1600">
                <a:solidFill>
                  <a:srgbClr val="000080"/>
                </a:solidFill>
              </a:rPr>
              <a:t>		</a:t>
            </a:r>
            <a:br>
              <a:rPr lang="en-US" sz="1600">
                <a:solidFill>
                  <a:srgbClr val="000080"/>
                </a:solidFill>
              </a:rPr>
            </a:br>
            <a:r>
              <a:rPr lang="en-US" sz="1600">
                <a:solidFill>
                  <a:srgbClr val="000080"/>
                </a:solidFill>
              </a:rPr>
              <a:t>		</a:t>
            </a:r>
            <a:endParaRPr lang="en-CA" sz="160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a:solidFill>
                <a:srgbClr val="000080"/>
              </a:solidFill>
            </a:endParaRPr>
          </a:p>
          <a:p>
            <a:pPr>
              <a:spcBef>
                <a:spcPct val="25000"/>
              </a:spcBef>
              <a:tabLst>
                <a:tab pos="723900" algn="l"/>
                <a:tab pos="1447800" algn="l"/>
                <a:tab pos="2171700" algn="l"/>
                <a:tab pos="2895600" algn="l"/>
                <a:tab pos="3619500" algn="l"/>
                <a:tab pos="4343400" algn="l"/>
                <a:tab pos="5067300" algn="l"/>
                <a:tab pos="5791200" algn="l"/>
                <a:tab pos="6515100" algn="l"/>
              </a:tabLst>
            </a:pPr>
            <a:r>
              <a:rPr lang="en-US" sz="1600">
                <a:solidFill>
                  <a:srgbClr val="000099"/>
                </a:solidFill>
              </a:rPr>
              <a:t>	</a:t>
            </a:r>
            <a:endParaRPr lang="en-CA" sz="2000" b="1">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a:solidFill>
                <a:srgbClr val="000080"/>
              </a:solidFill>
            </a:endParaRPr>
          </a:p>
        </p:txBody>
      </p:sp>
      <p:sp>
        <p:nvSpPr>
          <p:cNvPr id="17" name="Rectangle 46"/>
          <p:cNvSpPr>
            <a:spLocks noChangeArrowheads="1"/>
          </p:cNvSpPr>
          <p:nvPr/>
        </p:nvSpPr>
        <p:spPr bwMode="auto">
          <a:xfrm>
            <a:off x="1908175" y="1079500"/>
            <a:ext cx="7499169" cy="3984873"/>
          </a:xfrm>
          <a:prstGeom prst="rect">
            <a:avLst/>
          </a:prstGeom>
          <a:noFill/>
          <a:ln w="9525">
            <a:noFill/>
            <a:miter lim="800000"/>
            <a:headEnd/>
            <a:tailEnd/>
          </a:ln>
        </p:spPr>
        <p:txBody>
          <a:bodyPr wrap="none">
            <a:spAutoFit/>
          </a:bodyPr>
          <a:lstStyle/>
          <a:p>
            <a:r>
              <a:rPr lang="en-US" sz="1600" b="1" dirty="0" smtClean="0">
                <a:solidFill>
                  <a:srgbClr val="FF0000"/>
                </a:solidFill>
              </a:rPr>
              <a:t>Example:</a:t>
            </a:r>
            <a:r>
              <a:rPr lang="en-US" sz="1600" dirty="0" smtClean="0">
                <a:solidFill>
                  <a:srgbClr val="000080"/>
                </a:solidFill>
              </a:rPr>
              <a:t> Demand </a:t>
            </a:r>
            <a:r>
              <a:rPr lang="en-US" sz="1600" dirty="0">
                <a:solidFill>
                  <a:srgbClr val="000080"/>
                </a:solidFill>
              </a:rPr>
              <a:t>for a given spare part is given below for the last 4 years. Use</a:t>
            </a:r>
          </a:p>
          <a:p>
            <a:r>
              <a:rPr lang="en-US" sz="1600" dirty="0">
                <a:solidFill>
                  <a:srgbClr val="000080"/>
                </a:solidFill>
              </a:rPr>
              <a:t>linear regression to determine the best-fit straight line and to forecast spare part</a:t>
            </a:r>
          </a:p>
          <a:p>
            <a:r>
              <a:rPr lang="en-US" sz="1600" dirty="0">
                <a:solidFill>
                  <a:srgbClr val="000080"/>
                </a:solidFill>
              </a:rPr>
              <a:t>demand in year 5</a:t>
            </a:r>
          </a:p>
          <a:p>
            <a:endParaRPr lang="en-US" sz="1600" dirty="0">
              <a:solidFill>
                <a:srgbClr val="000080"/>
              </a:solidFill>
            </a:endParaRPr>
          </a:p>
          <a:p>
            <a:r>
              <a:rPr lang="fr-FR" sz="1600" dirty="0" err="1">
                <a:solidFill>
                  <a:srgbClr val="000080"/>
                </a:solidFill>
              </a:rPr>
              <a:t>Year</a:t>
            </a:r>
            <a:r>
              <a:rPr lang="fr-FR" sz="1600" dirty="0">
                <a:solidFill>
                  <a:srgbClr val="000080"/>
                </a:solidFill>
              </a:rPr>
              <a:t> t 					1 		2 		3 		4</a:t>
            </a:r>
          </a:p>
          <a:p>
            <a:r>
              <a:rPr lang="fr-FR" sz="1600" dirty="0" err="1">
                <a:solidFill>
                  <a:srgbClr val="000080"/>
                </a:solidFill>
              </a:rPr>
              <a:t>Spare</a:t>
            </a:r>
            <a:r>
              <a:rPr lang="fr-FR" sz="1600" dirty="0">
                <a:solidFill>
                  <a:srgbClr val="000080"/>
                </a:solidFill>
              </a:rPr>
              <a:t> part </a:t>
            </a:r>
            <a:r>
              <a:rPr lang="fr-FR" sz="1600" dirty="0" err="1">
                <a:solidFill>
                  <a:srgbClr val="000080"/>
                </a:solidFill>
              </a:rPr>
              <a:t>demand</a:t>
            </a:r>
            <a:r>
              <a:rPr lang="fr-FR" sz="1600" dirty="0">
                <a:solidFill>
                  <a:srgbClr val="000080"/>
                </a:solidFill>
              </a:rPr>
              <a:t> D(t) 		100 		120 		150 		170</a:t>
            </a:r>
          </a:p>
          <a:p>
            <a:endParaRPr lang="fr-FR" sz="1600" dirty="0">
              <a:solidFill>
                <a:srgbClr val="000080"/>
              </a:solidFill>
            </a:endParaRPr>
          </a:p>
          <a:p>
            <a:r>
              <a:rPr lang="en-US" sz="1600" dirty="0">
                <a:solidFill>
                  <a:srgbClr val="000080"/>
                </a:solidFill>
              </a:rPr>
              <a:t>Intermediate calculations for the linear regression example</a:t>
            </a:r>
          </a:p>
          <a:p>
            <a:r>
              <a:rPr lang="fr-FR" sz="1600" dirty="0">
                <a:solidFill>
                  <a:srgbClr val="000080"/>
                </a:solidFill>
              </a:rPr>
              <a:t>										</a:t>
            </a:r>
            <a:r>
              <a:rPr lang="fr-FR" sz="1600" b="1" dirty="0" err="1">
                <a:solidFill>
                  <a:srgbClr val="FF0000"/>
                </a:solidFill>
              </a:rPr>
              <a:t>Sum</a:t>
            </a:r>
            <a:endParaRPr lang="fr-FR" sz="1600" b="1" dirty="0">
              <a:solidFill>
                <a:srgbClr val="FF0000"/>
              </a:solidFill>
            </a:endParaRPr>
          </a:p>
          <a:p>
            <a:r>
              <a:rPr lang="fr-FR" sz="1600" b="1" dirty="0">
                <a:solidFill>
                  <a:srgbClr val="FF0000"/>
                </a:solidFill>
              </a:rPr>
              <a:t>t</a:t>
            </a:r>
            <a:r>
              <a:rPr lang="fr-FR" sz="1600" dirty="0">
                <a:solidFill>
                  <a:srgbClr val="FF0000"/>
                </a:solidFill>
              </a:rPr>
              <a:t> </a:t>
            </a:r>
            <a:r>
              <a:rPr lang="fr-FR" sz="1600" dirty="0">
                <a:solidFill>
                  <a:srgbClr val="000080"/>
                </a:solidFill>
              </a:rPr>
              <a:t>		1 		2 		3 		4 		10</a:t>
            </a:r>
          </a:p>
          <a:p>
            <a:r>
              <a:rPr lang="fr-FR" sz="1600" b="1" dirty="0">
                <a:solidFill>
                  <a:srgbClr val="FF0000"/>
                </a:solidFill>
              </a:rPr>
              <a:t>D(t) </a:t>
            </a:r>
            <a:r>
              <a:rPr lang="fr-FR" sz="1600" dirty="0">
                <a:solidFill>
                  <a:srgbClr val="FF0000"/>
                </a:solidFill>
              </a:rPr>
              <a:t>	</a:t>
            </a:r>
            <a:r>
              <a:rPr lang="fr-FR" sz="1600" dirty="0">
                <a:solidFill>
                  <a:srgbClr val="000080"/>
                </a:solidFill>
              </a:rPr>
              <a:t>	100 		120 		150 		170 		540</a:t>
            </a:r>
          </a:p>
          <a:p>
            <a:r>
              <a:rPr lang="fr-FR" sz="1600" b="1" dirty="0" err="1">
                <a:solidFill>
                  <a:srgbClr val="FF0000"/>
                </a:solidFill>
              </a:rPr>
              <a:t>tD</a:t>
            </a:r>
            <a:r>
              <a:rPr lang="fr-FR" sz="1600" b="1" dirty="0">
                <a:solidFill>
                  <a:srgbClr val="FF0000"/>
                </a:solidFill>
              </a:rPr>
              <a:t>(t) </a:t>
            </a:r>
            <a:r>
              <a:rPr lang="fr-FR" sz="1600" dirty="0">
                <a:solidFill>
                  <a:srgbClr val="000080"/>
                </a:solidFill>
              </a:rPr>
              <a:t>	100 		240 		450 		680 		1470</a:t>
            </a:r>
          </a:p>
          <a:p>
            <a:r>
              <a:rPr lang="fr-FR" sz="1600" b="1" dirty="0">
                <a:solidFill>
                  <a:srgbClr val="FF0000"/>
                </a:solidFill>
              </a:rPr>
              <a:t>t</a:t>
            </a:r>
            <a:r>
              <a:rPr lang="fr-FR" sz="1600" b="1" baseline="30000" dirty="0">
                <a:solidFill>
                  <a:srgbClr val="FF0000"/>
                </a:solidFill>
              </a:rPr>
              <a:t>2</a:t>
            </a:r>
            <a:r>
              <a:rPr lang="fr-FR" sz="1600" dirty="0">
                <a:solidFill>
                  <a:srgbClr val="FF0000"/>
                </a:solidFill>
              </a:rPr>
              <a:t> </a:t>
            </a:r>
            <a:r>
              <a:rPr lang="fr-FR" sz="1600" dirty="0">
                <a:solidFill>
                  <a:srgbClr val="000080"/>
                </a:solidFill>
              </a:rPr>
              <a:t>		1 		4 		9 		16 		30</a:t>
            </a:r>
          </a:p>
          <a:p>
            <a:endParaRPr lang="fr-FR" sz="1600" dirty="0">
              <a:solidFill>
                <a:srgbClr val="000080"/>
              </a:solidFill>
            </a:endParaRPr>
          </a:p>
          <a:p>
            <a:endParaRPr lang="fr-FR" sz="1600" dirty="0">
              <a:solidFill>
                <a:srgbClr val="000080"/>
              </a:solidFill>
            </a:endParaRPr>
          </a:p>
          <a:p>
            <a:endParaRPr lang="fr-FR" sz="1600" dirty="0">
              <a:solidFill>
                <a:srgbClr val="000080"/>
              </a:solidFill>
            </a:endParaRPr>
          </a:p>
          <a:p>
            <a:r>
              <a:rPr lang="en-US" sz="1600" dirty="0">
                <a:solidFill>
                  <a:srgbClr val="000080"/>
                </a:solidFill>
              </a:rPr>
              <a:t>													</a:t>
            </a:r>
          </a:p>
        </p:txBody>
      </p:sp>
      <p:pic>
        <p:nvPicPr>
          <p:cNvPr id="24593" name="Picture 4"/>
          <p:cNvPicPr>
            <a:picLocks noChangeAspect="1" noChangeArrowheads="1"/>
          </p:cNvPicPr>
          <p:nvPr/>
        </p:nvPicPr>
        <p:blipFill>
          <a:blip r:embed="rId5" cstate="print"/>
          <a:srcRect/>
          <a:stretch>
            <a:fillRect/>
          </a:stretch>
        </p:blipFill>
        <p:spPr bwMode="auto">
          <a:xfrm>
            <a:off x="1908175" y="4248150"/>
            <a:ext cx="2714625" cy="788988"/>
          </a:xfrm>
          <a:prstGeom prst="rect">
            <a:avLst/>
          </a:prstGeom>
          <a:noFill/>
          <a:ln w="9525">
            <a:noFill/>
            <a:miter lim="800000"/>
            <a:headEnd/>
            <a:tailEnd/>
          </a:ln>
        </p:spPr>
      </p:pic>
      <p:pic>
        <p:nvPicPr>
          <p:cNvPr id="24594" name="Picture 5"/>
          <p:cNvPicPr>
            <a:picLocks noChangeAspect="1" noChangeArrowheads="1"/>
          </p:cNvPicPr>
          <p:nvPr/>
        </p:nvPicPr>
        <p:blipFill>
          <a:blip r:embed="rId6" cstate="print"/>
          <a:srcRect/>
          <a:stretch>
            <a:fillRect/>
          </a:stretch>
        </p:blipFill>
        <p:spPr bwMode="auto">
          <a:xfrm>
            <a:off x="5292725" y="4176713"/>
            <a:ext cx="2663825" cy="741362"/>
          </a:xfrm>
          <a:prstGeom prst="rect">
            <a:avLst/>
          </a:prstGeom>
          <a:noFill/>
          <a:ln w="9525">
            <a:noFill/>
            <a:miter lim="800000"/>
            <a:headEnd/>
            <a:tailEnd/>
          </a:ln>
        </p:spPr>
      </p:pic>
      <p:pic>
        <p:nvPicPr>
          <p:cNvPr id="24595" name="Picture 6"/>
          <p:cNvPicPr>
            <a:picLocks noChangeAspect="1" noChangeArrowheads="1"/>
          </p:cNvPicPr>
          <p:nvPr/>
        </p:nvPicPr>
        <p:blipFill>
          <a:blip r:embed="rId7" cstate="print"/>
          <a:srcRect/>
          <a:stretch>
            <a:fillRect/>
          </a:stretch>
        </p:blipFill>
        <p:spPr bwMode="auto">
          <a:xfrm>
            <a:off x="2124075" y="5284788"/>
            <a:ext cx="1655763" cy="314325"/>
          </a:xfrm>
          <a:prstGeom prst="rect">
            <a:avLst/>
          </a:prstGeom>
          <a:noFill/>
          <a:ln w="9525">
            <a:noFill/>
            <a:miter lim="800000"/>
            <a:headEnd/>
            <a:tailEnd/>
          </a:ln>
        </p:spPr>
      </p:pic>
      <p:pic>
        <p:nvPicPr>
          <p:cNvPr id="24596" name="Picture 7"/>
          <p:cNvPicPr>
            <a:picLocks noChangeAspect="1" noChangeArrowheads="1"/>
          </p:cNvPicPr>
          <p:nvPr/>
        </p:nvPicPr>
        <p:blipFill>
          <a:blip r:embed="rId8" cstate="print"/>
          <a:srcRect/>
          <a:stretch>
            <a:fillRect/>
          </a:stretch>
        </p:blipFill>
        <p:spPr bwMode="auto">
          <a:xfrm>
            <a:off x="4427538" y="5205413"/>
            <a:ext cx="3313112" cy="44608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FDDF4BCF-611B-42BA-9391-710EC5201ABD}" type="slidenum">
              <a:rPr lang="en-CA"/>
              <a:pPr>
                <a:defRPr/>
              </a:pPr>
              <a:t>23</a:t>
            </a:fld>
            <a:endParaRPr lang="en-CA"/>
          </a:p>
        </p:txBody>
      </p:sp>
      <p:sp>
        <p:nvSpPr>
          <p:cNvPr id="25603"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2560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560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560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560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560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25610"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2561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561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25614"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25615" name="Text Box 2"/>
          <p:cNvSpPr txBox="1">
            <a:spLocks noChangeArrowheads="1"/>
          </p:cNvSpPr>
          <p:nvPr/>
        </p:nvSpPr>
        <p:spPr bwMode="auto">
          <a:xfrm>
            <a:off x="1858963" y="882650"/>
            <a:ext cx="7442200" cy="5214938"/>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a:solidFill>
                  <a:srgbClr val="000080"/>
                </a:solidFill>
              </a:rPr>
              <a:t>		</a:t>
            </a:r>
            <a:br>
              <a:rPr lang="en-US" sz="1600">
                <a:solidFill>
                  <a:srgbClr val="000080"/>
                </a:solidFill>
              </a:rPr>
            </a:br>
            <a:r>
              <a:rPr lang="en-US" sz="1600">
                <a:solidFill>
                  <a:srgbClr val="000080"/>
                </a:solidFill>
              </a:rPr>
              <a:t>		</a:t>
            </a:r>
            <a:br>
              <a:rPr lang="en-US" sz="1600">
                <a:solidFill>
                  <a:srgbClr val="000080"/>
                </a:solidFill>
              </a:rPr>
            </a:br>
            <a:r>
              <a:rPr lang="en-US" sz="1600">
                <a:solidFill>
                  <a:srgbClr val="000080"/>
                </a:solidFill>
              </a:rPr>
              <a:t>		</a:t>
            </a:r>
            <a:endParaRPr lang="en-CA" sz="160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a:solidFill>
                <a:srgbClr val="000080"/>
              </a:solidFill>
            </a:endParaRPr>
          </a:p>
          <a:p>
            <a:pPr>
              <a:spcBef>
                <a:spcPct val="25000"/>
              </a:spcBef>
              <a:tabLst>
                <a:tab pos="723900" algn="l"/>
                <a:tab pos="1447800" algn="l"/>
                <a:tab pos="2171700" algn="l"/>
                <a:tab pos="2895600" algn="l"/>
                <a:tab pos="3619500" algn="l"/>
                <a:tab pos="4343400" algn="l"/>
                <a:tab pos="5067300" algn="l"/>
                <a:tab pos="5791200" algn="l"/>
                <a:tab pos="6515100" algn="l"/>
              </a:tabLst>
            </a:pPr>
            <a:r>
              <a:rPr lang="en-US" sz="1600">
                <a:solidFill>
                  <a:srgbClr val="000099"/>
                </a:solidFill>
              </a:rPr>
              <a:t>	</a:t>
            </a:r>
            <a:endParaRPr lang="en-CA" sz="2000" b="1">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a:solidFill>
                <a:srgbClr val="000080"/>
              </a:solidFill>
            </a:endParaRPr>
          </a:p>
        </p:txBody>
      </p:sp>
      <p:sp>
        <p:nvSpPr>
          <p:cNvPr id="17" name="Rectangle 46"/>
          <p:cNvSpPr>
            <a:spLocks noChangeArrowheads="1"/>
          </p:cNvSpPr>
          <p:nvPr/>
        </p:nvSpPr>
        <p:spPr bwMode="auto">
          <a:xfrm>
            <a:off x="1908175" y="1079500"/>
            <a:ext cx="7343775" cy="2570163"/>
          </a:xfrm>
          <a:prstGeom prst="rect">
            <a:avLst/>
          </a:prstGeom>
          <a:noFill/>
          <a:ln w="9525">
            <a:noFill/>
            <a:miter lim="800000"/>
            <a:headEnd/>
            <a:tailEnd/>
          </a:ln>
        </p:spPr>
        <p:txBody>
          <a:bodyPr>
            <a:spAutoFit/>
          </a:bodyPr>
          <a:lstStyle/>
          <a:p>
            <a:r>
              <a:rPr lang="en-US" sz="2000" b="1" dirty="0">
                <a:solidFill>
                  <a:srgbClr val="FF0000"/>
                </a:solidFill>
              </a:rPr>
              <a:t>Seasonal Forecasting</a:t>
            </a:r>
          </a:p>
          <a:p>
            <a:endParaRPr lang="en-US" sz="1600" dirty="0">
              <a:solidFill>
                <a:srgbClr val="000080"/>
              </a:solidFill>
            </a:endParaRPr>
          </a:p>
          <a:p>
            <a:pPr marL="922338" lvl="1">
              <a:spcAft>
                <a:spcPts val="1425"/>
              </a:spcAft>
              <a:buClr>
                <a:srgbClr val="0000A8"/>
              </a:buClr>
              <a:buSzPct val="80000"/>
              <a:buFont typeface="Wingdings" pitchFamily="2" charset="2"/>
              <a:buChar char="q"/>
            </a:pPr>
            <a:r>
              <a:rPr lang="en-US" sz="1600" dirty="0">
                <a:solidFill>
                  <a:srgbClr val="000080"/>
                </a:solidFill>
              </a:rPr>
              <a:t>The demand for many products and services may follow a seasonal or cyclic pattern, which repeats itself every N periods.</a:t>
            </a:r>
          </a:p>
          <a:p>
            <a:pPr marL="922338" lvl="1">
              <a:spcAft>
                <a:spcPts val="1425"/>
              </a:spcAft>
              <a:buClr>
                <a:srgbClr val="0000A8"/>
              </a:buClr>
              <a:buSzPct val="80000"/>
              <a:buFont typeface="Wingdings" pitchFamily="2" charset="2"/>
              <a:buChar char="q"/>
            </a:pPr>
            <a:r>
              <a:rPr lang="en-US" sz="1600" dirty="0">
                <a:solidFill>
                  <a:srgbClr val="000080"/>
                </a:solidFill>
              </a:rPr>
              <a:t>Maintenance workload may show seasonal variation due to periodic changes in demand, weather, or operational conditions</a:t>
            </a:r>
            <a:endParaRPr lang="fr-FR" sz="1600" dirty="0">
              <a:solidFill>
                <a:srgbClr val="000080"/>
              </a:solidFill>
            </a:endParaRPr>
          </a:p>
          <a:p>
            <a:endParaRPr lang="fr-FR" sz="1600" dirty="0">
              <a:solidFill>
                <a:srgbClr val="000080"/>
              </a:solidFill>
            </a:endParaRPr>
          </a:p>
          <a:p>
            <a:endParaRPr lang="fr-FR" sz="1600" dirty="0">
              <a:solidFill>
                <a:srgbClr val="000080"/>
              </a:solidFill>
            </a:endParaRPr>
          </a:p>
          <a:p>
            <a:r>
              <a:rPr lang="en-US" sz="1600" dirty="0">
                <a:solidFill>
                  <a:srgbClr val="000080"/>
                </a:solidFill>
              </a:rPr>
              <a:t>													</a:t>
            </a:r>
          </a:p>
        </p:txBody>
      </p:sp>
      <p:pic>
        <p:nvPicPr>
          <p:cNvPr id="25617" name="Picture 6"/>
          <p:cNvPicPr>
            <a:picLocks noChangeAspect="1" noChangeArrowheads="1"/>
          </p:cNvPicPr>
          <p:nvPr/>
        </p:nvPicPr>
        <p:blipFill>
          <a:blip r:embed="rId5" cstate="print"/>
          <a:srcRect/>
          <a:stretch>
            <a:fillRect/>
          </a:stretch>
        </p:blipFill>
        <p:spPr bwMode="auto">
          <a:xfrm>
            <a:off x="2124075" y="5284788"/>
            <a:ext cx="1655763" cy="314325"/>
          </a:xfrm>
          <a:prstGeom prst="rect">
            <a:avLst/>
          </a:prstGeom>
          <a:noFill/>
          <a:ln w="9525">
            <a:noFill/>
            <a:miter lim="800000"/>
            <a:headEnd/>
            <a:tailEnd/>
          </a:ln>
        </p:spPr>
      </p:pic>
      <p:pic>
        <p:nvPicPr>
          <p:cNvPr id="25618" name="Picture 7"/>
          <p:cNvPicPr>
            <a:picLocks noChangeAspect="1" noChangeArrowheads="1"/>
          </p:cNvPicPr>
          <p:nvPr/>
        </p:nvPicPr>
        <p:blipFill>
          <a:blip r:embed="rId6" cstate="print"/>
          <a:srcRect/>
          <a:stretch>
            <a:fillRect/>
          </a:stretch>
        </p:blipFill>
        <p:spPr bwMode="auto">
          <a:xfrm>
            <a:off x="4427538" y="5205413"/>
            <a:ext cx="3313112" cy="446087"/>
          </a:xfrm>
          <a:prstGeom prst="rect">
            <a:avLst/>
          </a:prstGeom>
          <a:noFill/>
          <a:ln w="9525">
            <a:noFill/>
            <a:miter lim="800000"/>
            <a:headEnd/>
            <a:tailEnd/>
          </a:ln>
        </p:spPr>
      </p:pic>
      <p:pic>
        <p:nvPicPr>
          <p:cNvPr id="25619" name="Picture 2"/>
          <p:cNvPicPr>
            <a:picLocks noChangeAspect="1" noChangeArrowheads="1"/>
          </p:cNvPicPr>
          <p:nvPr/>
        </p:nvPicPr>
        <p:blipFill>
          <a:blip r:embed="rId7" cstate="print"/>
          <a:srcRect/>
          <a:stretch>
            <a:fillRect/>
          </a:stretch>
        </p:blipFill>
        <p:spPr bwMode="auto">
          <a:xfrm>
            <a:off x="2195513" y="3168650"/>
            <a:ext cx="6492875" cy="2381250"/>
          </a:xfrm>
          <a:prstGeom prst="rect">
            <a:avLst/>
          </a:prstGeom>
          <a:noFill/>
          <a:ln w="9525">
            <a:noFill/>
            <a:miter lim="800000"/>
            <a:headEnd/>
            <a:tailEnd/>
          </a:ln>
        </p:spPr>
      </p:pic>
      <p:pic>
        <p:nvPicPr>
          <p:cNvPr id="25620" name="Picture 3"/>
          <p:cNvPicPr>
            <a:picLocks noChangeAspect="1" noChangeArrowheads="1"/>
          </p:cNvPicPr>
          <p:nvPr/>
        </p:nvPicPr>
        <p:blipFill>
          <a:blip r:embed="rId8" cstate="print"/>
          <a:srcRect/>
          <a:stretch>
            <a:fillRect/>
          </a:stretch>
        </p:blipFill>
        <p:spPr bwMode="auto">
          <a:xfrm>
            <a:off x="2051050" y="5256213"/>
            <a:ext cx="568325" cy="519112"/>
          </a:xfrm>
          <a:prstGeom prst="rect">
            <a:avLst/>
          </a:prstGeom>
          <a:noFill/>
          <a:ln w="9525">
            <a:noFill/>
            <a:miter lim="800000"/>
            <a:headEnd/>
            <a:tailEnd/>
          </a:ln>
        </p:spPr>
      </p:pic>
      <p:pic>
        <p:nvPicPr>
          <p:cNvPr id="25621" name="Picture 3"/>
          <p:cNvPicPr>
            <a:picLocks noChangeAspect="1" noChangeArrowheads="1"/>
          </p:cNvPicPr>
          <p:nvPr/>
        </p:nvPicPr>
        <p:blipFill>
          <a:blip r:embed="rId8" cstate="print"/>
          <a:srcRect/>
          <a:stretch>
            <a:fillRect/>
          </a:stretch>
        </p:blipFill>
        <p:spPr bwMode="auto">
          <a:xfrm>
            <a:off x="5651500" y="5184775"/>
            <a:ext cx="568325" cy="51911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B819B735-5691-4A0F-9F0F-6F8DE22D27D5}" type="slidenum">
              <a:rPr lang="en-CA"/>
              <a:pPr>
                <a:defRPr/>
              </a:pPr>
              <a:t>24</a:t>
            </a:fld>
            <a:endParaRPr lang="en-CA"/>
          </a:p>
        </p:txBody>
      </p:sp>
      <p:sp>
        <p:nvSpPr>
          <p:cNvPr id="26627"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26628"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6629"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6630"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6631"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6632"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26634"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26635"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6636"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26638"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26639" name="Text Box 2"/>
          <p:cNvSpPr txBox="1">
            <a:spLocks noChangeArrowheads="1"/>
          </p:cNvSpPr>
          <p:nvPr/>
        </p:nvSpPr>
        <p:spPr bwMode="auto">
          <a:xfrm>
            <a:off x="1858963" y="882650"/>
            <a:ext cx="7442200" cy="5214938"/>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a:solidFill>
                  <a:srgbClr val="000080"/>
                </a:solidFill>
              </a:rPr>
              <a:t>		</a:t>
            </a:r>
            <a:br>
              <a:rPr lang="en-US" sz="1600">
                <a:solidFill>
                  <a:srgbClr val="000080"/>
                </a:solidFill>
              </a:rPr>
            </a:br>
            <a:r>
              <a:rPr lang="en-US" sz="1600">
                <a:solidFill>
                  <a:srgbClr val="000080"/>
                </a:solidFill>
              </a:rPr>
              <a:t>		</a:t>
            </a:r>
            <a:br>
              <a:rPr lang="en-US" sz="1600">
                <a:solidFill>
                  <a:srgbClr val="000080"/>
                </a:solidFill>
              </a:rPr>
            </a:br>
            <a:r>
              <a:rPr lang="en-US" sz="1600">
                <a:solidFill>
                  <a:srgbClr val="000080"/>
                </a:solidFill>
              </a:rPr>
              <a:t>		</a:t>
            </a:r>
            <a:endParaRPr lang="en-CA" sz="160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a:solidFill>
                <a:srgbClr val="000080"/>
              </a:solidFill>
            </a:endParaRPr>
          </a:p>
          <a:p>
            <a:pPr>
              <a:spcBef>
                <a:spcPct val="25000"/>
              </a:spcBef>
              <a:tabLst>
                <a:tab pos="723900" algn="l"/>
                <a:tab pos="1447800" algn="l"/>
                <a:tab pos="2171700" algn="l"/>
                <a:tab pos="2895600" algn="l"/>
                <a:tab pos="3619500" algn="l"/>
                <a:tab pos="4343400" algn="l"/>
                <a:tab pos="5067300" algn="l"/>
                <a:tab pos="5791200" algn="l"/>
                <a:tab pos="6515100" algn="l"/>
              </a:tabLst>
            </a:pPr>
            <a:r>
              <a:rPr lang="en-US" sz="1600">
                <a:solidFill>
                  <a:srgbClr val="000099"/>
                </a:solidFill>
              </a:rPr>
              <a:t>	</a:t>
            </a:r>
            <a:endParaRPr lang="en-CA" sz="2000" b="1">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a:solidFill>
                <a:srgbClr val="000080"/>
              </a:solidFill>
            </a:endParaRPr>
          </a:p>
        </p:txBody>
      </p:sp>
      <p:sp>
        <p:nvSpPr>
          <p:cNvPr id="17" name="Rectangle 46"/>
          <p:cNvSpPr>
            <a:spLocks noChangeArrowheads="1"/>
          </p:cNvSpPr>
          <p:nvPr/>
        </p:nvSpPr>
        <p:spPr bwMode="auto">
          <a:xfrm>
            <a:off x="1908175" y="1079499"/>
            <a:ext cx="7343775" cy="4432432"/>
          </a:xfrm>
          <a:prstGeom prst="rect">
            <a:avLst/>
          </a:prstGeom>
          <a:noFill/>
          <a:ln w="9525">
            <a:noFill/>
            <a:miter lim="800000"/>
            <a:headEnd/>
            <a:tailEnd/>
          </a:ln>
        </p:spPr>
        <p:txBody>
          <a:bodyPr wrap="square">
            <a:spAutoFit/>
          </a:bodyPr>
          <a:lstStyle/>
          <a:p>
            <a:pPr>
              <a:defRPr/>
            </a:pPr>
            <a:r>
              <a:rPr lang="en-US" sz="2000" b="1" dirty="0">
                <a:solidFill>
                  <a:srgbClr val="FF0000"/>
                </a:solidFill>
              </a:rPr>
              <a:t>Forecasting for Stationary Seasonal Data</a:t>
            </a:r>
          </a:p>
          <a:p>
            <a:pPr>
              <a:defRPr/>
            </a:pPr>
            <a:endParaRPr lang="en-US" sz="1600" dirty="0">
              <a:solidFill>
                <a:srgbClr val="000080"/>
              </a:solidFill>
            </a:endParaRP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dirty="0">
                <a:solidFill>
                  <a:srgbClr val="000080"/>
                </a:solidFill>
                <a:ea typeface="MS Gothic" charset="-128"/>
              </a:rPr>
              <a:t>1. Calculate the overall average μ;</a:t>
            </a: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dirty="0">
                <a:solidFill>
                  <a:srgbClr val="000080"/>
                </a:solidFill>
                <a:ea typeface="MS Gothic" charset="-128"/>
              </a:rPr>
              <a:t>2. Divide each point by the average μ to obtain seasonal factor estimate;</a:t>
            </a: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dirty="0">
                <a:solidFill>
                  <a:srgbClr val="000080"/>
                </a:solidFill>
                <a:ea typeface="MS Gothic" charset="-128"/>
              </a:rPr>
              <a:t>3. Calculate seasonal factors c</a:t>
            </a:r>
            <a:r>
              <a:rPr lang="en-US" sz="1600" baseline="-25000" dirty="0">
                <a:solidFill>
                  <a:srgbClr val="000080"/>
                </a:solidFill>
                <a:ea typeface="MS Gothic" charset="-128"/>
              </a:rPr>
              <a:t>t</a:t>
            </a:r>
            <a:r>
              <a:rPr lang="en-US" sz="1600" dirty="0">
                <a:solidFill>
                  <a:srgbClr val="000080"/>
                </a:solidFill>
                <a:ea typeface="MS Gothic" charset="-128"/>
              </a:rPr>
              <a:t> by averaging all factors for similar periods; c</a:t>
            </a:r>
            <a:r>
              <a:rPr lang="en-US" sz="1600" baseline="-25000" dirty="0">
                <a:solidFill>
                  <a:srgbClr val="000080"/>
                </a:solidFill>
                <a:ea typeface="MS Gothic" charset="-128"/>
              </a:rPr>
              <a:t>t</a:t>
            </a:r>
            <a:r>
              <a:rPr lang="en-US" sz="1600" dirty="0">
                <a:solidFill>
                  <a:srgbClr val="000080"/>
                </a:solidFill>
                <a:ea typeface="MS Gothic" charset="-128"/>
              </a:rPr>
              <a:t>= seasonal factor (multiplier) for time period t, 1 ≤ t ≤ N,</a:t>
            </a: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dirty="0">
                <a:solidFill>
                  <a:srgbClr val="000080"/>
                </a:solidFill>
                <a:ea typeface="MS Gothic" charset="-128"/>
              </a:rPr>
              <a:t>4. Forecast by multiplying μ with the corresponding ct for the given period.</a:t>
            </a:r>
          </a:p>
          <a:p>
            <a:pPr marL="180000">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b="1" dirty="0">
                <a:solidFill>
                  <a:srgbClr val="FF0000"/>
                </a:solidFill>
              </a:rPr>
              <a:t>Example </a:t>
            </a:r>
          </a:p>
          <a:p>
            <a:pPr marL="180000">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dirty="0">
                <a:solidFill>
                  <a:srgbClr val="000080"/>
                </a:solidFill>
              </a:rPr>
              <a:t>The quarterly totals of maintenance work orders are given below for the last 3 years. Forecast the number of maintenance work orders required per quarter in year 4</a:t>
            </a:r>
            <a:endParaRPr lang="fr-FR" sz="1600" dirty="0">
              <a:solidFill>
                <a:srgbClr val="000080"/>
              </a:solidFill>
            </a:endParaRPr>
          </a:p>
          <a:p>
            <a:pPr>
              <a:defRPr/>
            </a:pPr>
            <a:endParaRPr lang="fr-FR" sz="1600" dirty="0">
              <a:solidFill>
                <a:srgbClr val="000080"/>
              </a:solidFill>
            </a:endParaRPr>
          </a:p>
          <a:p>
            <a:pPr>
              <a:defRPr/>
            </a:pPr>
            <a:r>
              <a:rPr lang="en-US" sz="1600" dirty="0">
                <a:solidFill>
                  <a:srgbClr val="000080"/>
                </a:solidFill>
              </a:rPr>
              <a:t>													</a:t>
            </a:r>
          </a:p>
        </p:txBody>
      </p:sp>
      <p:pic>
        <p:nvPicPr>
          <p:cNvPr id="26641" name="Picture 3"/>
          <p:cNvPicPr>
            <a:picLocks noChangeAspect="1" noChangeArrowheads="1"/>
          </p:cNvPicPr>
          <p:nvPr/>
        </p:nvPicPr>
        <p:blipFill>
          <a:blip r:embed="rId5" cstate="print"/>
          <a:srcRect/>
          <a:stretch>
            <a:fillRect/>
          </a:stretch>
        </p:blipFill>
        <p:spPr bwMode="auto">
          <a:xfrm>
            <a:off x="5651500" y="5184775"/>
            <a:ext cx="568325" cy="519113"/>
          </a:xfrm>
          <a:prstGeom prst="rect">
            <a:avLst/>
          </a:prstGeom>
          <a:noFill/>
          <a:ln w="9525">
            <a:noFill/>
            <a:miter lim="800000"/>
            <a:headEnd/>
            <a:tailEnd/>
          </a:ln>
        </p:spPr>
      </p:pic>
      <p:pic>
        <p:nvPicPr>
          <p:cNvPr id="26642" name="Picture 2"/>
          <p:cNvPicPr>
            <a:picLocks noChangeAspect="1" noChangeArrowheads="1"/>
          </p:cNvPicPr>
          <p:nvPr/>
        </p:nvPicPr>
        <p:blipFill>
          <a:blip r:embed="rId6" cstate="print"/>
          <a:srcRect/>
          <a:stretch>
            <a:fillRect/>
          </a:stretch>
        </p:blipFill>
        <p:spPr bwMode="auto">
          <a:xfrm>
            <a:off x="1979613" y="4824413"/>
            <a:ext cx="7056437" cy="10350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6960C841-2F6F-4CDA-9F84-CEC62AFB03EA}" type="slidenum">
              <a:rPr lang="en-CA"/>
              <a:pPr>
                <a:defRPr/>
              </a:pPr>
              <a:t>25</a:t>
            </a:fld>
            <a:endParaRPr lang="en-CA"/>
          </a:p>
        </p:txBody>
      </p:sp>
      <p:sp>
        <p:nvSpPr>
          <p:cNvPr id="27651"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27652"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7653"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7654"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7655"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7656"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27658"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2765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766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27662"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27663" name="Text Box 2"/>
          <p:cNvSpPr txBox="1">
            <a:spLocks noChangeArrowheads="1"/>
          </p:cNvSpPr>
          <p:nvPr/>
        </p:nvSpPr>
        <p:spPr bwMode="auto">
          <a:xfrm>
            <a:off x="1858963" y="882650"/>
            <a:ext cx="7442200" cy="5214938"/>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a:solidFill>
                  <a:srgbClr val="000080"/>
                </a:solidFill>
              </a:rPr>
              <a:t>		</a:t>
            </a:r>
            <a:br>
              <a:rPr lang="en-US" sz="1600">
                <a:solidFill>
                  <a:srgbClr val="000080"/>
                </a:solidFill>
              </a:rPr>
            </a:br>
            <a:r>
              <a:rPr lang="en-US" sz="1600">
                <a:solidFill>
                  <a:srgbClr val="000080"/>
                </a:solidFill>
              </a:rPr>
              <a:t>		</a:t>
            </a:r>
            <a:br>
              <a:rPr lang="en-US" sz="1600">
                <a:solidFill>
                  <a:srgbClr val="000080"/>
                </a:solidFill>
              </a:rPr>
            </a:br>
            <a:r>
              <a:rPr lang="en-US" sz="1600">
                <a:solidFill>
                  <a:srgbClr val="000080"/>
                </a:solidFill>
              </a:rPr>
              <a:t>		</a:t>
            </a:r>
            <a:endParaRPr lang="en-CA" sz="160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a:solidFill>
                <a:srgbClr val="000080"/>
              </a:solidFill>
            </a:endParaRPr>
          </a:p>
          <a:p>
            <a:pPr>
              <a:spcBef>
                <a:spcPct val="25000"/>
              </a:spcBef>
              <a:tabLst>
                <a:tab pos="723900" algn="l"/>
                <a:tab pos="1447800" algn="l"/>
                <a:tab pos="2171700" algn="l"/>
                <a:tab pos="2895600" algn="l"/>
                <a:tab pos="3619500" algn="l"/>
                <a:tab pos="4343400" algn="l"/>
                <a:tab pos="5067300" algn="l"/>
                <a:tab pos="5791200" algn="l"/>
                <a:tab pos="6515100" algn="l"/>
              </a:tabLst>
            </a:pPr>
            <a:r>
              <a:rPr lang="en-US" sz="1600">
                <a:solidFill>
                  <a:srgbClr val="000099"/>
                </a:solidFill>
              </a:rPr>
              <a:t>	</a:t>
            </a:r>
            <a:endParaRPr lang="en-CA" sz="2000" b="1">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a:solidFill>
                <a:srgbClr val="000080"/>
              </a:solidFill>
            </a:endParaRPr>
          </a:p>
        </p:txBody>
      </p:sp>
      <p:sp>
        <p:nvSpPr>
          <p:cNvPr id="17" name="Rectangle 46"/>
          <p:cNvSpPr>
            <a:spLocks noChangeArrowheads="1"/>
          </p:cNvSpPr>
          <p:nvPr/>
        </p:nvSpPr>
        <p:spPr bwMode="auto">
          <a:xfrm>
            <a:off x="1908175" y="936625"/>
            <a:ext cx="7343775" cy="5260975"/>
          </a:xfrm>
          <a:prstGeom prst="rect">
            <a:avLst/>
          </a:prstGeom>
          <a:noFill/>
          <a:ln w="9525">
            <a:noFill/>
            <a:miter lim="800000"/>
            <a:headEnd/>
            <a:tailEnd/>
          </a:ln>
        </p:spPr>
        <p:txBody>
          <a:bodyPr>
            <a:spAutoFit/>
          </a:bodyPr>
          <a:lstStyle/>
          <a:p>
            <a:pPr marL="180000">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b="1" u="sng" dirty="0">
                <a:solidFill>
                  <a:srgbClr val="FF0000"/>
                </a:solidFill>
              </a:rPr>
              <a:t>Step 1</a:t>
            </a:r>
            <a:r>
              <a:rPr lang="en-US" sz="1600" dirty="0">
                <a:solidFill>
                  <a:srgbClr val="000080"/>
                </a:solidFill>
              </a:rPr>
              <a:t>- sum of all data = 54,000</a:t>
            </a:r>
          </a:p>
          <a:p>
            <a:pPr marL="180000">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dirty="0">
                <a:solidFill>
                  <a:srgbClr val="000080"/>
                </a:solidFill>
              </a:rPr>
              <a:t>Overall average μ = 54,000/12 = 4,500</a:t>
            </a:r>
          </a:p>
          <a:p>
            <a:pPr marL="180000">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b="1" u="sng" dirty="0">
                <a:solidFill>
                  <a:srgbClr val="FF0000"/>
                </a:solidFill>
              </a:rPr>
              <a:t>Step 2 and 3- </a:t>
            </a:r>
            <a:r>
              <a:rPr lang="en-US" sz="1600" dirty="0">
                <a:solidFill>
                  <a:srgbClr val="000080"/>
                </a:solidFill>
              </a:rPr>
              <a:t>dividing data by 4,500 and averaging columns gives the values in the following table</a:t>
            </a:r>
          </a:p>
          <a:p>
            <a:pPr marL="180000">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endParaRPr lang="en-US" sz="1600" dirty="0">
              <a:solidFill>
                <a:srgbClr val="000080"/>
              </a:solidFill>
            </a:endParaRPr>
          </a:p>
          <a:p>
            <a:pPr marL="180000">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endParaRPr lang="en-US" sz="1600" dirty="0">
              <a:solidFill>
                <a:srgbClr val="000080"/>
              </a:solidFill>
            </a:endParaRPr>
          </a:p>
          <a:p>
            <a:pPr marL="180000">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endParaRPr lang="en-US" sz="1600" dirty="0">
              <a:solidFill>
                <a:srgbClr val="000080"/>
              </a:solidFill>
            </a:endParaRPr>
          </a:p>
          <a:p>
            <a:pPr marL="180000">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dirty="0">
                <a:solidFill>
                  <a:srgbClr val="000080"/>
                </a:solidFill>
              </a:rPr>
              <a:t>Note that sum of the four seasonal factors (1.4444 + … + 1.111) is equal to 4, which is the length of the cycle N (four quarters).</a:t>
            </a:r>
          </a:p>
          <a:p>
            <a:pPr marL="180000">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b="1" u="sng" dirty="0">
                <a:solidFill>
                  <a:srgbClr val="FF0000"/>
                </a:solidFill>
              </a:rPr>
              <a:t>Step 4- </a:t>
            </a:r>
            <a:r>
              <a:rPr lang="en-US" sz="1600" dirty="0">
                <a:solidFill>
                  <a:srgbClr val="000080"/>
                </a:solidFill>
              </a:rPr>
              <a:t>finally, the forecasted maintenance work orders for each quarter in year 4 are given by</a:t>
            </a:r>
          </a:p>
          <a:p>
            <a:pPr marL="180000">
              <a:lnSpc>
                <a:spcPct val="100000"/>
              </a:lnSpc>
              <a:spcAft>
                <a:spcPts val="0"/>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dirty="0">
                <a:solidFill>
                  <a:srgbClr val="000080"/>
                </a:solidFill>
              </a:rPr>
              <a:t>F</a:t>
            </a:r>
            <a:r>
              <a:rPr lang="en-US" sz="1600" baseline="-25000" dirty="0">
                <a:solidFill>
                  <a:srgbClr val="000080"/>
                </a:solidFill>
              </a:rPr>
              <a:t>1</a:t>
            </a:r>
            <a:r>
              <a:rPr lang="en-US" sz="1600" dirty="0">
                <a:solidFill>
                  <a:srgbClr val="000080"/>
                </a:solidFill>
              </a:rPr>
              <a:t> = 1.4444(4,500) ≅ 6,500 Quarter 1</a:t>
            </a:r>
          </a:p>
          <a:p>
            <a:pPr marL="180000">
              <a:lnSpc>
                <a:spcPct val="100000"/>
              </a:lnSpc>
              <a:spcAft>
                <a:spcPts val="0"/>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dirty="0">
                <a:solidFill>
                  <a:srgbClr val="000080"/>
                </a:solidFill>
              </a:rPr>
              <a:t>F</a:t>
            </a:r>
            <a:r>
              <a:rPr lang="en-US" sz="1600" baseline="-25000" dirty="0">
                <a:solidFill>
                  <a:srgbClr val="000080"/>
                </a:solidFill>
              </a:rPr>
              <a:t>2</a:t>
            </a:r>
            <a:r>
              <a:rPr lang="en-US" sz="1600" dirty="0">
                <a:solidFill>
                  <a:srgbClr val="000080"/>
                </a:solidFill>
              </a:rPr>
              <a:t> = 0.8889(4,500) ≅ 4,000 Quarter 2</a:t>
            </a:r>
          </a:p>
          <a:p>
            <a:pPr marL="180000">
              <a:lnSpc>
                <a:spcPct val="100000"/>
              </a:lnSpc>
              <a:spcAft>
                <a:spcPts val="0"/>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dirty="0">
                <a:solidFill>
                  <a:srgbClr val="000080"/>
                </a:solidFill>
              </a:rPr>
              <a:t>F</a:t>
            </a:r>
            <a:r>
              <a:rPr lang="en-US" sz="1600" baseline="-25000" dirty="0">
                <a:solidFill>
                  <a:srgbClr val="000080"/>
                </a:solidFill>
              </a:rPr>
              <a:t>3</a:t>
            </a:r>
            <a:r>
              <a:rPr lang="en-US" sz="1600" dirty="0">
                <a:solidFill>
                  <a:srgbClr val="000080"/>
                </a:solidFill>
              </a:rPr>
              <a:t> = 0.5556(4,500) ≅ 2,500 Quarter 3</a:t>
            </a:r>
          </a:p>
          <a:p>
            <a:pPr marL="180000">
              <a:lnSpc>
                <a:spcPct val="100000"/>
              </a:lnSpc>
              <a:spcAft>
                <a:spcPts val="0"/>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dirty="0">
                <a:solidFill>
                  <a:srgbClr val="000080"/>
                </a:solidFill>
              </a:rPr>
              <a:t>F</a:t>
            </a:r>
            <a:r>
              <a:rPr lang="en-US" sz="1600" baseline="-25000" dirty="0">
                <a:solidFill>
                  <a:srgbClr val="000080"/>
                </a:solidFill>
              </a:rPr>
              <a:t>4</a:t>
            </a:r>
            <a:r>
              <a:rPr lang="en-US" sz="1600" dirty="0">
                <a:solidFill>
                  <a:srgbClr val="000080"/>
                </a:solidFill>
              </a:rPr>
              <a:t> = 1.1111(4,500) ≅ 5,000 Quarter 4</a:t>
            </a:r>
            <a:endParaRPr lang="fr-FR" sz="1600" dirty="0">
              <a:solidFill>
                <a:srgbClr val="000080"/>
              </a:solidFill>
            </a:endParaRPr>
          </a:p>
          <a:p>
            <a:pPr>
              <a:defRPr/>
            </a:pPr>
            <a:r>
              <a:rPr lang="en-US" sz="1600" dirty="0">
                <a:solidFill>
                  <a:srgbClr val="000080"/>
                </a:solidFill>
              </a:rPr>
              <a:t>													</a:t>
            </a:r>
          </a:p>
        </p:txBody>
      </p:sp>
      <p:pic>
        <p:nvPicPr>
          <p:cNvPr id="27665" name="Picture 2"/>
          <p:cNvPicPr>
            <a:picLocks noChangeAspect="1" noChangeArrowheads="1"/>
          </p:cNvPicPr>
          <p:nvPr/>
        </p:nvPicPr>
        <p:blipFill>
          <a:blip r:embed="rId5" cstate="print"/>
          <a:srcRect/>
          <a:stretch>
            <a:fillRect/>
          </a:stretch>
        </p:blipFill>
        <p:spPr bwMode="auto">
          <a:xfrm>
            <a:off x="1908175" y="2303463"/>
            <a:ext cx="7316788" cy="12350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DB6FCE26-096E-4DCB-9C0C-BABA44FC7626}" type="slidenum">
              <a:rPr lang="en-CA"/>
              <a:pPr>
                <a:defRPr/>
              </a:pPr>
              <a:t>26</a:t>
            </a:fld>
            <a:endParaRPr lang="en-CA"/>
          </a:p>
        </p:txBody>
      </p:sp>
      <p:sp>
        <p:nvSpPr>
          <p:cNvPr id="28675"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28676"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8677"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8678"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8679"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8680"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28682"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2868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868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28686"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28687" name="Text Box 2"/>
          <p:cNvSpPr txBox="1">
            <a:spLocks noChangeArrowheads="1"/>
          </p:cNvSpPr>
          <p:nvPr/>
        </p:nvSpPr>
        <p:spPr bwMode="auto">
          <a:xfrm>
            <a:off x="1858963" y="882650"/>
            <a:ext cx="7442200" cy="5214938"/>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a:solidFill>
                  <a:srgbClr val="000080"/>
                </a:solidFill>
              </a:rPr>
              <a:t>		</a:t>
            </a:r>
            <a:br>
              <a:rPr lang="en-US" sz="1600">
                <a:solidFill>
                  <a:srgbClr val="000080"/>
                </a:solidFill>
              </a:rPr>
            </a:br>
            <a:r>
              <a:rPr lang="en-US" sz="1600">
                <a:solidFill>
                  <a:srgbClr val="000080"/>
                </a:solidFill>
              </a:rPr>
              <a:t>		</a:t>
            </a:r>
            <a:br>
              <a:rPr lang="en-US" sz="1600">
                <a:solidFill>
                  <a:srgbClr val="000080"/>
                </a:solidFill>
              </a:rPr>
            </a:br>
            <a:r>
              <a:rPr lang="en-US" sz="1600">
                <a:solidFill>
                  <a:srgbClr val="000080"/>
                </a:solidFill>
              </a:rPr>
              <a:t>		</a:t>
            </a:r>
            <a:endParaRPr lang="en-CA" sz="160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a:solidFill>
                <a:srgbClr val="000080"/>
              </a:solidFill>
            </a:endParaRPr>
          </a:p>
          <a:p>
            <a:pPr>
              <a:spcBef>
                <a:spcPct val="25000"/>
              </a:spcBef>
              <a:tabLst>
                <a:tab pos="723900" algn="l"/>
                <a:tab pos="1447800" algn="l"/>
                <a:tab pos="2171700" algn="l"/>
                <a:tab pos="2895600" algn="l"/>
                <a:tab pos="3619500" algn="l"/>
                <a:tab pos="4343400" algn="l"/>
                <a:tab pos="5067300" algn="l"/>
                <a:tab pos="5791200" algn="l"/>
                <a:tab pos="6515100" algn="l"/>
              </a:tabLst>
            </a:pPr>
            <a:r>
              <a:rPr lang="en-US" sz="1600">
                <a:solidFill>
                  <a:srgbClr val="000099"/>
                </a:solidFill>
              </a:rPr>
              <a:t>	</a:t>
            </a:r>
            <a:endParaRPr lang="en-CA" sz="2000" b="1">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a:solidFill>
                <a:srgbClr val="000080"/>
              </a:solidFill>
            </a:endParaRPr>
          </a:p>
        </p:txBody>
      </p:sp>
      <p:sp>
        <p:nvSpPr>
          <p:cNvPr id="17" name="Rectangle 46"/>
          <p:cNvSpPr>
            <a:spLocks noChangeArrowheads="1"/>
          </p:cNvSpPr>
          <p:nvPr/>
        </p:nvSpPr>
        <p:spPr bwMode="auto">
          <a:xfrm>
            <a:off x="1908175" y="1079500"/>
            <a:ext cx="7343775" cy="5299075"/>
          </a:xfrm>
          <a:prstGeom prst="rect">
            <a:avLst/>
          </a:prstGeom>
          <a:noFill/>
          <a:ln w="9525">
            <a:noFill/>
            <a:miter lim="800000"/>
            <a:headEnd/>
            <a:tailEnd/>
          </a:ln>
        </p:spPr>
        <p:txBody>
          <a:bodyPr>
            <a:spAutoFit/>
          </a:bodyPr>
          <a:lstStyle/>
          <a:p>
            <a:pPr>
              <a:defRPr/>
            </a:pPr>
            <a:r>
              <a:rPr lang="en-US" sz="2000" b="1" dirty="0">
                <a:solidFill>
                  <a:srgbClr val="FF0000"/>
                </a:solidFill>
              </a:rPr>
              <a:t>Forecasting for Seasonal Data with a Trend</a:t>
            </a:r>
            <a:endParaRPr lang="en-US" sz="1600" dirty="0">
              <a:solidFill>
                <a:srgbClr val="FF0000"/>
              </a:solidFill>
            </a:endParaRPr>
          </a:p>
          <a:p>
            <a:pPr marL="180000">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endParaRPr lang="en-US" sz="1600" dirty="0">
              <a:solidFill>
                <a:srgbClr val="000080"/>
              </a:solidFill>
              <a:ea typeface="MS Gothic" charset="-128"/>
            </a:endParaRPr>
          </a:p>
          <a:p>
            <a:pPr marL="180000">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dirty="0">
                <a:solidFill>
                  <a:srgbClr val="000080"/>
                </a:solidFill>
                <a:ea typeface="MS Gothic" charset="-128"/>
              </a:rPr>
              <a:t>The usual approach to forecast with seasonal-trend data is to estimate each component by trying to remove the effect of the other one. The approach to do that include: (1) remove trend to estimate  seasonality, (2) remove seasonality to estimate trend, and (3) forecast using both  seasonality and trend. </a:t>
            </a: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dirty="0">
                <a:solidFill>
                  <a:srgbClr val="000080"/>
                </a:solidFill>
              </a:rPr>
              <a:t>1. Divide each cycle by its corresponding cycle average to remove trend.</a:t>
            </a: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dirty="0">
                <a:solidFill>
                  <a:srgbClr val="000080"/>
                </a:solidFill>
              </a:rPr>
              <a:t>2. Average the de-trended values for similar periods to determine seasonal factors c</a:t>
            </a:r>
            <a:r>
              <a:rPr lang="en-US" sz="1600" baseline="-25000" dirty="0">
                <a:solidFill>
                  <a:srgbClr val="000080"/>
                </a:solidFill>
              </a:rPr>
              <a:t>1</a:t>
            </a:r>
            <a:r>
              <a:rPr lang="en-US" sz="1600" dirty="0">
                <a:solidFill>
                  <a:srgbClr val="000080"/>
                </a:solidFill>
              </a:rPr>
              <a:t>, …, </a:t>
            </a:r>
            <a:r>
              <a:rPr lang="en-US" sz="1600" dirty="0" err="1">
                <a:solidFill>
                  <a:srgbClr val="000080"/>
                </a:solidFill>
              </a:rPr>
              <a:t>c</a:t>
            </a:r>
            <a:r>
              <a:rPr lang="en-US" sz="1600" baseline="-25000" dirty="0" err="1">
                <a:solidFill>
                  <a:srgbClr val="000080"/>
                </a:solidFill>
              </a:rPr>
              <a:t>N</a:t>
            </a:r>
            <a:r>
              <a:rPr lang="en-US" sz="1600" dirty="0">
                <a:solidFill>
                  <a:srgbClr val="000080"/>
                </a:solidFill>
              </a:rPr>
              <a:t>. If </a:t>
            </a:r>
            <a:r>
              <a:rPr lang="en-US" sz="1600" dirty="0" err="1">
                <a:solidFill>
                  <a:srgbClr val="000080"/>
                </a:solidFill>
              </a:rPr>
              <a:t>Σc</a:t>
            </a:r>
            <a:r>
              <a:rPr lang="en-US" sz="1600" baseline="-25000" dirty="0" err="1">
                <a:solidFill>
                  <a:srgbClr val="000080"/>
                </a:solidFill>
              </a:rPr>
              <a:t>t</a:t>
            </a:r>
            <a:r>
              <a:rPr lang="en-US" sz="1600" dirty="0">
                <a:solidFill>
                  <a:srgbClr val="000080"/>
                </a:solidFill>
              </a:rPr>
              <a:t> ≠ N, normalize seasonal factors by multiplying them  with N/</a:t>
            </a:r>
            <a:r>
              <a:rPr lang="en-US" sz="1600" dirty="0" err="1">
                <a:solidFill>
                  <a:srgbClr val="000080"/>
                </a:solidFill>
              </a:rPr>
              <a:t>Σc</a:t>
            </a:r>
            <a:r>
              <a:rPr lang="en-US" sz="1600" baseline="-25000" dirty="0" err="1">
                <a:solidFill>
                  <a:srgbClr val="000080"/>
                </a:solidFill>
              </a:rPr>
              <a:t>t</a:t>
            </a:r>
            <a:r>
              <a:rPr lang="en-US" sz="1600" dirty="0">
                <a:solidFill>
                  <a:srgbClr val="000080"/>
                </a:solidFill>
              </a:rPr>
              <a:t>.</a:t>
            </a: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dirty="0">
                <a:solidFill>
                  <a:srgbClr val="000080"/>
                </a:solidFill>
              </a:rPr>
              <a:t>3. Use any appropriate trend-based method to forecast cycle averages.</a:t>
            </a: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US" sz="1600" dirty="0">
                <a:solidFill>
                  <a:srgbClr val="000080"/>
                </a:solidFill>
              </a:rPr>
              <a:t>4. Forecast by multiplying the trend-based cycle average by appropriate seasonal factor.</a:t>
            </a:r>
            <a:endParaRPr lang="fr-FR" sz="1600" dirty="0">
              <a:solidFill>
                <a:srgbClr val="000080"/>
              </a:solidFill>
            </a:endParaRPr>
          </a:p>
          <a:p>
            <a:pPr>
              <a:defRPr/>
            </a:pPr>
            <a:endParaRPr lang="fr-FR" sz="1600" dirty="0">
              <a:solidFill>
                <a:srgbClr val="000080"/>
              </a:solidFill>
            </a:endParaRPr>
          </a:p>
          <a:p>
            <a:pPr>
              <a:defRPr/>
            </a:pPr>
            <a:r>
              <a:rPr lang="en-US" sz="1600" dirty="0">
                <a:solidFill>
                  <a:srgbClr val="000080"/>
                </a:solidFill>
              </a:rPr>
              <a:t>													</a:t>
            </a:r>
          </a:p>
        </p:txBody>
      </p:sp>
      <p:pic>
        <p:nvPicPr>
          <p:cNvPr id="28689" name="Picture 3"/>
          <p:cNvPicPr>
            <a:picLocks noChangeAspect="1" noChangeArrowheads="1"/>
          </p:cNvPicPr>
          <p:nvPr/>
        </p:nvPicPr>
        <p:blipFill>
          <a:blip r:embed="rId5" cstate="print"/>
          <a:srcRect/>
          <a:stretch>
            <a:fillRect/>
          </a:stretch>
        </p:blipFill>
        <p:spPr bwMode="auto">
          <a:xfrm>
            <a:off x="5651500" y="5184775"/>
            <a:ext cx="568325" cy="51911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0A20F629-2F18-4EE2-81B2-6580DD0718E5}" type="slidenum">
              <a:rPr lang="en-CA"/>
              <a:pPr>
                <a:defRPr/>
              </a:pPr>
              <a:t>27</a:t>
            </a:fld>
            <a:endParaRPr lang="en-CA"/>
          </a:p>
        </p:txBody>
      </p:sp>
      <p:sp>
        <p:nvSpPr>
          <p:cNvPr id="29699"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29700"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9701"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9702"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9703"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9704"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29706"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2970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970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29710"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29711" name="Text Box 2"/>
          <p:cNvSpPr txBox="1">
            <a:spLocks noChangeArrowheads="1"/>
          </p:cNvSpPr>
          <p:nvPr/>
        </p:nvSpPr>
        <p:spPr bwMode="auto">
          <a:xfrm>
            <a:off x="1858963" y="882650"/>
            <a:ext cx="7442200" cy="5214938"/>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a:solidFill>
                  <a:srgbClr val="000080"/>
                </a:solidFill>
              </a:rPr>
              <a:t>		</a:t>
            </a:r>
            <a:br>
              <a:rPr lang="en-US" sz="1600">
                <a:solidFill>
                  <a:srgbClr val="000080"/>
                </a:solidFill>
              </a:rPr>
            </a:br>
            <a:r>
              <a:rPr lang="en-US" sz="1600">
                <a:solidFill>
                  <a:srgbClr val="000080"/>
                </a:solidFill>
              </a:rPr>
              <a:t>		</a:t>
            </a:r>
            <a:br>
              <a:rPr lang="en-US" sz="1600">
                <a:solidFill>
                  <a:srgbClr val="000080"/>
                </a:solidFill>
              </a:rPr>
            </a:br>
            <a:r>
              <a:rPr lang="en-US" sz="1600">
                <a:solidFill>
                  <a:srgbClr val="000080"/>
                </a:solidFill>
              </a:rPr>
              <a:t>		</a:t>
            </a:r>
            <a:endParaRPr lang="en-CA" sz="160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a:solidFill>
                <a:srgbClr val="000080"/>
              </a:solidFill>
            </a:endParaRPr>
          </a:p>
          <a:p>
            <a:pPr>
              <a:spcBef>
                <a:spcPct val="25000"/>
              </a:spcBef>
              <a:tabLst>
                <a:tab pos="723900" algn="l"/>
                <a:tab pos="1447800" algn="l"/>
                <a:tab pos="2171700" algn="l"/>
                <a:tab pos="2895600" algn="l"/>
                <a:tab pos="3619500" algn="l"/>
                <a:tab pos="4343400" algn="l"/>
                <a:tab pos="5067300" algn="l"/>
                <a:tab pos="5791200" algn="l"/>
                <a:tab pos="6515100" algn="l"/>
              </a:tabLst>
            </a:pPr>
            <a:r>
              <a:rPr lang="en-US" sz="1600">
                <a:solidFill>
                  <a:srgbClr val="000099"/>
                </a:solidFill>
              </a:rPr>
              <a:t>	</a:t>
            </a:r>
            <a:endParaRPr lang="en-CA" sz="2000" b="1">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a:solidFill>
                <a:srgbClr val="000080"/>
              </a:solidFill>
            </a:endParaRPr>
          </a:p>
        </p:txBody>
      </p:sp>
      <p:sp>
        <p:nvSpPr>
          <p:cNvPr id="17" name="Rectangle 46"/>
          <p:cNvSpPr>
            <a:spLocks noChangeArrowheads="1"/>
          </p:cNvSpPr>
          <p:nvPr/>
        </p:nvSpPr>
        <p:spPr bwMode="auto">
          <a:xfrm>
            <a:off x="1908175" y="954072"/>
            <a:ext cx="7343775" cy="5358711"/>
          </a:xfrm>
          <a:prstGeom prst="rect">
            <a:avLst/>
          </a:prstGeom>
          <a:noFill/>
          <a:ln w="9525">
            <a:noFill/>
            <a:miter lim="800000"/>
            <a:headEnd/>
            <a:tailEnd/>
          </a:ln>
        </p:spPr>
        <p:txBody>
          <a:bodyPr wrap="square">
            <a:spAutoFit/>
          </a:bodyPr>
          <a:lstStyle/>
          <a:p>
            <a:r>
              <a:rPr lang="en-US" sz="1600" b="1" dirty="0">
                <a:solidFill>
                  <a:srgbClr val="FF0000"/>
                </a:solidFill>
              </a:rPr>
              <a:t>Example</a:t>
            </a:r>
          </a:p>
          <a:p>
            <a:endParaRPr lang="en-US" sz="1600" dirty="0" smtClean="0">
              <a:solidFill>
                <a:srgbClr val="000080"/>
              </a:solidFill>
            </a:endParaRPr>
          </a:p>
          <a:p>
            <a:r>
              <a:rPr lang="en-US" sz="1600" dirty="0" smtClean="0">
                <a:solidFill>
                  <a:srgbClr val="000080"/>
                </a:solidFill>
              </a:rPr>
              <a:t>For </a:t>
            </a:r>
            <a:r>
              <a:rPr lang="en-US" sz="1600" dirty="0">
                <a:solidFill>
                  <a:srgbClr val="000080"/>
                </a:solidFill>
              </a:rPr>
              <a:t>a university maintenance department, the number of work orders</a:t>
            </a:r>
          </a:p>
          <a:p>
            <a:r>
              <a:rPr lang="en-US" sz="1600" dirty="0">
                <a:solidFill>
                  <a:srgbClr val="000080"/>
                </a:solidFill>
              </a:rPr>
              <a:t>per academic term is given below for the last 3 years. Forecast the number of</a:t>
            </a:r>
          </a:p>
          <a:p>
            <a:r>
              <a:rPr lang="en-US" sz="1600" dirty="0">
                <a:solidFill>
                  <a:srgbClr val="000080"/>
                </a:solidFill>
              </a:rPr>
              <a:t>maintenance work orders required per term in year 4.</a:t>
            </a:r>
          </a:p>
          <a:p>
            <a:endParaRPr lang="en-US" sz="1600" dirty="0">
              <a:solidFill>
                <a:srgbClr val="000080"/>
              </a:solidFill>
            </a:endParaRPr>
          </a:p>
          <a:p>
            <a:endParaRPr lang="en-US" sz="1600" dirty="0">
              <a:solidFill>
                <a:srgbClr val="000080"/>
              </a:solidFill>
            </a:endParaRPr>
          </a:p>
          <a:p>
            <a:endParaRPr lang="en-US" sz="1600" dirty="0">
              <a:solidFill>
                <a:srgbClr val="000080"/>
              </a:solidFill>
            </a:endParaRPr>
          </a:p>
          <a:p>
            <a:endParaRPr lang="en-US" sz="1600" dirty="0">
              <a:solidFill>
                <a:srgbClr val="000080"/>
              </a:solidFill>
            </a:endParaRPr>
          </a:p>
          <a:p>
            <a:endParaRPr lang="en-US" sz="1600" dirty="0">
              <a:solidFill>
                <a:srgbClr val="000080"/>
              </a:solidFill>
            </a:endParaRPr>
          </a:p>
          <a:p>
            <a:endParaRPr lang="en-US" sz="1600" dirty="0">
              <a:solidFill>
                <a:srgbClr val="000080"/>
              </a:solidFill>
            </a:endParaRPr>
          </a:p>
          <a:p>
            <a:r>
              <a:rPr lang="en-US" sz="1600" dirty="0">
                <a:solidFill>
                  <a:srgbClr val="000080"/>
                </a:solidFill>
              </a:rPr>
              <a:t>Calculations for seasonal factors </a:t>
            </a:r>
            <a:r>
              <a:rPr lang="en-US" sz="1600" dirty="0">
                <a:solidFill>
                  <a:srgbClr val="FF0000"/>
                </a:solidFill>
              </a:rPr>
              <a:t>(steps 1 and 2) </a:t>
            </a:r>
            <a:r>
              <a:rPr lang="en-US" sz="1600" dirty="0">
                <a:solidFill>
                  <a:srgbClr val="000080"/>
                </a:solidFill>
              </a:rPr>
              <a:t>are shown in following tables:</a:t>
            </a:r>
          </a:p>
          <a:p>
            <a:r>
              <a:rPr lang="en-US" sz="1600" dirty="0">
                <a:solidFill>
                  <a:srgbClr val="000080"/>
                </a:solidFill>
              </a:rPr>
              <a:t>Calculating cycle averages</a:t>
            </a:r>
          </a:p>
          <a:p>
            <a:endParaRPr lang="en-US" sz="1600" dirty="0">
              <a:solidFill>
                <a:srgbClr val="000080"/>
              </a:solidFill>
            </a:endParaRPr>
          </a:p>
          <a:p>
            <a:endParaRPr lang="en-US" sz="1600" dirty="0">
              <a:solidFill>
                <a:srgbClr val="000080"/>
              </a:solidFill>
            </a:endParaRPr>
          </a:p>
          <a:p>
            <a:endParaRPr lang="en-US" sz="1600" dirty="0">
              <a:solidFill>
                <a:srgbClr val="000080"/>
              </a:solidFill>
            </a:endParaRPr>
          </a:p>
          <a:p>
            <a:endParaRPr lang="en-US" sz="1600" dirty="0">
              <a:solidFill>
                <a:srgbClr val="000080"/>
              </a:solidFill>
            </a:endParaRPr>
          </a:p>
          <a:p>
            <a:endParaRPr lang="en-US" sz="1600" dirty="0">
              <a:solidFill>
                <a:srgbClr val="000080"/>
              </a:solidFill>
            </a:endParaRPr>
          </a:p>
          <a:p>
            <a:endParaRPr lang="en-US" sz="1600" dirty="0">
              <a:solidFill>
                <a:srgbClr val="000080"/>
              </a:solidFill>
            </a:endParaRPr>
          </a:p>
          <a:p>
            <a:endParaRPr lang="en-US" sz="1600" dirty="0">
              <a:solidFill>
                <a:srgbClr val="000080"/>
              </a:solidFill>
            </a:endParaRPr>
          </a:p>
          <a:p>
            <a:endParaRPr lang="en-US" sz="1600" dirty="0">
              <a:solidFill>
                <a:srgbClr val="000080"/>
              </a:solidFill>
            </a:endParaRPr>
          </a:p>
          <a:p>
            <a:endParaRPr lang="fr-FR" sz="1600" dirty="0">
              <a:solidFill>
                <a:srgbClr val="000080"/>
              </a:solidFill>
            </a:endParaRPr>
          </a:p>
          <a:p>
            <a:r>
              <a:rPr lang="en-US" sz="1600" dirty="0">
                <a:solidFill>
                  <a:srgbClr val="000080"/>
                </a:solidFill>
              </a:rPr>
              <a:t>													</a:t>
            </a:r>
          </a:p>
        </p:txBody>
      </p:sp>
      <p:pic>
        <p:nvPicPr>
          <p:cNvPr id="29713" name="Picture 2"/>
          <p:cNvPicPr>
            <a:picLocks noChangeAspect="1" noChangeArrowheads="1"/>
          </p:cNvPicPr>
          <p:nvPr/>
        </p:nvPicPr>
        <p:blipFill>
          <a:blip r:embed="rId5" cstate="print"/>
          <a:srcRect/>
          <a:stretch>
            <a:fillRect/>
          </a:stretch>
        </p:blipFill>
        <p:spPr bwMode="auto">
          <a:xfrm>
            <a:off x="2074049" y="2239955"/>
            <a:ext cx="7016750" cy="1127125"/>
          </a:xfrm>
          <a:prstGeom prst="rect">
            <a:avLst/>
          </a:prstGeom>
          <a:noFill/>
          <a:ln w="9525">
            <a:noFill/>
            <a:miter lim="800000"/>
            <a:headEnd/>
            <a:tailEnd/>
          </a:ln>
        </p:spPr>
      </p:pic>
      <p:pic>
        <p:nvPicPr>
          <p:cNvPr id="29714" name="Picture 3"/>
          <p:cNvPicPr>
            <a:picLocks noChangeAspect="1" noChangeArrowheads="1"/>
          </p:cNvPicPr>
          <p:nvPr/>
        </p:nvPicPr>
        <p:blipFill>
          <a:blip r:embed="rId6" cstate="print"/>
          <a:srcRect/>
          <a:stretch>
            <a:fillRect/>
          </a:stretch>
        </p:blipFill>
        <p:spPr bwMode="auto">
          <a:xfrm>
            <a:off x="1931173" y="3954467"/>
            <a:ext cx="7342188" cy="12954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127B347F-2B7D-45A9-8F73-46B973BAC240}" type="slidenum">
              <a:rPr lang="en-CA"/>
              <a:pPr>
                <a:defRPr/>
              </a:pPr>
              <a:t>28</a:t>
            </a:fld>
            <a:endParaRPr lang="en-CA"/>
          </a:p>
        </p:txBody>
      </p:sp>
      <p:sp>
        <p:nvSpPr>
          <p:cNvPr id="30723"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3072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3072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72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72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72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30730"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3073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3073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30734"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30735" name="Text Box 2"/>
          <p:cNvSpPr txBox="1">
            <a:spLocks noChangeArrowheads="1"/>
          </p:cNvSpPr>
          <p:nvPr/>
        </p:nvSpPr>
        <p:spPr bwMode="auto">
          <a:xfrm>
            <a:off x="1858963" y="882650"/>
            <a:ext cx="7442200" cy="5214938"/>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a:solidFill>
                  <a:srgbClr val="000080"/>
                </a:solidFill>
              </a:rPr>
              <a:t>		</a:t>
            </a:r>
            <a:br>
              <a:rPr lang="en-US" sz="1600">
                <a:solidFill>
                  <a:srgbClr val="000080"/>
                </a:solidFill>
              </a:rPr>
            </a:br>
            <a:r>
              <a:rPr lang="en-US" sz="1600">
                <a:solidFill>
                  <a:srgbClr val="000080"/>
                </a:solidFill>
              </a:rPr>
              <a:t>		</a:t>
            </a:r>
            <a:br>
              <a:rPr lang="en-US" sz="1600">
                <a:solidFill>
                  <a:srgbClr val="000080"/>
                </a:solidFill>
              </a:rPr>
            </a:br>
            <a:r>
              <a:rPr lang="en-US" sz="1600">
                <a:solidFill>
                  <a:srgbClr val="000080"/>
                </a:solidFill>
              </a:rPr>
              <a:t>		</a:t>
            </a:r>
            <a:endParaRPr lang="en-CA" sz="160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a:solidFill>
                <a:srgbClr val="000080"/>
              </a:solidFill>
            </a:endParaRPr>
          </a:p>
          <a:p>
            <a:pPr>
              <a:spcBef>
                <a:spcPct val="25000"/>
              </a:spcBef>
              <a:tabLst>
                <a:tab pos="723900" algn="l"/>
                <a:tab pos="1447800" algn="l"/>
                <a:tab pos="2171700" algn="l"/>
                <a:tab pos="2895600" algn="l"/>
                <a:tab pos="3619500" algn="l"/>
                <a:tab pos="4343400" algn="l"/>
                <a:tab pos="5067300" algn="l"/>
                <a:tab pos="5791200" algn="l"/>
                <a:tab pos="6515100" algn="l"/>
              </a:tabLst>
            </a:pPr>
            <a:r>
              <a:rPr lang="en-US" sz="1600">
                <a:solidFill>
                  <a:srgbClr val="000099"/>
                </a:solidFill>
              </a:rPr>
              <a:t>	</a:t>
            </a:r>
            <a:endParaRPr lang="en-CA" sz="2000" b="1">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a:solidFill>
                <a:srgbClr val="000080"/>
              </a:solidFill>
            </a:endParaRPr>
          </a:p>
        </p:txBody>
      </p:sp>
      <p:sp>
        <p:nvSpPr>
          <p:cNvPr id="17" name="Rectangle 46"/>
          <p:cNvSpPr>
            <a:spLocks noChangeArrowheads="1"/>
          </p:cNvSpPr>
          <p:nvPr/>
        </p:nvSpPr>
        <p:spPr bwMode="auto">
          <a:xfrm>
            <a:off x="1908175" y="1079500"/>
            <a:ext cx="7343775" cy="4213225"/>
          </a:xfrm>
          <a:prstGeom prst="rect">
            <a:avLst/>
          </a:prstGeom>
          <a:noFill/>
          <a:ln w="9525">
            <a:noFill/>
            <a:miter lim="800000"/>
            <a:headEnd/>
            <a:tailEnd/>
          </a:ln>
        </p:spPr>
        <p:txBody>
          <a:bodyPr>
            <a:spAutoFit/>
          </a:bodyPr>
          <a:lstStyle/>
          <a:p>
            <a:r>
              <a:rPr lang="en-US" sz="1600">
                <a:solidFill>
                  <a:srgbClr val="000080"/>
                </a:solidFill>
              </a:rPr>
              <a:t>Calculating seasonal factors by dividing by cycle averages</a:t>
            </a:r>
          </a:p>
          <a:p>
            <a:endParaRPr lang="en-US" sz="1600">
              <a:solidFill>
                <a:srgbClr val="000080"/>
              </a:solidFill>
            </a:endParaRPr>
          </a:p>
          <a:p>
            <a:endParaRPr lang="en-US" sz="1600">
              <a:solidFill>
                <a:srgbClr val="000080"/>
              </a:solidFill>
            </a:endParaRPr>
          </a:p>
          <a:p>
            <a:endParaRPr lang="en-US" sz="1600">
              <a:solidFill>
                <a:srgbClr val="000080"/>
              </a:solidFill>
            </a:endParaRPr>
          </a:p>
          <a:p>
            <a:endParaRPr lang="en-US" sz="1600">
              <a:solidFill>
                <a:srgbClr val="000080"/>
              </a:solidFill>
            </a:endParaRPr>
          </a:p>
          <a:p>
            <a:endParaRPr lang="en-US" sz="1600">
              <a:solidFill>
                <a:srgbClr val="000080"/>
              </a:solidFill>
            </a:endParaRPr>
          </a:p>
          <a:p>
            <a:endParaRPr lang="en-US" sz="1600">
              <a:solidFill>
                <a:srgbClr val="000080"/>
              </a:solidFill>
            </a:endParaRPr>
          </a:p>
          <a:p>
            <a:endParaRPr lang="en-US" sz="1600">
              <a:solidFill>
                <a:srgbClr val="000080"/>
              </a:solidFill>
            </a:endParaRPr>
          </a:p>
          <a:p>
            <a:endParaRPr lang="en-US" sz="1600">
              <a:solidFill>
                <a:srgbClr val="000080"/>
              </a:solidFill>
            </a:endParaRPr>
          </a:p>
          <a:p>
            <a:endParaRPr lang="en-US" sz="1600">
              <a:solidFill>
                <a:srgbClr val="000080"/>
              </a:solidFill>
            </a:endParaRPr>
          </a:p>
          <a:p>
            <a:r>
              <a:rPr lang="en-US" sz="1600">
                <a:solidFill>
                  <a:srgbClr val="000080"/>
                </a:solidFill>
              </a:rPr>
              <a:t>There is no need to normalize seasonal factors since their sum (1.383 + 0.926 + 0.691) is equal to 3, which is the length of the cycle N (three terms).</a:t>
            </a:r>
          </a:p>
          <a:p>
            <a:r>
              <a:rPr lang="en-US" sz="1600">
                <a:solidFill>
                  <a:srgbClr val="000080"/>
                </a:solidFill>
              </a:rPr>
              <a:t>Using regression, calculations for the trend components of cycle averages (step 3)</a:t>
            </a:r>
          </a:p>
          <a:p>
            <a:endParaRPr lang="en-US" sz="1600">
              <a:solidFill>
                <a:srgbClr val="000080"/>
              </a:solidFill>
            </a:endParaRPr>
          </a:p>
          <a:p>
            <a:endParaRPr lang="en-US" sz="1600">
              <a:solidFill>
                <a:srgbClr val="000080"/>
              </a:solidFill>
            </a:endParaRPr>
          </a:p>
          <a:p>
            <a:endParaRPr lang="fr-FR" sz="1600">
              <a:solidFill>
                <a:srgbClr val="000080"/>
              </a:solidFill>
            </a:endParaRPr>
          </a:p>
          <a:p>
            <a:r>
              <a:rPr lang="en-US" sz="1600">
                <a:solidFill>
                  <a:srgbClr val="000080"/>
                </a:solidFill>
              </a:rPr>
              <a:t>													</a:t>
            </a:r>
          </a:p>
        </p:txBody>
      </p:sp>
      <p:pic>
        <p:nvPicPr>
          <p:cNvPr id="30737" name="Picture 4"/>
          <p:cNvPicPr>
            <a:picLocks noChangeAspect="1" noChangeArrowheads="1"/>
          </p:cNvPicPr>
          <p:nvPr/>
        </p:nvPicPr>
        <p:blipFill>
          <a:blip r:embed="rId5" cstate="print"/>
          <a:srcRect/>
          <a:stretch>
            <a:fillRect/>
          </a:stretch>
        </p:blipFill>
        <p:spPr bwMode="auto">
          <a:xfrm>
            <a:off x="2051050" y="1439863"/>
            <a:ext cx="5597525" cy="1636712"/>
          </a:xfrm>
          <a:prstGeom prst="rect">
            <a:avLst/>
          </a:prstGeom>
          <a:noFill/>
          <a:ln w="9525">
            <a:noFill/>
            <a:miter lim="800000"/>
            <a:headEnd/>
            <a:tailEnd/>
          </a:ln>
        </p:spPr>
      </p:pic>
      <p:pic>
        <p:nvPicPr>
          <p:cNvPr id="30738" name="Picture 5"/>
          <p:cNvPicPr>
            <a:picLocks noChangeAspect="1" noChangeArrowheads="1"/>
          </p:cNvPicPr>
          <p:nvPr/>
        </p:nvPicPr>
        <p:blipFill>
          <a:blip r:embed="rId6" cstate="print"/>
          <a:srcRect/>
          <a:stretch>
            <a:fillRect/>
          </a:stretch>
        </p:blipFill>
        <p:spPr bwMode="auto">
          <a:xfrm>
            <a:off x="1763713" y="4392613"/>
            <a:ext cx="7524750" cy="13049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F8A38AD4-B9CE-4F45-8344-A56CD174D7B8}" type="slidenum">
              <a:rPr lang="en-CA"/>
              <a:pPr>
                <a:defRPr/>
              </a:pPr>
              <a:t>29</a:t>
            </a:fld>
            <a:endParaRPr lang="en-CA"/>
          </a:p>
        </p:txBody>
      </p:sp>
      <p:sp>
        <p:nvSpPr>
          <p:cNvPr id="31747"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31748"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31749"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1750"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1751"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1752"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31754"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31755"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31756"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31758"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31759" name="Text Box 2"/>
          <p:cNvSpPr txBox="1">
            <a:spLocks noChangeArrowheads="1"/>
          </p:cNvSpPr>
          <p:nvPr/>
        </p:nvSpPr>
        <p:spPr bwMode="auto">
          <a:xfrm>
            <a:off x="1858963" y="882650"/>
            <a:ext cx="7442200" cy="5214938"/>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a:solidFill>
                  <a:srgbClr val="000080"/>
                </a:solidFill>
              </a:rPr>
              <a:t>		</a:t>
            </a:r>
            <a:br>
              <a:rPr lang="en-US" sz="1600">
                <a:solidFill>
                  <a:srgbClr val="000080"/>
                </a:solidFill>
              </a:rPr>
            </a:br>
            <a:r>
              <a:rPr lang="en-US" sz="1600">
                <a:solidFill>
                  <a:srgbClr val="000080"/>
                </a:solidFill>
              </a:rPr>
              <a:t>		</a:t>
            </a:r>
            <a:br>
              <a:rPr lang="en-US" sz="1600">
                <a:solidFill>
                  <a:srgbClr val="000080"/>
                </a:solidFill>
              </a:rPr>
            </a:br>
            <a:r>
              <a:rPr lang="en-US" sz="1600">
                <a:solidFill>
                  <a:srgbClr val="000080"/>
                </a:solidFill>
              </a:rPr>
              <a:t>		</a:t>
            </a:r>
            <a:endParaRPr lang="en-CA" sz="160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a:solidFill>
                <a:srgbClr val="000080"/>
              </a:solidFill>
            </a:endParaRPr>
          </a:p>
          <a:p>
            <a:pPr>
              <a:spcBef>
                <a:spcPct val="25000"/>
              </a:spcBef>
              <a:tabLst>
                <a:tab pos="723900" algn="l"/>
                <a:tab pos="1447800" algn="l"/>
                <a:tab pos="2171700" algn="l"/>
                <a:tab pos="2895600" algn="l"/>
                <a:tab pos="3619500" algn="l"/>
                <a:tab pos="4343400" algn="l"/>
                <a:tab pos="5067300" algn="l"/>
                <a:tab pos="5791200" algn="l"/>
                <a:tab pos="6515100" algn="l"/>
              </a:tabLst>
            </a:pPr>
            <a:r>
              <a:rPr lang="en-US" sz="1600">
                <a:solidFill>
                  <a:srgbClr val="000099"/>
                </a:solidFill>
              </a:rPr>
              <a:t>	</a:t>
            </a:r>
            <a:endParaRPr lang="en-CA" sz="2000" b="1">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a:solidFill>
                <a:srgbClr val="000080"/>
              </a:solidFill>
            </a:endParaRPr>
          </a:p>
        </p:txBody>
      </p:sp>
      <p:sp>
        <p:nvSpPr>
          <p:cNvPr id="17" name="Rectangle 46"/>
          <p:cNvSpPr>
            <a:spLocks noChangeArrowheads="1"/>
          </p:cNvSpPr>
          <p:nvPr/>
        </p:nvSpPr>
        <p:spPr bwMode="auto">
          <a:xfrm>
            <a:off x="1908175" y="1079500"/>
            <a:ext cx="7343775" cy="4213225"/>
          </a:xfrm>
          <a:prstGeom prst="rect">
            <a:avLst/>
          </a:prstGeom>
          <a:noFill/>
          <a:ln w="9525">
            <a:noFill/>
            <a:miter lim="800000"/>
            <a:headEnd/>
            <a:tailEnd/>
          </a:ln>
        </p:spPr>
        <p:txBody>
          <a:bodyPr>
            <a:spAutoFit/>
          </a:bodyPr>
          <a:lstStyle/>
          <a:p>
            <a:endParaRPr lang="en-US" sz="1600">
              <a:solidFill>
                <a:srgbClr val="000080"/>
              </a:solidFill>
            </a:endParaRPr>
          </a:p>
          <a:p>
            <a:endParaRPr lang="en-US" sz="1600">
              <a:solidFill>
                <a:srgbClr val="000080"/>
              </a:solidFill>
            </a:endParaRPr>
          </a:p>
          <a:p>
            <a:endParaRPr lang="en-US" sz="1600">
              <a:solidFill>
                <a:srgbClr val="000080"/>
              </a:solidFill>
            </a:endParaRPr>
          </a:p>
          <a:p>
            <a:endParaRPr lang="en-US" sz="1600">
              <a:solidFill>
                <a:srgbClr val="000080"/>
              </a:solidFill>
            </a:endParaRPr>
          </a:p>
          <a:p>
            <a:endParaRPr lang="en-US" sz="1600">
              <a:solidFill>
                <a:srgbClr val="000080"/>
              </a:solidFill>
            </a:endParaRPr>
          </a:p>
          <a:p>
            <a:endParaRPr lang="en-US" sz="1600">
              <a:solidFill>
                <a:srgbClr val="000080"/>
              </a:solidFill>
            </a:endParaRPr>
          </a:p>
          <a:p>
            <a:endParaRPr lang="en-US" sz="1600">
              <a:solidFill>
                <a:srgbClr val="000080"/>
              </a:solidFill>
            </a:endParaRPr>
          </a:p>
          <a:p>
            <a:endParaRPr lang="en-US" sz="1600">
              <a:solidFill>
                <a:srgbClr val="000080"/>
              </a:solidFill>
            </a:endParaRPr>
          </a:p>
          <a:p>
            <a:r>
              <a:rPr lang="en-US" sz="1600">
                <a:solidFill>
                  <a:srgbClr val="000080"/>
                </a:solidFill>
              </a:rPr>
              <a:t>The forecasting model for period (term) t of cycle (year) d is given by</a:t>
            </a:r>
          </a:p>
          <a:p>
            <a:r>
              <a:rPr lang="en-US" sz="1600">
                <a:solidFill>
                  <a:srgbClr val="000080"/>
                </a:solidFill>
              </a:rPr>
              <a:t>F</a:t>
            </a:r>
            <a:r>
              <a:rPr lang="en-US" sz="1600" baseline="-25000">
                <a:solidFill>
                  <a:srgbClr val="000080"/>
                </a:solidFill>
              </a:rPr>
              <a:t>d</a:t>
            </a:r>
            <a:r>
              <a:rPr lang="en-US" sz="1600">
                <a:solidFill>
                  <a:srgbClr val="000080"/>
                </a:solidFill>
              </a:rPr>
              <a:t>, </a:t>
            </a:r>
            <a:r>
              <a:rPr lang="en-US" sz="1600" baseline="-25000">
                <a:solidFill>
                  <a:srgbClr val="000080"/>
                </a:solidFill>
              </a:rPr>
              <a:t>t</a:t>
            </a:r>
            <a:r>
              <a:rPr lang="en-US" sz="1600">
                <a:solidFill>
                  <a:srgbClr val="000080"/>
                </a:solidFill>
              </a:rPr>
              <a:t> = c</a:t>
            </a:r>
            <a:r>
              <a:rPr lang="en-US" sz="1600" baseline="-25000">
                <a:solidFill>
                  <a:srgbClr val="000080"/>
                </a:solidFill>
              </a:rPr>
              <a:t>t</a:t>
            </a:r>
            <a:r>
              <a:rPr lang="en-US" sz="1600">
                <a:solidFill>
                  <a:srgbClr val="000080"/>
                </a:solidFill>
              </a:rPr>
              <a:t>[6,000 +1,333.33d]</a:t>
            </a:r>
          </a:p>
          <a:p>
            <a:endParaRPr lang="en-US" sz="1600">
              <a:solidFill>
                <a:srgbClr val="000080"/>
              </a:solidFill>
            </a:endParaRPr>
          </a:p>
          <a:p>
            <a:r>
              <a:rPr lang="en-US" sz="1600">
                <a:solidFill>
                  <a:srgbClr val="000080"/>
                </a:solidFill>
              </a:rPr>
              <a:t>Forecasted maintenance work orders required per term in year 4 are calculated as</a:t>
            </a:r>
          </a:p>
          <a:p>
            <a:endParaRPr lang="en-US" sz="1600">
              <a:solidFill>
                <a:srgbClr val="000080"/>
              </a:solidFill>
            </a:endParaRPr>
          </a:p>
          <a:p>
            <a:r>
              <a:rPr lang="en-US" sz="1600">
                <a:solidFill>
                  <a:srgbClr val="000080"/>
                </a:solidFill>
              </a:rPr>
              <a:t>F </a:t>
            </a:r>
            <a:r>
              <a:rPr lang="en-US" sz="1600" baseline="-25000">
                <a:solidFill>
                  <a:srgbClr val="000080"/>
                </a:solidFill>
              </a:rPr>
              <a:t>4, 1 </a:t>
            </a:r>
            <a:r>
              <a:rPr lang="en-US" sz="1600">
                <a:solidFill>
                  <a:srgbClr val="000080"/>
                </a:solidFill>
              </a:rPr>
              <a:t>= 1.383[6,000 +1,333.33(4)] = 15,674 	Term 1</a:t>
            </a:r>
          </a:p>
          <a:p>
            <a:r>
              <a:rPr lang="en-US" sz="1600">
                <a:solidFill>
                  <a:srgbClr val="000080"/>
                </a:solidFill>
              </a:rPr>
              <a:t>F </a:t>
            </a:r>
            <a:r>
              <a:rPr lang="en-US" sz="1600" baseline="-25000">
                <a:solidFill>
                  <a:srgbClr val="000080"/>
                </a:solidFill>
              </a:rPr>
              <a:t>4, 2 </a:t>
            </a:r>
            <a:r>
              <a:rPr lang="en-US" sz="1600">
                <a:solidFill>
                  <a:srgbClr val="000080"/>
                </a:solidFill>
              </a:rPr>
              <a:t>= 0.926[6,000 +1,333.33(4)] = 10,495	Term 2</a:t>
            </a:r>
          </a:p>
          <a:p>
            <a:r>
              <a:rPr lang="en-US" sz="1600">
                <a:solidFill>
                  <a:srgbClr val="000080"/>
                </a:solidFill>
              </a:rPr>
              <a:t>F </a:t>
            </a:r>
            <a:r>
              <a:rPr lang="en-US" sz="1600" baseline="-25000">
                <a:solidFill>
                  <a:srgbClr val="000080"/>
                </a:solidFill>
              </a:rPr>
              <a:t>4, 3 </a:t>
            </a:r>
            <a:r>
              <a:rPr lang="en-US" sz="1600">
                <a:solidFill>
                  <a:srgbClr val="000080"/>
                </a:solidFill>
              </a:rPr>
              <a:t>= 0.691[6,000 +1,333.33(4)] = 7,831 	Term 3									</a:t>
            </a:r>
          </a:p>
        </p:txBody>
      </p:sp>
      <p:pic>
        <p:nvPicPr>
          <p:cNvPr id="31761" name="Picture 2"/>
          <p:cNvPicPr>
            <a:picLocks noChangeAspect="1" noChangeArrowheads="1"/>
          </p:cNvPicPr>
          <p:nvPr/>
        </p:nvPicPr>
        <p:blipFill>
          <a:blip r:embed="rId5" cstate="print"/>
          <a:srcRect/>
          <a:stretch>
            <a:fillRect/>
          </a:stretch>
        </p:blipFill>
        <p:spPr bwMode="auto">
          <a:xfrm>
            <a:off x="2484438" y="1079500"/>
            <a:ext cx="5111750" cy="16065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F367ABF0-D967-483E-A1D8-8451386FAE47}" type="slidenum">
              <a:rPr lang="en-CA"/>
              <a:pPr>
                <a:defRPr/>
              </a:pPr>
              <a:t>3</a:t>
            </a:fld>
            <a:endParaRPr lang="en-CA"/>
          </a:p>
        </p:txBody>
      </p:sp>
      <p:sp>
        <p:nvSpPr>
          <p:cNvPr id="3076" name="Text Box 2"/>
          <p:cNvSpPr txBox="1">
            <a:spLocks noChangeArrowheads="1"/>
          </p:cNvSpPr>
          <p:nvPr/>
        </p:nvSpPr>
        <p:spPr bwMode="auto">
          <a:xfrm>
            <a:off x="1859735" y="954071"/>
            <a:ext cx="7178675" cy="5072081"/>
          </a:xfrm>
          <a:prstGeom prst="rect">
            <a:avLst/>
          </a:prstGeom>
          <a:noFill/>
          <a:ln w="9525">
            <a:noFill/>
            <a:round/>
            <a:headEnd/>
            <a:tailEnd/>
          </a:ln>
        </p:spPr>
        <p:txBody>
          <a:bodyPr lIns="0" tIns="15876" rIns="0" bIns="0"/>
          <a:lstStyle/>
          <a:p>
            <a:pPr marL="180000" algn="just">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400" dirty="0">
                <a:solidFill>
                  <a:srgbClr val="000080"/>
                </a:solidFill>
                <a:ea typeface="MS Gothic" charset="-128"/>
              </a:rPr>
              <a:t>Types of Maintenance Load :</a:t>
            </a:r>
          </a:p>
          <a:p>
            <a:pPr marL="922950" lvl="1"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b="1" u="sng" dirty="0">
                <a:solidFill>
                  <a:srgbClr val="FF0000"/>
                </a:solidFill>
                <a:ea typeface="MS Gothic" charset="-128"/>
              </a:rPr>
              <a:t>Planned maintenance works </a:t>
            </a:r>
            <a:r>
              <a:rPr lang="en-CA" sz="2000" dirty="0">
                <a:solidFill>
                  <a:srgbClr val="000080"/>
                </a:solidFill>
                <a:ea typeface="MS Gothic" charset="-128"/>
              </a:rPr>
              <a:t>which involves all the works that are characterized by their ability to be planned and scheduled. </a:t>
            </a:r>
          </a:p>
          <a:p>
            <a:pPr marL="922950" lvl="1"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922950" lvl="1"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b="1" u="sng" dirty="0">
                <a:solidFill>
                  <a:srgbClr val="FF0000"/>
                </a:solidFill>
                <a:ea typeface="MS Gothic" charset="-128"/>
              </a:rPr>
              <a:t>Unplanned maintenance </a:t>
            </a:r>
            <a:r>
              <a:rPr lang="en-CA" sz="2000" u="sng" dirty="0">
                <a:solidFill>
                  <a:srgbClr val="FF0000"/>
                </a:solidFill>
                <a:ea typeface="MS Gothic" charset="-128"/>
              </a:rPr>
              <a:t>works</a:t>
            </a:r>
            <a:r>
              <a:rPr lang="en-CA" sz="2000" dirty="0">
                <a:solidFill>
                  <a:srgbClr val="000080"/>
                </a:solidFill>
                <a:ea typeface="MS Gothic" charset="-128"/>
              </a:rPr>
              <a:t> which involves all works that are very difficult to be planned and scheduled. (These works depend primarily on the failure pattern and they are a major source of uncertainty in the planning </a:t>
            </a:r>
            <a:r>
              <a:rPr lang="en-CA" sz="2000" dirty="0" smtClean="0">
                <a:solidFill>
                  <a:srgbClr val="000080"/>
                </a:solidFill>
                <a:ea typeface="MS Gothic" charset="-128"/>
              </a:rPr>
              <a:t>process)</a:t>
            </a:r>
            <a:endParaRPr lang="en-CA" sz="2000" dirty="0">
              <a:solidFill>
                <a:srgbClr val="000080"/>
              </a:solidFill>
              <a:ea typeface="MS Gothic" charset="-128"/>
            </a:endParaRPr>
          </a:p>
          <a:p>
            <a:pPr marL="922950" lvl="1" algn="just">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lvl="1" indent="0" algn="just">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The sum of maintenance load in these two </a:t>
            </a:r>
            <a:r>
              <a:rPr lang="en-CA" sz="2000" dirty="0" smtClean="0">
                <a:solidFill>
                  <a:srgbClr val="000080"/>
                </a:solidFill>
                <a:ea typeface="MS Gothic" charset="-128"/>
              </a:rPr>
              <a:t>categories </a:t>
            </a:r>
            <a:r>
              <a:rPr lang="en-CA" sz="2000" dirty="0">
                <a:solidFill>
                  <a:srgbClr val="000080"/>
                </a:solidFill>
                <a:ea typeface="MS Gothic" charset="-128"/>
              </a:rPr>
              <a:t>is a random variable and </a:t>
            </a:r>
            <a:r>
              <a:rPr lang="en-CA" sz="2000" dirty="0" smtClean="0">
                <a:solidFill>
                  <a:srgbClr val="000080"/>
                </a:solidFill>
                <a:ea typeface="MS Gothic" charset="-128"/>
              </a:rPr>
              <a:t>it is </a:t>
            </a:r>
            <a:r>
              <a:rPr lang="en-CA" sz="2000" dirty="0">
                <a:solidFill>
                  <a:srgbClr val="000080"/>
                </a:solidFill>
                <a:ea typeface="MS Gothic" charset="-128"/>
              </a:rPr>
              <a:t>the major factor in determining the maintenance capacity.</a:t>
            </a:r>
          </a:p>
          <a:p>
            <a:pPr marL="922950" lvl="1" algn="just">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lgn="just">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lgn="just">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p:txBody>
      </p:sp>
      <p:sp>
        <p:nvSpPr>
          <p:cNvPr id="11268"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Load</a:t>
            </a:r>
          </a:p>
        </p:txBody>
      </p:sp>
      <p:sp>
        <p:nvSpPr>
          <p:cNvPr id="11269"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1270"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1271"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1272"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1273"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1275"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Forecasting Techniques </a:t>
            </a:r>
            <a:endParaRPr lang="en-CA">
              <a:solidFill>
                <a:srgbClr val="000000"/>
              </a:solidFill>
            </a:endParaRPr>
          </a:p>
        </p:txBody>
      </p:sp>
      <p:pic>
        <p:nvPicPr>
          <p:cNvPr id="11276"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1277"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127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Load</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05AF6772-7EF6-4D42-9A59-2D61BA63899F}" type="slidenum">
              <a:rPr lang="en-CA"/>
              <a:pPr>
                <a:defRPr/>
              </a:pPr>
              <a:t>30</a:t>
            </a:fld>
            <a:endParaRPr lang="en-CA"/>
          </a:p>
        </p:txBody>
      </p:sp>
      <p:sp>
        <p:nvSpPr>
          <p:cNvPr id="8199"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8200"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8201"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202"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203"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204"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8206"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8207" name="Picture 11"/>
          <p:cNvPicPr>
            <a:picLocks noChangeAspect="1" noChangeArrowheads="1"/>
          </p:cNvPicPr>
          <p:nvPr/>
        </p:nvPicPr>
        <p:blipFill>
          <a:blip r:embed="rId4"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8208" name="Picture 12"/>
          <p:cNvPicPr>
            <a:picLocks noChangeAspect="1" noChangeArrowheads="1"/>
          </p:cNvPicPr>
          <p:nvPr/>
        </p:nvPicPr>
        <p:blipFill>
          <a:blip r:embed="rId5"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8210"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
        <p:nvSpPr>
          <p:cNvPr id="8211" name="Text Box 2"/>
          <p:cNvSpPr txBox="1">
            <a:spLocks noChangeArrowheads="1"/>
          </p:cNvSpPr>
          <p:nvPr/>
        </p:nvSpPr>
        <p:spPr bwMode="auto">
          <a:xfrm>
            <a:off x="1858963" y="882650"/>
            <a:ext cx="7442200" cy="5214938"/>
          </a:xfrm>
          <a:prstGeom prst="rect">
            <a:avLst/>
          </a:prstGeom>
          <a:noFill/>
          <a:ln w="9525">
            <a:noFill/>
            <a:round/>
            <a:headEnd/>
            <a:tailEnd/>
          </a:ln>
        </p:spPr>
        <p:txBody>
          <a:bodyPr lIns="0" tIns="15876" rIns="0" bIns="0"/>
          <a:lstStyle/>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b="1" dirty="0">
                <a:solidFill>
                  <a:srgbClr val="FF0000"/>
                </a:solidFill>
              </a:rPr>
              <a:t>Error Analysis</a:t>
            </a: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1600" dirty="0">
                <a:solidFill>
                  <a:srgbClr val="000080"/>
                </a:solidFill>
              </a:rPr>
              <a:t/>
            </a:r>
            <a:br>
              <a:rPr lang="en-US" sz="1600" dirty="0">
                <a:solidFill>
                  <a:srgbClr val="000080"/>
                </a:solidFill>
              </a:rPr>
            </a:br>
            <a:r>
              <a:rPr lang="en-US" sz="1600" dirty="0">
                <a:solidFill>
                  <a:srgbClr val="000080"/>
                </a:solidFill>
              </a:rPr>
              <a:t>		</a:t>
            </a:r>
            <a:br>
              <a:rPr lang="en-US" sz="1600" dirty="0">
                <a:solidFill>
                  <a:srgbClr val="000080"/>
                </a:solidFill>
              </a:rPr>
            </a:br>
            <a:r>
              <a:rPr lang="en-US" sz="1600" dirty="0">
                <a:solidFill>
                  <a:srgbClr val="000080"/>
                </a:solidFill>
              </a:rPr>
              <a:t>		</a:t>
            </a:r>
            <a:br>
              <a:rPr lang="en-US" sz="1600" dirty="0">
                <a:solidFill>
                  <a:srgbClr val="000080"/>
                </a:solidFill>
              </a:rPr>
            </a:br>
            <a:r>
              <a:rPr lang="en-US" sz="1600" dirty="0">
                <a:solidFill>
                  <a:srgbClr val="000080"/>
                </a:solidFill>
              </a:rPr>
              <a:t>		</a:t>
            </a:r>
            <a:endParaRPr lang="en-CA" sz="1600"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a:spcBef>
                <a:spcPct val="25000"/>
              </a:spcBef>
              <a:tabLst>
                <a:tab pos="723900" algn="l"/>
                <a:tab pos="1447800" algn="l"/>
                <a:tab pos="2171700" algn="l"/>
                <a:tab pos="2895600" algn="l"/>
                <a:tab pos="3619500" algn="l"/>
                <a:tab pos="4343400" algn="l"/>
                <a:tab pos="5067300" algn="l"/>
                <a:tab pos="5791200" algn="l"/>
                <a:tab pos="6515100" algn="l"/>
              </a:tabLst>
            </a:pPr>
            <a:r>
              <a:rPr lang="en-US" sz="1600" dirty="0">
                <a:solidFill>
                  <a:srgbClr val="000099"/>
                </a:solidFill>
              </a:rPr>
              <a:t>	</a:t>
            </a:r>
            <a:endParaRPr lang="en-CA" sz="2000" b="1" dirty="0">
              <a:solidFill>
                <a:srgbClr val="000080"/>
              </a:solidFill>
            </a:endParaRPr>
          </a:p>
          <a:p>
            <a:pPr>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b="1" dirty="0">
              <a:solidFill>
                <a:srgbClr val="000080"/>
              </a:solidFill>
            </a:endParaRPr>
          </a:p>
        </p:txBody>
      </p:sp>
      <p:sp>
        <p:nvSpPr>
          <p:cNvPr id="29" name="Rectangle 28"/>
          <p:cNvSpPr/>
          <p:nvPr/>
        </p:nvSpPr>
        <p:spPr>
          <a:xfrm>
            <a:off x="1908175" y="1223963"/>
            <a:ext cx="7200900" cy="4443412"/>
          </a:xfrm>
          <a:prstGeom prst="rect">
            <a:avLst/>
          </a:prstGeom>
        </p:spPr>
        <p:txBody>
          <a:bodyPr>
            <a:spAutoFit/>
          </a:bodyPr>
          <a:lstStyle/>
          <a:p>
            <a:pPr marL="365760" hangingPunct="1">
              <a:buFont typeface="Wingdings" pitchFamily="2" charset="2"/>
              <a:buNone/>
              <a:defRPr/>
            </a:pPr>
            <a:r>
              <a:rPr lang="en-US" sz="1600" dirty="0">
                <a:solidFill>
                  <a:srgbClr val="000080"/>
                </a:solidFill>
              </a:rPr>
              <a:t>The following error measures are commonly used for error analysis and evaluation of forecasting models</a:t>
            </a:r>
          </a:p>
          <a:p>
            <a:pPr marL="365760" hangingPunct="1">
              <a:buFont typeface="Wingdings" pitchFamily="2" charset="2"/>
              <a:buNone/>
              <a:defRPr/>
            </a:pPr>
            <a:endParaRPr lang="en-US" sz="1600" dirty="0">
              <a:solidFill>
                <a:srgbClr val="000080"/>
              </a:solidFill>
            </a:endParaRPr>
          </a:p>
          <a:p>
            <a:pPr marL="365760" hangingPunct="1">
              <a:buFont typeface="Wingdings" pitchFamily="2" charset="2"/>
              <a:buNone/>
              <a:defRPr/>
            </a:pPr>
            <a:endParaRPr lang="en-US" sz="1600" dirty="0">
              <a:solidFill>
                <a:srgbClr val="000080"/>
              </a:solidFill>
            </a:endParaRPr>
          </a:p>
          <a:p>
            <a:pPr marL="609600" indent="-609600" hangingPunct="1">
              <a:buFont typeface="Wingdings" pitchFamily="2" charset="2"/>
              <a:buNone/>
              <a:defRPr/>
            </a:pPr>
            <a:r>
              <a:rPr lang="en-US" sz="1600" dirty="0">
                <a:solidFill>
                  <a:srgbClr val="000080"/>
                </a:solidFill>
              </a:rPr>
              <a:t>1.	</a:t>
            </a:r>
            <a:r>
              <a:rPr lang="en-US" sz="1600" dirty="0">
                <a:solidFill>
                  <a:srgbClr val="FF0000"/>
                </a:solidFill>
              </a:rPr>
              <a:t>Mean Absolute Deviation (MAD)</a:t>
            </a:r>
          </a:p>
          <a:p>
            <a:pPr marL="609600" indent="-609600" hangingPunct="1">
              <a:buFont typeface="Wingdings" pitchFamily="2" charset="2"/>
              <a:buNone/>
              <a:defRPr/>
            </a:pPr>
            <a:endParaRPr lang="en-US" sz="1600" dirty="0">
              <a:solidFill>
                <a:srgbClr val="000080"/>
              </a:solidFill>
            </a:endParaRPr>
          </a:p>
          <a:p>
            <a:pPr marL="609600" indent="-609600" hangingPunct="1">
              <a:buFont typeface="Wingdings" pitchFamily="2" charset="2"/>
              <a:buNone/>
              <a:defRPr/>
            </a:pPr>
            <a:endParaRPr lang="en-US" sz="1600" dirty="0">
              <a:solidFill>
                <a:srgbClr val="000080"/>
              </a:solidFill>
            </a:endParaRPr>
          </a:p>
          <a:p>
            <a:pPr marL="609600" indent="-609600" hangingPunct="1">
              <a:buFont typeface="Wingdings" pitchFamily="2" charset="2"/>
              <a:buNone/>
              <a:defRPr/>
            </a:pPr>
            <a:endParaRPr lang="en-US" sz="1600" dirty="0">
              <a:solidFill>
                <a:srgbClr val="000080"/>
              </a:solidFill>
            </a:endParaRPr>
          </a:p>
          <a:p>
            <a:pPr marL="609600" indent="-609600" hangingPunct="1">
              <a:buFontTx/>
              <a:buAutoNum type="arabicPeriod" startAt="2"/>
              <a:defRPr/>
            </a:pPr>
            <a:r>
              <a:rPr lang="en-US" sz="1600" dirty="0">
                <a:solidFill>
                  <a:srgbClr val="FF0000"/>
                </a:solidFill>
              </a:rPr>
              <a:t>Mean Squared Error (MSE)</a:t>
            </a:r>
          </a:p>
          <a:p>
            <a:pPr marL="609600" indent="-609600" hangingPunct="1">
              <a:buFontTx/>
              <a:buNone/>
              <a:defRPr/>
            </a:pPr>
            <a:endParaRPr lang="en-US" sz="1600" dirty="0">
              <a:solidFill>
                <a:srgbClr val="000080"/>
              </a:solidFill>
            </a:endParaRPr>
          </a:p>
          <a:p>
            <a:pPr marL="609600" indent="-609600" hangingPunct="1">
              <a:buFontTx/>
              <a:buNone/>
              <a:defRPr/>
            </a:pPr>
            <a:endParaRPr lang="en-US" sz="1600" dirty="0">
              <a:solidFill>
                <a:srgbClr val="000080"/>
              </a:solidFill>
            </a:endParaRPr>
          </a:p>
          <a:p>
            <a:pPr marL="609600" indent="-609600" hangingPunct="1">
              <a:buFontTx/>
              <a:buNone/>
              <a:defRPr/>
            </a:pPr>
            <a:endParaRPr lang="en-US" sz="1600" dirty="0">
              <a:solidFill>
                <a:srgbClr val="000080"/>
              </a:solidFill>
            </a:endParaRPr>
          </a:p>
          <a:p>
            <a:pPr marL="609600" indent="-609600" hangingPunct="1">
              <a:buFont typeface="Wingdings" pitchFamily="2" charset="2"/>
              <a:buNone/>
              <a:defRPr/>
            </a:pPr>
            <a:endParaRPr lang="en-US" sz="1600" dirty="0">
              <a:solidFill>
                <a:srgbClr val="000080"/>
              </a:solidFill>
            </a:endParaRPr>
          </a:p>
          <a:p>
            <a:pPr marL="609600" indent="-609600" hangingPunct="1">
              <a:buFontTx/>
              <a:buAutoNum type="arabicPeriod" startAt="3"/>
              <a:defRPr/>
            </a:pPr>
            <a:r>
              <a:rPr lang="en-US" sz="1600" dirty="0">
                <a:solidFill>
                  <a:srgbClr val="FF0000"/>
                </a:solidFill>
              </a:rPr>
              <a:t>Mean Absolute Percent Error (MAPE)</a:t>
            </a:r>
          </a:p>
          <a:p>
            <a:pPr marL="609600" indent="-609600" hangingPunct="1">
              <a:buFontTx/>
              <a:buNone/>
              <a:defRPr/>
            </a:pPr>
            <a:endParaRPr lang="en-US" sz="1600" dirty="0">
              <a:solidFill>
                <a:srgbClr val="000080"/>
              </a:solidFill>
            </a:endParaRPr>
          </a:p>
          <a:p>
            <a:pPr marL="609600" indent="-609600" hangingPunct="1">
              <a:buFont typeface="Wingdings" pitchFamily="2" charset="2"/>
              <a:buNone/>
              <a:defRPr/>
            </a:pPr>
            <a:endParaRPr lang="en-US" sz="1600" dirty="0">
              <a:solidFill>
                <a:srgbClr val="000080"/>
              </a:solidFill>
            </a:endParaRPr>
          </a:p>
          <a:p>
            <a:pPr marL="609600" indent="-609600" hangingPunct="1">
              <a:buFont typeface="Wingdings" pitchFamily="2" charset="2"/>
              <a:buNone/>
              <a:defRPr/>
            </a:pPr>
            <a:endParaRPr lang="en-US" sz="1600" dirty="0">
              <a:solidFill>
                <a:srgbClr val="000080"/>
              </a:solidFill>
            </a:endParaRPr>
          </a:p>
          <a:p>
            <a:pPr marL="609600" indent="-609600" hangingPunct="1">
              <a:buFont typeface="Wingdings" pitchFamily="2" charset="2"/>
              <a:buNone/>
              <a:defRPr/>
            </a:pPr>
            <a:endParaRPr lang="en-US" sz="1600" dirty="0">
              <a:solidFill>
                <a:srgbClr val="000080"/>
              </a:solidFill>
            </a:endParaRPr>
          </a:p>
          <a:p>
            <a:pPr marL="609600" indent="-609600" hangingPunct="1">
              <a:buFont typeface="Wingdings" pitchFamily="2" charset="2"/>
              <a:buNone/>
              <a:defRPr/>
            </a:pPr>
            <a:r>
              <a:rPr lang="en-US" sz="1600" dirty="0">
                <a:solidFill>
                  <a:srgbClr val="FF0000"/>
                </a:solidFill>
              </a:rPr>
              <a:t>4.	Mean Squared Percent Error (MSPE)</a:t>
            </a:r>
          </a:p>
        </p:txBody>
      </p:sp>
      <p:graphicFrame>
        <p:nvGraphicFramePr>
          <p:cNvPr id="8194" name="Object 4"/>
          <p:cNvGraphicFramePr>
            <a:graphicFrameLocks noChangeAspect="1"/>
          </p:cNvGraphicFramePr>
          <p:nvPr/>
        </p:nvGraphicFramePr>
        <p:xfrm>
          <a:off x="5860263" y="1954203"/>
          <a:ext cx="1838325" cy="792162"/>
        </p:xfrm>
        <a:graphic>
          <a:graphicData uri="http://schemas.openxmlformats.org/presentationml/2006/ole">
            <p:oleObj spid="_x0000_s8194" name="Equation" r:id="rId6" imgW="1435100" imgH="622300" progId="Equation.3">
              <p:embed/>
            </p:oleObj>
          </a:graphicData>
        </a:graphic>
      </p:graphicFrame>
      <p:graphicFrame>
        <p:nvGraphicFramePr>
          <p:cNvPr id="8195" name="Object 6"/>
          <p:cNvGraphicFramePr>
            <a:graphicFrameLocks noChangeAspect="1"/>
          </p:cNvGraphicFramePr>
          <p:nvPr/>
        </p:nvGraphicFramePr>
        <p:xfrm>
          <a:off x="5503073" y="2954335"/>
          <a:ext cx="2179638" cy="863600"/>
        </p:xfrm>
        <a:graphic>
          <a:graphicData uri="http://schemas.openxmlformats.org/presentationml/2006/ole">
            <p:oleObj spid="_x0000_s8195" name="Equation" r:id="rId7" imgW="1562100" imgH="622300" progId="Equation.3">
              <p:embed/>
            </p:oleObj>
          </a:graphicData>
        </a:graphic>
      </p:graphicFrame>
      <p:graphicFrame>
        <p:nvGraphicFramePr>
          <p:cNvPr id="8196" name="Object 8"/>
          <p:cNvGraphicFramePr>
            <a:graphicFrameLocks noChangeAspect="1"/>
          </p:cNvGraphicFramePr>
          <p:nvPr/>
        </p:nvGraphicFramePr>
        <p:xfrm>
          <a:off x="5651500" y="4392613"/>
          <a:ext cx="3082925" cy="688975"/>
        </p:xfrm>
        <a:graphic>
          <a:graphicData uri="http://schemas.openxmlformats.org/presentationml/2006/ole">
            <p:oleObj spid="_x0000_s8196" name="Equation" r:id="rId8" imgW="1917700" imgH="431800" progId="Equation.3">
              <p:embed/>
            </p:oleObj>
          </a:graphicData>
        </a:graphic>
      </p:graphicFrame>
      <p:graphicFrame>
        <p:nvGraphicFramePr>
          <p:cNvPr id="8197" name="Object 10"/>
          <p:cNvGraphicFramePr>
            <a:graphicFrameLocks noChangeAspect="1"/>
          </p:cNvGraphicFramePr>
          <p:nvPr/>
        </p:nvGraphicFramePr>
        <p:xfrm>
          <a:off x="4643438" y="5543550"/>
          <a:ext cx="2927350" cy="747713"/>
        </p:xfrm>
        <a:graphic>
          <a:graphicData uri="http://schemas.openxmlformats.org/presentationml/2006/ole">
            <p:oleObj spid="_x0000_s8197" name="Equation" r:id="rId9" imgW="2082800" imgH="533400" progId="Equation.3">
              <p:embed/>
            </p:oleObj>
          </a:graphicData>
        </a:graphic>
      </p:graphicFrame>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40DC91EC-C801-4243-B2CE-A22FF01AADAA}" type="slidenum">
              <a:rPr lang="en-CA"/>
              <a:pPr>
                <a:defRPr/>
              </a:pPr>
              <a:t>31</a:t>
            </a:fld>
            <a:endParaRPr lang="en-CA"/>
          </a:p>
        </p:txBody>
      </p:sp>
      <p:sp>
        <p:nvSpPr>
          <p:cNvPr id="6148" name="Text Box 2"/>
          <p:cNvSpPr txBox="1">
            <a:spLocks noChangeArrowheads="1"/>
          </p:cNvSpPr>
          <p:nvPr/>
        </p:nvSpPr>
        <p:spPr bwMode="auto">
          <a:xfrm>
            <a:off x="1930400" y="954088"/>
            <a:ext cx="7105650" cy="4876800"/>
          </a:xfrm>
          <a:prstGeom prst="rect">
            <a:avLst/>
          </a:prstGeom>
          <a:noFill/>
          <a:ln w="9525">
            <a:noFill/>
            <a:round/>
            <a:headEnd/>
            <a:tailEnd/>
          </a:ln>
        </p:spPr>
        <p:txBody>
          <a:bodyPr lIns="0" tIns="15876" rIns="0" bIns="0"/>
          <a:lstStyle/>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A company wants to predict the maintenance workload of its mechanics for the first period of the next year. Before the company does that, it has been noted that in the first period of the next year, the company manufacturing plant will pass over circumstances similar to those that it faced in the first six months of the last year. What is the mechanics maintenance workload for the first period of the next year if the actual maintenance workloads for these mechanics in the previous periods are given in the following table ? </a:t>
            </a: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 </a:t>
            </a:r>
          </a:p>
        </p:txBody>
      </p:sp>
      <p:sp>
        <p:nvSpPr>
          <p:cNvPr id="32772"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32773"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2774"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2775"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2776"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32778"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32779"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graphicFrame>
        <p:nvGraphicFramePr>
          <p:cNvPr id="16" name="Table 15"/>
          <p:cNvGraphicFramePr>
            <a:graphicFrameLocks noGrp="1"/>
          </p:cNvGraphicFramePr>
          <p:nvPr/>
        </p:nvGraphicFramePr>
        <p:xfrm>
          <a:off x="2268538" y="3095625"/>
          <a:ext cx="6552728" cy="2448272"/>
        </p:xfrm>
        <a:graphic>
          <a:graphicData uri="http://schemas.openxmlformats.org/drawingml/2006/table">
            <a:tbl>
              <a:tblPr/>
              <a:tblGrid>
                <a:gridCol w="936104"/>
                <a:gridCol w="2339491"/>
                <a:gridCol w="972877"/>
                <a:gridCol w="2304256"/>
              </a:tblGrid>
              <a:tr h="612068">
                <a:tc>
                  <a:txBody>
                    <a:bodyPr/>
                    <a:lstStyle/>
                    <a:p>
                      <a:pPr algn="ctr" rtl="0">
                        <a:spcAft>
                          <a:spcPts val="0"/>
                        </a:spcAft>
                      </a:pPr>
                      <a:r>
                        <a:rPr lang="en-US" kern="1200" dirty="0" smtClean="0">
                          <a:solidFill>
                            <a:srgbClr val="000080"/>
                          </a:solidFill>
                          <a:latin typeface="Arial" charset="0"/>
                          <a:ea typeface="MS Gothic" charset="-128"/>
                          <a:cs typeface="+mn-cs"/>
                        </a:rPr>
                        <a:t>Periods</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Actual Maintenance Workload (hours)</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Periods</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Maintenance Workload (hours)</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34">
                <a:tc>
                  <a:txBody>
                    <a:bodyPr/>
                    <a:lstStyle/>
                    <a:p>
                      <a:pPr algn="ctr" rtl="0">
                        <a:spcAft>
                          <a:spcPts val="0"/>
                        </a:spcAft>
                      </a:pPr>
                      <a:r>
                        <a:rPr lang="en-US" kern="1200" dirty="0" smtClean="0">
                          <a:solidFill>
                            <a:srgbClr val="000080"/>
                          </a:solidFill>
                          <a:latin typeface="Arial" charset="0"/>
                          <a:ea typeface="MS Gothic" charset="-128"/>
                          <a:cs typeface="+mn-cs"/>
                        </a:rPr>
                        <a:t>1</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120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7</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111</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34">
                <a:tc>
                  <a:txBody>
                    <a:bodyPr/>
                    <a:lstStyle/>
                    <a:p>
                      <a:pPr algn="ctr" rtl="0">
                        <a:spcAft>
                          <a:spcPts val="0"/>
                        </a:spcAft>
                      </a:pPr>
                      <a:r>
                        <a:rPr lang="en-US" kern="1200" dirty="0" smtClean="0">
                          <a:solidFill>
                            <a:srgbClr val="000080"/>
                          </a:solidFill>
                          <a:latin typeface="Arial" charset="0"/>
                          <a:ea typeface="MS Gothic" charset="-128"/>
                          <a:cs typeface="+mn-cs"/>
                        </a:rPr>
                        <a:t>2</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100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8</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130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34">
                <a:tc>
                  <a:txBody>
                    <a:bodyPr/>
                    <a:lstStyle/>
                    <a:p>
                      <a:pPr algn="ctr" rtl="0">
                        <a:spcAft>
                          <a:spcPts val="0"/>
                        </a:spcAft>
                      </a:pPr>
                      <a:r>
                        <a:rPr lang="en-US" kern="1200" dirty="0" smtClean="0">
                          <a:solidFill>
                            <a:srgbClr val="000080"/>
                          </a:solidFill>
                          <a:latin typeface="Arial" charset="0"/>
                          <a:ea typeface="MS Gothic" charset="-128"/>
                          <a:cs typeface="+mn-cs"/>
                        </a:rPr>
                        <a:t>3</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110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9</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110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34">
                <a:tc>
                  <a:txBody>
                    <a:bodyPr/>
                    <a:lstStyle/>
                    <a:p>
                      <a:pPr algn="ctr" rtl="0">
                        <a:spcAft>
                          <a:spcPts val="0"/>
                        </a:spcAft>
                      </a:pPr>
                      <a:r>
                        <a:rPr lang="en-US" kern="1200" dirty="0" smtClean="0">
                          <a:solidFill>
                            <a:srgbClr val="000080"/>
                          </a:solidFill>
                          <a:latin typeface="Arial" charset="0"/>
                          <a:ea typeface="MS Gothic" charset="-128"/>
                          <a:cs typeface="+mn-cs"/>
                        </a:rPr>
                        <a:t>4</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90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125</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34">
                <a:tc>
                  <a:txBody>
                    <a:bodyPr/>
                    <a:lstStyle/>
                    <a:p>
                      <a:pPr algn="ctr" rtl="0">
                        <a:spcAft>
                          <a:spcPts val="0"/>
                        </a:spcAft>
                      </a:pPr>
                      <a:r>
                        <a:rPr lang="en-US" kern="1200" dirty="0" smtClean="0">
                          <a:solidFill>
                            <a:srgbClr val="000080"/>
                          </a:solidFill>
                          <a:latin typeface="Arial" charset="0"/>
                          <a:ea typeface="MS Gothic" charset="-128"/>
                          <a:cs typeface="+mn-cs"/>
                        </a:rPr>
                        <a:t>5</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95</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11</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120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34">
                <a:tc>
                  <a:txBody>
                    <a:bodyPr/>
                    <a:lstStyle/>
                    <a:p>
                      <a:pPr algn="ctr" rtl="0">
                        <a:spcAft>
                          <a:spcPts val="0"/>
                        </a:spcAft>
                      </a:pPr>
                      <a:r>
                        <a:rPr lang="en-US" kern="1200" dirty="0" smtClean="0">
                          <a:solidFill>
                            <a:srgbClr val="000080"/>
                          </a:solidFill>
                          <a:latin typeface="Arial" charset="0"/>
                          <a:ea typeface="MS Gothic" charset="-128"/>
                          <a:cs typeface="+mn-cs"/>
                        </a:rPr>
                        <a:t>6</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105</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12</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100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282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2F3AFD97-45CB-49D5-9442-BB83ED33DEBF}" type="slidenum">
              <a:rPr lang="en-CA"/>
              <a:pPr>
                <a:defRPr/>
              </a:pPr>
              <a:t>32</a:t>
            </a:fld>
            <a:endParaRPr lang="en-CA"/>
          </a:p>
        </p:txBody>
      </p:sp>
      <p:sp>
        <p:nvSpPr>
          <p:cNvPr id="6148" name="Text Box 2"/>
          <p:cNvSpPr txBox="1">
            <a:spLocks noChangeArrowheads="1"/>
          </p:cNvSpPr>
          <p:nvPr/>
        </p:nvSpPr>
        <p:spPr bwMode="auto">
          <a:xfrm>
            <a:off x="1930400" y="954088"/>
            <a:ext cx="7105650" cy="4876800"/>
          </a:xfrm>
          <a:prstGeom prst="rect">
            <a:avLst/>
          </a:prstGeom>
          <a:noFill/>
          <a:ln w="9525">
            <a:noFill/>
            <a:round/>
            <a:headEnd/>
            <a:tailEnd/>
          </a:ln>
        </p:spPr>
        <p:txBody>
          <a:bodyPr lIns="0" tIns="15876" rIns="0" bIns="0"/>
          <a:lstStyle/>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A manufacturing plant wants to predict the maintenance work load of its electricians for the next planning period in one of its manufacturing area. The engineers in the maintenance department found that during the last six periods, a percentage of the actual maintenance workload performed during each one of these periods represents a part of the forecasted maintenance work load for the electricians in the next planning period. In particular, they found the following:</a:t>
            </a: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dirty="0">
              <a:solidFill>
                <a:srgbClr val="000080"/>
              </a:solidFill>
              <a:ea typeface="MS Gothic" charset="-128"/>
            </a:endParaRPr>
          </a:p>
          <a:p>
            <a:pPr marL="1085850" lvl="1" indent="-342900">
              <a:lnSpc>
                <a:spcPts val="1800"/>
              </a:lnSpc>
              <a:spcAft>
                <a:spcPts val="0"/>
              </a:spcAft>
              <a:buClr>
                <a:srgbClr val="0000A8"/>
              </a:buClr>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22% of the actual maintenance work load in the first period of the last six periods represents the first part of the forecasted maintenance work load of the electricians.</a:t>
            </a:r>
          </a:p>
          <a:p>
            <a:pPr marL="1085850" lvl="1" indent="-342900">
              <a:lnSpc>
                <a:spcPts val="1800"/>
              </a:lnSpc>
              <a:spcAft>
                <a:spcPts val="0"/>
              </a:spcAft>
              <a:buClr>
                <a:srgbClr val="0000A8"/>
              </a:buClr>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18% of the actual maintenance work load in the second period of the last six periods represents the second part of the forecasted maintenance work load of the electricians.</a:t>
            </a:r>
          </a:p>
          <a:p>
            <a:pPr marL="1085850" lvl="1" indent="-342900">
              <a:lnSpc>
                <a:spcPts val="1800"/>
              </a:lnSpc>
              <a:spcAft>
                <a:spcPts val="0"/>
              </a:spcAft>
              <a:buClr>
                <a:srgbClr val="0000A8"/>
              </a:buClr>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15% of the actual maintenance workload in the other remaining periods represents the remaining parts of the forecasted maintenance work load of the electricians  </a:t>
            </a:r>
          </a:p>
          <a:p>
            <a:pPr marL="1085850" lvl="1" indent="-342900">
              <a:lnSpc>
                <a:spcPts val="1800"/>
              </a:lnSpc>
              <a:spcAft>
                <a:spcPts val="0"/>
              </a:spcAft>
              <a:buClr>
                <a:srgbClr val="0000A8"/>
              </a:buClr>
              <a:buFont typeface="+mj-lt"/>
              <a:buAutoNum type="arabicPeriod"/>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The actual maintenance workloads in the previous periods are given in the following table</a:t>
            </a: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 </a:t>
            </a:r>
          </a:p>
        </p:txBody>
      </p:sp>
      <p:sp>
        <p:nvSpPr>
          <p:cNvPr id="33796"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33797"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3798"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3799"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3800"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33802"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33803" name="Picture 12"/>
          <p:cNvPicPr>
            <a:picLocks noChangeAspect="1" noChangeArrowheads="1"/>
          </p:cNvPicPr>
          <p:nvPr/>
        </p:nvPicPr>
        <p:blipFill>
          <a:blip r:embed="rId4" cstate="print"/>
          <a:srcRect/>
          <a:stretch>
            <a:fillRect/>
          </a:stretch>
        </p:blipFill>
        <p:spPr bwMode="auto">
          <a:xfrm>
            <a:off x="8748713" y="0"/>
            <a:ext cx="971550" cy="811195"/>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3380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18C46C2B-FAED-4737-8C2E-ED819A106E9C}" type="slidenum">
              <a:rPr lang="en-CA"/>
              <a:pPr>
                <a:defRPr/>
              </a:pPr>
              <a:t>33</a:t>
            </a:fld>
            <a:endParaRPr lang="en-CA"/>
          </a:p>
        </p:txBody>
      </p:sp>
      <p:sp>
        <p:nvSpPr>
          <p:cNvPr id="34819"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34820"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4821"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4822"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4823"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34825"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34826"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graphicFrame>
        <p:nvGraphicFramePr>
          <p:cNvPr id="16" name="Table 15"/>
          <p:cNvGraphicFramePr>
            <a:graphicFrameLocks noGrp="1"/>
          </p:cNvGraphicFramePr>
          <p:nvPr/>
        </p:nvGraphicFramePr>
        <p:xfrm>
          <a:off x="2154238" y="1368425"/>
          <a:ext cx="6522160" cy="2702028"/>
        </p:xfrm>
        <a:graphic>
          <a:graphicData uri="http://schemas.openxmlformats.org/drawingml/2006/table">
            <a:tbl>
              <a:tblPr/>
              <a:tblGrid>
                <a:gridCol w="3261080"/>
                <a:gridCol w="3261080"/>
              </a:tblGrid>
              <a:tr h="358898">
                <a:tc>
                  <a:txBody>
                    <a:bodyPr/>
                    <a:lstStyle/>
                    <a:p>
                      <a:pPr algn="ctr" rtl="0">
                        <a:spcAft>
                          <a:spcPts val="0"/>
                        </a:spcAft>
                      </a:pPr>
                      <a:r>
                        <a:rPr lang="en-US" kern="1200" dirty="0" smtClean="0">
                          <a:solidFill>
                            <a:srgbClr val="000080"/>
                          </a:solidFill>
                          <a:latin typeface="Arial" charset="0"/>
                          <a:ea typeface="MS Gothic" charset="-128"/>
                          <a:cs typeface="+mn-cs"/>
                        </a:rPr>
                        <a:t>Periods </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Actual Maintenance Workload (hours)</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898">
                <a:tc>
                  <a:txBody>
                    <a:bodyPr/>
                    <a:lstStyle/>
                    <a:p>
                      <a:pPr algn="ctr" rtl="0">
                        <a:spcAft>
                          <a:spcPts val="0"/>
                        </a:spcAft>
                      </a:pPr>
                      <a:r>
                        <a:rPr lang="en-US" kern="1200" dirty="0" smtClean="0">
                          <a:solidFill>
                            <a:srgbClr val="000080"/>
                          </a:solidFill>
                          <a:latin typeface="Arial" charset="0"/>
                          <a:ea typeface="MS Gothic" charset="-128"/>
                          <a:cs typeface="+mn-cs"/>
                        </a:rPr>
                        <a:t>1</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150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898">
                <a:tc>
                  <a:txBody>
                    <a:bodyPr/>
                    <a:lstStyle/>
                    <a:p>
                      <a:pPr algn="ctr" rtl="0">
                        <a:spcAft>
                          <a:spcPts val="0"/>
                        </a:spcAft>
                      </a:pPr>
                      <a:r>
                        <a:rPr lang="en-US" kern="1200" dirty="0" smtClean="0">
                          <a:solidFill>
                            <a:srgbClr val="000080"/>
                          </a:solidFill>
                          <a:latin typeface="Arial" charset="0"/>
                          <a:ea typeface="MS Gothic" charset="-128"/>
                          <a:cs typeface="+mn-cs"/>
                        </a:rPr>
                        <a:t>2</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130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898">
                <a:tc>
                  <a:txBody>
                    <a:bodyPr/>
                    <a:lstStyle/>
                    <a:p>
                      <a:pPr algn="ctr" rtl="0">
                        <a:spcAft>
                          <a:spcPts val="0"/>
                        </a:spcAft>
                      </a:pPr>
                      <a:r>
                        <a:rPr lang="en-US" kern="1200" dirty="0" smtClean="0">
                          <a:solidFill>
                            <a:srgbClr val="000080"/>
                          </a:solidFill>
                          <a:latin typeface="Arial" charset="0"/>
                          <a:ea typeface="MS Gothic" charset="-128"/>
                          <a:cs typeface="+mn-cs"/>
                        </a:rPr>
                        <a:t>3</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160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898">
                <a:tc>
                  <a:txBody>
                    <a:bodyPr/>
                    <a:lstStyle/>
                    <a:p>
                      <a:pPr algn="ctr" rtl="0">
                        <a:spcAft>
                          <a:spcPts val="0"/>
                        </a:spcAft>
                      </a:pPr>
                      <a:r>
                        <a:rPr lang="en-US" kern="1200" dirty="0" smtClean="0">
                          <a:solidFill>
                            <a:srgbClr val="000080"/>
                          </a:solidFill>
                          <a:latin typeface="Arial" charset="0"/>
                          <a:ea typeface="MS Gothic" charset="-128"/>
                          <a:cs typeface="+mn-cs"/>
                        </a:rPr>
                        <a:t>4</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100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898">
                <a:tc>
                  <a:txBody>
                    <a:bodyPr/>
                    <a:lstStyle/>
                    <a:p>
                      <a:pPr algn="ctr" rtl="0">
                        <a:spcAft>
                          <a:spcPts val="0"/>
                        </a:spcAft>
                      </a:pPr>
                      <a:r>
                        <a:rPr lang="en-US" kern="1200" dirty="0" smtClean="0">
                          <a:solidFill>
                            <a:srgbClr val="000080"/>
                          </a:solidFill>
                          <a:latin typeface="Arial" charset="0"/>
                          <a:ea typeface="MS Gothic" charset="-128"/>
                          <a:cs typeface="+mn-cs"/>
                        </a:rPr>
                        <a:t>5</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130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898">
                <a:tc>
                  <a:txBody>
                    <a:bodyPr/>
                    <a:lstStyle/>
                    <a:p>
                      <a:pPr algn="ctr" rtl="0">
                        <a:spcAft>
                          <a:spcPts val="0"/>
                        </a:spcAft>
                      </a:pPr>
                      <a:r>
                        <a:rPr lang="en-US" kern="1200" dirty="0" smtClean="0">
                          <a:solidFill>
                            <a:srgbClr val="000080"/>
                          </a:solidFill>
                          <a:latin typeface="Arial" charset="0"/>
                          <a:ea typeface="MS Gothic" charset="-128"/>
                          <a:cs typeface="+mn-cs"/>
                        </a:rPr>
                        <a:t>6</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110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4854"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C1A654BF-9772-4F6A-9B56-AF05315BDFDC}" type="slidenum">
              <a:rPr lang="en-CA"/>
              <a:pPr>
                <a:defRPr/>
              </a:pPr>
              <a:t>34</a:t>
            </a:fld>
            <a:endParaRPr lang="en-CA"/>
          </a:p>
        </p:txBody>
      </p:sp>
      <p:sp>
        <p:nvSpPr>
          <p:cNvPr id="35843"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35844"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5845"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5846"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5847"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3584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3585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 name="Text Box 2"/>
          <p:cNvSpPr txBox="1">
            <a:spLocks noChangeArrowheads="1"/>
          </p:cNvSpPr>
          <p:nvPr/>
        </p:nvSpPr>
        <p:spPr bwMode="auto">
          <a:xfrm>
            <a:off x="1930400" y="954088"/>
            <a:ext cx="7105650" cy="4876800"/>
          </a:xfrm>
          <a:prstGeom prst="rect">
            <a:avLst/>
          </a:prstGeom>
          <a:noFill/>
          <a:ln w="9525">
            <a:noFill/>
            <a:round/>
            <a:headEnd/>
            <a:tailEnd/>
          </a:ln>
        </p:spPr>
        <p:txBody>
          <a:bodyPr lIns="0" tIns="15876" rIns="0" bIns="0"/>
          <a:lstStyle/>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Calculate the next planning period maintenance workload for a manufacturing area in a plant that has 12 machines, if the recent actual maintenance workloads reflect only 40% of the amount of this manufacturing area next period maintenance workload. The actual maintenance workloads in the previous periods are given in the following table  </a:t>
            </a: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 </a:t>
            </a:r>
          </a:p>
        </p:txBody>
      </p:sp>
      <p:graphicFrame>
        <p:nvGraphicFramePr>
          <p:cNvPr id="17" name="Table 16"/>
          <p:cNvGraphicFramePr>
            <a:graphicFrameLocks noGrp="1"/>
          </p:cNvGraphicFramePr>
          <p:nvPr/>
        </p:nvGraphicFramePr>
        <p:xfrm>
          <a:off x="2154238" y="2690813"/>
          <a:ext cx="6738184" cy="2506005"/>
        </p:xfrm>
        <a:graphic>
          <a:graphicData uri="http://schemas.openxmlformats.org/drawingml/2006/table">
            <a:tbl>
              <a:tblPr/>
              <a:tblGrid>
                <a:gridCol w="3369092"/>
                <a:gridCol w="3369092"/>
              </a:tblGrid>
              <a:tr h="391473">
                <a:tc>
                  <a:txBody>
                    <a:bodyPr/>
                    <a:lstStyle/>
                    <a:p>
                      <a:pPr algn="ctr" rtl="0">
                        <a:spcAft>
                          <a:spcPts val="0"/>
                        </a:spcAft>
                      </a:pPr>
                      <a:r>
                        <a:rPr lang="en-US" kern="1200" dirty="0" smtClean="0">
                          <a:solidFill>
                            <a:srgbClr val="000080"/>
                          </a:solidFill>
                          <a:latin typeface="Arial" charset="0"/>
                          <a:ea typeface="MS Gothic" charset="-128"/>
                          <a:cs typeface="+mn-cs"/>
                        </a:rPr>
                        <a:t>Periods</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Actual Maintenance Workload (hours)</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73">
                <a:tc>
                  <a:txBody>
                    <a:bodyPr/>
                    <a:lstStyle/>
                    <a:p>
                      <a:pPr algn="ctr" rtl="0">
                        <a:spcAft>
                          <a:spcPts val="0"/>
                        </a:spcAft>
                      </a:pPr>
                      <a:r>
                        <a:rPr lang="en-US" kern="1200" dirty="0" smtClean="0">
                          <a:solidFill>
                            <a:srgbClr val="000080"/>
                          </a:solidFill>
                          <a:latin typeface="Arial" charset="0"/>
                          <a:ea typeface="MS Gothic" charset="-128"/>
                          <a:cs typeface="+mn-cs"/>
                        </a:rPr>
                        <a:t>1</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30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73">
                <a:tc>
                  <a:txBody>
                    <a:bodyPr/>
                    <a:lstStyle/>
                    <a:p>
                      <a:pPr algn="ctr" rtl="0">
                        <a:spcAft>
                          <a:spcPts val="0"/>
                        </a:spcAft>
                      </a:pPr>
                      <a:r>
                        <a:rPr lang="en-US" kern="1200" dirty="0" smtClean="0">
                          <a:solidFill>
                            <a:srgbClr val="000080"/>
                          </a:solidFill>
                          <a:latin typeface="Arial" charset="0"/>
                          <a:ea typeface="MS Gothic" charset="-128"/>
                          <a:cs typeface="+mn-cs"/>
                        </a:rPr>
                        <a:t>2</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37</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73">
                <a:tc>
                  <a:txBody>
                    <a:bodyPr/>
                    <a:lstStyle/>
                    <a:p>
                      <a:pPr algn="ctr" rtl="0">
                        <a:spcAft>
                          <a:spcPts val="0"/>
                        </a:spcAft>
                      </a:pPr>
                      <a:r>
                        <a:rPr lang="en-US" kern="1200" dirty="0" smtClean="0">
                          <a:solidFill>
                            <a:srgbClr val="000080"/>
                          </a:solidFill>
                          <a:latin typeface="Arial" charset="0"/>
                          <a:ea typeface="MS Gothic" charset="-128"/>
                          <a:cs typeface="+mn-cs"/>
                        </a:rPr>
                        <a:t>3</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25</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73">
                <a:tc>
                  <a:txBody>
                    <a:bodyPr/>
                    <a:lstStyle/>
                    <a:p>
                      <a:pPr algn="ctr" rtl="0">
                        <a:spcAft>
                          <a:spcPts val="0"/>
                        </a:spcAft>
                      </a:pPr>
                      <a:r>
                        <a:rPr lang="en-US" kern="1200" dirty="0" smtClean="0">
                          <a:solidFill>
                            <a:srgbClr val="000080"/>
                          </a:solidFill>
                          <a:latin typeface="Arial" charset="0"/>
                          <a:ea typeface="MS Gothic" charset="-128"/>
                          <a:cs typeface="+mn-cs"/>
                        </a:rPr>
                        <a:t>4</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35</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1473">
                <a:tc>
                  <a:txBody>
                    <a:bodyPr/>
                    <a:lstStyle/>
                    <a:p>
                      <a:pPr algn="ctr" rtl="0">
                        <a:spcAft>
                          <a:spcPts val="0"/>
                        </a:spcAft>
                      </a:pPr>
                      <a:r>
                        <a:rPr lang="en-US" kern="1200" dirty="0" smtClean="0">
                          <a:solidFill>
                            <a:srgbClr val="000080"/>
                          </a:solidFill>
                          <a:latin typeface="Arial" charset="0"/>
                          <a:ea typeface="MS Gothic" charset="-128"/>
                          <a:cs typeface="+mn-cs"/>
                        </a:rPr>
                        <a:t>5</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20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5876"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D8A41815-39ED-4B76-B5CD-25BB962EA9A4}" type="slidenum">
              <a:rPr lang="en-CA"/>
              <a:pPr>
                <a:defRPr/>
              </a:pPr>
              <a:t>35</a:t>
            </a:fld>
            <a:endParaRPr lang="en-CA"/>
          </a:p>
        </p:txBody>
      </p:sp>
      <p:sp>
        <p:nvSpPr>
          <p:cNvPr id="36867"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36868"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6869"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6870"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6871"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3687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3687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 name="Text Box 2"/>
          <p:cNvSpPr txBox="1">
            <a:spLocks noChangeArrowheads="1"/>
          </p:cNvSpPr>
          <p:nvPr/>
        </p:nvSpPr>
        <p:spPr bwMode="auto">
          <a:xfrm>
            <a:off x="1930400" y="954088"/>
            <a:ext cx="7105650" cy="2214562"/>
          </a:xfrm>
          <a:prstGeom prst="rect">
            <a:avLst/>
          </a:prstGeom>
          <a:noFill/>
          <a:ln w="9525">
            <a:noFill/>
            <a:round/>
            <a:headEnd/>
            <a:tailEnd/>
          </a:ln>
        </p:spPr>
        <p:txBody>
          <a:bodyPr lIns="0" tIns="15876" rIns="0" bIns="0"/>
          <a:lstStyle/>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A company wants to predict the maintenance workload for the next planning period for one of its manufacturing area. The area has six machines in total. It started its production in the first two periods by using two of these six machines. After that, all of the six machines were operated to cover the production demand. These six machines will still be operated in the next planning period. The actual maintenance workloads in the previous periods for the same area are given in the following table 4.  Find the next planning period maintenance workload.</a:t>
            </a: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a:lnSpc>
                <a:spcPts val="1800"/>
              </a:lnSpc>
              <a:spcAft>
                <a:spcPts val="0"/>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 </a:t>
            </a:r>
          </a:p>
        </p:txBody>
      </p:sp>
      <p:graphicFrame>
        <p:nvGraphicFramePr>
          <p:cNvPr id="17" name="Table 16"/>
          <p:cNvGraphicFramePr>
            <a:graphicFrameLocks noGrp="1"/>
          </p:cNvGraphicFramePr>
          <p:nvPr/>
        </p:nvGraphicFramePr>
        <p:xfrm>
          <a:off x="2195513" y="3168650"/>
          <a:ext cx="6552728" cy="2873478"/>
        </p:xfrm>
        <a:graphic>
          <a:graphicData uri="http://schemas.openxmlformats.org/drawingml/2006/table">
            <a:tbl>
              <a:tblPr/>
              <a:tblGrid>
                <a:gridCol w="1637797"/>
                <a:gridCol w="1637797"/>
                <a:gridCol w="1638567"/>
                <a:gridCol w="1638567"/>
              </a:tblGrid>
              <a:tr h="888099">
                <a:tc>
                  <a:txBody>
                    <a:bodyPr/>
                    <a:lstStyle/>
                    <a:p>
                      <a:pPr algn="ctr" rtl="0">
                        <a:spcAft>
                          <a:spcPts val="0"/>
                        </a:spcAft>
                      </a:pPr>
                      <a:r>
                        <a:rPr lang="en-US" kern="1200" dirty="0" smtClean="0">
                          <a:solidFill>
                            <a:srgbClr val="000080"/>
                          </a:solidFill>
                          <a:latin typeface="Arial" charset="0"/>
                          <a:ea typeface="MS Gothic" charset="-128"/>
                          <a:cs typeface="+mn-cs"/>
                        </a:rPr>
                        <a:t>Periods</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Actual Maintenance Workload (hours)</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Periods</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Actual Maintenance Workload (hours)</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033">
                <a:tc>
                  <a:txBody>
                    <a:bodyPr/>
                    <a:lstStyle/>
                    <a:p>
                      <a:pPr algn="ctr" rtl="0">
                        <a:spcAft>
                          <a:spcPts val="0"/>
                        </a:spcAft>
                      </a:pPr>
                      <a:r>
                        <a:rPr lang="en-US" kern="1200" dirty="0" smtClean="0">
                          <a:solidFill>
                            <a:srgbClr val="000080"/>
                          </a:solidFill>
                          <a:latin typeface="Arial" charset="0"/>
                          <a:ea typeface="MS Gothic" charset="-128"/>
                          <a:cs typeface="+mn-cs"/>
                        </a:rPr>
                        <a:t>1</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60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7</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327</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033">
                <a:tc>
                  <a:txBody>
                    <a:bodyPr/>
                    <a:lstStyle/>
                    <a:p>
                      <a:pPr algn="ctr" rtl="0">
                        <a:spcAft>
                          <a:spcPts val="0"/>
                        </a:spcAft>
                      </a:pPr>
                      <a:r>
                        <a:rPr lang="en-US" kern="1200" dirty="0" smtClean="0">
                          <a:solidFill>
                            <a:srgbClr val="000080"/>
                          </a:solidFill>
                          <a:latin typeface="Arial" charset="0"/>
                          <a:ea typeface="MS Gothic" charset="-128"/>
                          <a:cs typeface="+mn-cs"/>
                        </a:rPr>
                        <a:t>2</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50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8</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320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033">
                <a:tc>
                  <a:txBody>
                    <a:bodyPr/>
                    <a:lstStyle/>
                    <a:p>
                      <a:pPr algn="ctr" rtl="0">
                        <a:spcAft>
                          <a:spcPts val="0"/>
                        </a:spcAft>
                      </a:pPr>
                      <a:r>
                        <a:rPr lang="en-US" kern="1200" dirty="0" smtClean="0">
                          <a:solidFill>
                            <a:srgbClr val="000080"/>
                          </a:solidFill>
                          <a:latin typeface="Arial" charset="0"/>
                          <a:ea typeface="MS Gothic" charset="-128"/>
                          <a:cs typeface="+mn-cs"/>
                        </a:rPr>
                        <a:t>3</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360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9</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316</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033">
                <a:tc>
                  <a:txBody>
                    <a:bodyPr/>
                    <a:lstStyle/>
                    <a:p>
                      <a:pPr algn="ctr" rtl="0">
                        <a:spcAft>
                          <a:spcPts val="0"/>
                        </a:spcAft>
                      </a:pPr>
                      <a:r>
                        <a:rPr lang="en-US" kern="1200" dirty="0" smtClean="0">
                          <a:solidFill>
                            <a:srgbClr val="000080"/>
                          </a:solidFill>
                          <a:latin typeface="Arial" charset="0"/>
                          <a:ea typeface="MS Gothic" charset="-128"/>
                          <a:cs typeface="+mn-cs"/>
                        </a:rPr>
                        <a:t>4</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345</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312</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033">
                <a:tc>
                  <a:txBody>
                    <a:bodyPr/>
                    <a:lstStyle/>
                    <a:p>
                      <a:pPr algn="ctr" rtl="0">
                        <a:spcAft>
                          <a:spcPts val="0"/>
                        </a:spcAft>
                      </a:pPr>
                      <a:r>
                        <a:rPr lang="en-US" kern="1200" dirty="0" smtClean="0">
                          <a:solidFill>
                            <a:srgbClr val="000080"/>
                          </a:solidFill>
                          <a:latin typeface="Arial" charset="0"/>
                          <a:ea typeface="MS Gothic" charset="-128"/>
                          <a:cs typeface="+mn-cs"/>
                        </a:rPr>
                        <a:t>5</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336</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11</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305</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033">
                <a:tc>
                  <a:txBody>
                    <a:bodyPr/>
                    <a:lstStyle/>
                    <a:p>
                      <a:pPr algn="ctr" rtl="0">
                        <a:spcAft>
                          <a:spcPts val="0"/>
                        </a:spcAft>
                      </a:pPr>
                      <a:r>
                        <a:rPr lang="en-US" kern="1200" dirty="0" smtClean="0">
                          <a:solidFill>
                            <a:srgbClr val="000080"/>
                          </a:solidFill>
                          <a:latin typeface="Arial" charset="0"/>
                          <a:ea typeface="MS Gothic" charset="-128"/>
                          <a:cs typeface="+mn-cs"/>
                        </a:rPr>
                        <a:t>6</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330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12</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spcAft>
                          <a:spcPts val="0"/>
                        </a:spcAft>
                      </a:pPr>
                      <a:r>
                        <a:rPr lang="en-US" kern="1200" dirty="0" smtClean="0">
                          <a:solidFill>
                            <a:srgbClr val="000080"/>
                          </a:solidFill>
                          <a:latin typeface="Arial" charset="0"/>
                          <a:ea typeface="MS Gothic" charset="-128"/>
                          <a:cs typeface="+mn-cs"/>
                        </a:rPr>
                        <a:t>300</a:t>
                      </a:r>
                      <a:endParaRPr lang="en-CA" kern="1200" dirty="0" smtClean="0">
                        <a:solidFill>
                          <a:srgbClr val="000080"/>
                        </a:solidFill>
                        <a:latin typeface="Arial" charset="0"/>
                        <a:ea typeface="MS Gothic" charset="-128"/>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691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68896826-D569-43BB-92A5-4571F361A08C}" type="slidenum">
              <a:rPr lang="en-CA"/>
              <a:pPr>
                <a:defRPr/>
              </a:pPr>
              <a:t>4</a:t>
            </a:fld>
            <a:endParaRPr lang="en-CA"/>
          </a:p>
        </p:txBody>
      </p:sp>
      <p:sp>
        <p:nvSpPr>
          <p:cNvPr id="3076" name="Text Box 2"/>
          <p:cNvSpPr txBox="1">
            <a:spLocks noChangeArrowheads="1"/>
          </p:cNvSpPr>
          <p:nvPr/>
        </p:nvSpPr>
        <p:spPr bwMode="auto">
          <a:xfrm>
            <a:off x="1930400" y="954088"/>
            <a:ext cx="7178675" cy="4876800"/>
          </a:xfrm>
          <a:prstGeom prst="rect">
            <a:avLst/>
          </a:prstGeom>
          <a:noFill/>
          <a:ln w="9525">
            <a:noFill/>
            <a:round/>
            <a:headEnd/>
            <a:tailEnd/>
          </a:ln>
        </p:spPr>
        <p:txBody>
          <a:bodyPr lIns="0" tIns="15876" rIns="0" bIns="0"/>
          <a:lstStyle/>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Capacity Planning Involves the determination of the maintenance resources that are needed to meet the maintenance load in order to achieve the organizational objectives such as:</a:t>
            </a: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	1. Availability</a:t>
            </a: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	2. Reliability</a:t>
            </a: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	3. Quality rates</a:t>
            </a: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	4. Delivery dates</a:t>
            </a:r>
          </a:p>
          <a:p>
            <a:pPr marL="922950" lvl="1">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p:txBody>
      </p:sp>
      <p:sp>
        <p:nvSpPr>
          <p:cNvPr id="13316"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Load</a:t>
            </a:r>
          </a:p>
        </p:txBody>
      </p:sp>
      <p:sp>
        <p:nvSpPr>
          <p:cNvPr id="13317"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3318"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3319"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3320"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3321"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3323"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Forecasting Techniques </a:t>
            </a:r>
            <a:endParaRPr lang="en-CA">
              <a:solidFill>
                <a:srgbClr val="000000"/>
              </a:solidFill>
            </a:endParaRPr>
          </a:p>
        </p:txBody>
      </p:sp>
      <p:pic>
        <p:nvPicPr>
          <p:cNvPr id="13324"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3325"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3327"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Load</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A84BA7C7-3B95-416A-A47D-379B53CAD32E}" type="slidenum">
              <a:rPr lang="en-CA"/>
              <a:pPr>
                <a:defRPr/>
              </a:pPr>
              <a:t>5</a:t>
            </a:fld>
            <a:endParaRPr lang="en-CA"/>
          </a:p>
        </p:txBody>
      </p:sp>
      <p:sp>
        <p:nvSpPr>
          <p:cNvPr id="3076" name="Text Box 2"/>
          <p:cNvSpPr txBox="1">
            <a:spLocks noChangeArrowheads="1"/>
          </p:cNvSpPr>
          <p:nvPr/>
        </p:nvSpPr>
        <p:spPr bwMode="auto">
          <a:xfrm>
            <a:off x="1930400" y="954088"/>
            <a:ext cx="6818313" cy="4876800"/>
          </a:xfrm>
          <a:prstGeom prst="rect">
            <a:avLst/>
          </a:prstGeom>
          <a:noFill/>
          <a:ln w="9525">
            <a:noFill/>
            <a:round/>
            <a:headEnd/>
            <a:tailEnd/>
          </a:ln>
        </p:spPr>
        <p:txBody>
          <a:bodyPr lIns="0" tIns="15876" rIns="0" bIns="0"/>
          <a:lstStyle/>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400" dirty="0">
                <a:solidFill>
                  <a:srgbClr val="000080"/>
                </a:solidFill>
                <a:ea typeface="MS Gothic" charset="-128"/>
              </a:rPr>
              <a:t>The Essential Element of the Capacity Planning is the determination of </a:t>
            </a:r>
            <a:r>
              <a:rPr lang="en-CA" sz="2000" dirty="0">
                <a:solidFill>
                  <a:srgbClr val="000080"/>
                </a:solidFill>
                <a:ea typeface="MS Gothic" charset="-128"/>
              </a:rPr>
              <a:t>:</a:t>
            </a:r>
          </a:p>
          <a:p>
            <a:pPr marL="922950" lvl="1">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Skills of craftsmen</a:t>
            </a:r>
          </a:p>
          <a:p>
            <a:pPr marL="922950" lvl="1">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The exact number of various type of craftsmen</a:t>
            </a:r>
          </a:p>
          <a:p>
            <a:pPr marL="922950" lvl="1">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Types of maintenance equipment and tools</a:t>
            </a:r>
          </a:p>
          <a:p>
            <a:pPr marL="922950" lvl="1">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The exact number of maintenance equipment and tools</a:t>
            </a:r>
          </a:p>
          <a:p>
            <a:pPr marL="922950" lvl="1">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Spare parts and materials</a:t>
            </a:r>
          </a:p>
          <a:p>
            <a:pPr marL="922950" lvl="1">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The right level of backlog</a:t>
            </a:r>
          </a:p>
          <a:p>
            <a:pPr marL="922950" lvl="1">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Overtime capacity</a:t>
            </a:r>
          </a:p>
          <a:p>
            <a:pPr marL="922950" lvl="1">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Contract </a:t>
            </a:r>
            <a:r>
              <a:rPr lang="en-CA" sz="2000" dirty="0" smtClean="0">
                <a:solidFill>
                  <a:srgbClr val="000080"/>
                </a:solidFill>
                <a:ea typeface="MS Gothic" charset="-128"/>
              </a:rPr>
              <a:t>maintenance</a:t>
            </a:r>
            <a:endParaRPr lang="en-CA" sz="2000" dirty="0">
              <a:solidFill>
                <a:srgbClr val="000080"/>
              </a:solidFill>
              <a:ea typeface="MS Gothic" charset="-128"/>
            </a:endParaRPr>
          </a:p>
          <a:p>
            <a:pPr marL="922950" lvl="1">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p:txBody>
      </p:sp>
      <p:sp>
        <p:nvSpPr>
          <p:cNvPr id="14340"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Load</a:t>
            </a:r>
          </a:p>
        </p:txBody>
      </p:sp>
      <p:sp>
        <p:nvSpPr>
          <p:cNvPr id="14341"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4342"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4343"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4344"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4345"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4347"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Forecasting Techniques </a:t>
            </a:r>
            <a:endParaRPr lang="en-CA">
              <a:solidFill>
                <a:srgbClr val="000000"/>
              </a:solidFill>
            </a:endParaRPr>
          </a:p>
        </p:txBody>
      </p:sp>
      <p:pic>
        <p:nvPicPr>
          <p:cNvPr id="14348"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4349"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43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Load</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BE586BF6-894B-41F6-A13B-8E0D6F4351C0}" type="slidenum">
              <a:rPr lang="en-CA"/>
              <a:pPr>
                <a:defRPr/>
              </a:pPr>
              <a:t>6</a:t>
            </a:fld>
            <a:endParaRPr lang="en-CA"/>
          </a:p>
        </p:txBody>
      </p:sp>
      <p:sp>
        <p:nvSpPr>
          <p:cNvPr id="1536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Model</a:t>
            </a:r>
          </a:p>
        </p:txBody>
      </p:sp>
      <p:sp>
        <p:nvSpPr>
          <p:cNvPr id="3076" name="Text Box 2"/>
          <p:cNvSpPr txBox="1">
            <a:spLocks noChangeArrowheads="1"/>
          </p:cNvSpPr>
          <p:nvPr/>
        </p:nvSpPr>
        <p:spPr bwMode="auto">
          <a:xfrm>
            <a:off x="1930400" y="954087"/>
            <a:ext cx="7178675" cy="5072081"/>
          </a:xfrm>
          <a:prstGeom prst="rect">
            <a:avLst/>
          </a:prstGeom>
          <a:noFill/>
          <a:ln w="9525">
            <a:noFill/>
            <a:round/>
            <a:headEnd/>
            <a:tailEnd/>
          </a:ln>
        </p:spPr>
        <p:txBody>
          <a:bodyPr lIns="0" tIns="15876" rIns="0" bIns="0"/>
          <a:lstStyle/>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400" dirty="0">
                <a:solidFill>
                  <a:srgbClr val="000080"/>
                </a:solidFill>
                <a:ea typeface="MS Gothic" charset="-128"/>
              </a:rPr>
              <a:t>Forecasting techniques for determining maintenance load can be divided into: </a:t>
            </a:r>
          </a:p>
          <a:p>
            <a:pPr marL="922950" lvl="1">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b="1" u="sng" dirty="0">
                <a:solidFill>
                  <a:srgbClr val="FF0000"/>
                </a:solidFill>
                <a:ea typeface="MS Gothic" charset="-128"/>
              </a:rPr>
              <a:t>Qualitative techniques</a:t>
            </a:r>
            <a:r>
              <a:rPr lang="en-CA" sz="2000" b="1" u="sng" dirty="0">
                <a:solidFill>
                  <a:srgbClr val="000080"/>
                </a:solidFill>
                <a:ea typeface="MS Gothic" charset="-128"/>
              </a:rPr>
              <a:t>: </a:t>
            </a:r>
            <a:r>
              <a:rPr lang="en-CA" sz="2000" dirty="0">
                <a:solidFill>
                  <a:srgbClr val="000080"/>
                </a:solidFill>
                <a:ea typeface="MS Gothic" charset="-128"/>
              </a:rPr>
              <a:t>based on the expert or engineering experience and judgment. Such  techniques are:</a:t>
            </a:r>
          </a:p>
          <a:p>
            <a:pPr marL="1780200" lvl="3">
              <a:spcAft>
                <a:spcPts val="1425"/>
              </a:spcAft>
              <a:buClr>
                <a:schemeClr val="tx2">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Surveys</a:t>
            </a:r>
          </a:p>
          <a:p>
            <a:pPr marL="1780200" lvl="3">
              <a:spcAft>
                <a:spcPts val="1425"/>
              </a:spcAft>
              <a:buClr>
                <a:schemeClr val="tx2">
                  <a:lumMod val="50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Delphi method: a group of experts respond individually to a questionnaire, providing forecasts and justifications. Results are combined, summarized, and returned to experts to revise. The process is repeated until consensus is reached</a:t>
            </a:r>
            <a:endParaRPr lang="en-CA" sz="2000" b="1" u="sng" dirty="0">
              <a:solidFill>
                <a:srgbClr val="000080"/>
              </a:solidFill>
              <a:ea typeface="MS Gothic" charset="-128"/>
            </a:endParaRPr>
          </a:p>
          <a:p>
            <a:pPr marL="922950" lvl="1">
              <a:spcAft>
                <a:spcPts val="1425"/>
              </a:spcAft>
              <a:buClr>
                <a:schemeClr val="tx2">
                  <a:lumMod val="50000"/>
                </a:schemeClr>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b="1" u="sng" dirty="0">
                <a:solidFill>
                  <a:srgbClr val="FF0000"/>
                </a:solidFill>
                <a:ea typeface="MS Gothic" charset="-128"/>
              </a:rPr>
              <a:t>Quantitative techniques</a:t>
            </a:r>
            <a:r>
              <a:rPr lang="en-CA" sz="2000" b="1" u="sng" dirty="0">
                <a:solidFill>
                  <a:srgbClr val="000080"/>
                </a:solidFill>
                <a:ea typeface="MS Gothic" charset="-128"/>
              </a:rPr>
              <a:t>: </a:t>
            </a:r>
            <a:r>
              <a:rPr lang="en-CA" sz="2000" dirty="0">
                <a:solidFill>
                  <a:srgbClr val="000080"/>
                </a:solidFill>
                <a:ea typeface="MS Gothic" charset="-128"/>
              </a:rPr>
              <a:t>based on mathematical models that drive from historical data estimates for future trends. They are either time series- based  (moving average) or structural  (regression models).</a:t>
            </a: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922950" lvl="1">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p:txBody>
      </p:sp>
      <p:sp>
        <p:nvSpPr>
          <p:cNvPr id="15365"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15366"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5367"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5368"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5369"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5370"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5372"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Forecasting Techniques </a:t>
            </a:r>
            <a:endParaRPr lang="en-CA">
              <a:solidFill>
                <a:srgbClr val="000000"/>
              </a:solidFill>
            </a:endParaRPr>
          </a:p>
        </p:txBody>
      </p:sp>
      <p:pic>
        <p:nvPicPr>
          <p:cNvPr id="1537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537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533A7CC7-F2C8-4F1B-A492-5476E1B36D2B}" type="slidenum">
              <a:rPr lang="en-CA"/>
              <a:pPr>
                <a:defRPr/>
              </a:pPr>
              <a:t>7</a:t>
            </a:fld>
            <a:endParaRPr lang="en-CA"/>
          </a:p>
        </p:txBody>
      </p:sp>
      <p:sp>
        <p:nvSpPr>
          <p:cNvPr id="3076" name="Text Box 2"/>
          <p:cNvSpPr txBox="1">
            <a:spLocks noChangeArrowheads="1"/>
          </p:cNvSpPr>
          <p:nvPr/>
        </p:nvSpPr>
        <p:spPr bwMode="auto">
          <a:xfrm>
            <a:off x="1979811" y="935831"/>
            <a:ext cx="7178675" cy="4876800"/>
          </a:xfrm>
          <a:prstGeom prst="rect">
            <a:avLst/>
          </a:prstGeom>
          <a:noFill/>
          <a:ln w="9525">
            <a:noFill/>
            <a:round/>
            <a:headEnd/>
            <a:tailEnd/>
          </a:ln>
        </p:spPr>
        <p:txBody>
          <a:bodyPr lIns="0" tIns="15876" rIns="0" bIns="0"/>
          <a:lstStyle/>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400" dirty="0">
                <a:solidFill>
                  <a:srgbClr val="000080"/>
                </a:solidFill>
                <a:ea typeface="MS Gothic" charset="-128"/>
              </a:rPr>
              <a:t>The considerations used to select the forecasting technique are:</a:t>
            </a: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The purpose of the forecast</a:t>
            </a: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The time horizon for the forecast</a:t>
            </a: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The availability of the data needed for particular technique.</a:t>
            </a: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922950" lvl="1">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p:txBody>
      </p:sp>
      <p:sp>
        <p:nvSpPr>
          <p:cNvPr id="16388"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16389"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6390"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6391"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6392"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6393"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6395"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Forecasting Techniques </a:t>
            </a:r>
            <a:endParaRPr lang="en-CA">
              <a:solidFill>
                <a:srgbClr val="000000"/>
              </a:solidFill>
            </a:endParaRPr>
          </a:p>
        </p:txBody>
      </p:sp>
      <p:pic>
        <p:nvPicPr>
          <p:cNvPr id="16396"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6397"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39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Model</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08B333A6-E262-4B31-9658-EA502C7CCCA1}" type="slidenum">
              <a:rPr lang="en-CA"/>
              <a:pPr>
                <a:defRPr/>
              </a:pPr>
              <a:t>8</a:t>
            </a:fld>
            <a:endParaRPr lang="en-CA"/>
          </a:p>
        </p:txBody>
      </p:sp>
      <p:sp>
        <p:nvSpPr>
          <p:cNvPr id="3076" name="Text Box 2"/>
          <p:cNvSpPr txBox="1">
            <a:spLocks noChangeArrowheads="1"/>
          </p:cNvSpPr>
          <p:nvPr/>
        </p:nvSpPr>
        <p:spPr bwMode="auto">
          <a:xfrm>
            <a:off x="1930400" y="954088"/>
            <a:ext cx="7178675" cy="4876800"/>
          </a:xfrm>
          <a:prstGeom prst="rect">
            <a:avLst/>
          </a:prstGeom>
          <a:noFill/>
          <a:ln w="9525">
            <a:noFill/>
            <a:round/>
            <a:headEnd/>
            <a:tailEnd/>
          </a:ln>
        </p:spPr>
        <p:txBody>
          <a:bodyPr lIns="0" tIns="15876" rIns="0" bIns="0"/>
          <a:lstStyle/>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400" dirty="0">
                <a:solidFill>
                  <a:srgbClr val="000080"/>
                </a:solidFill>
                <a:ea typeface="MS Gothic" charset="-128"/>
              </a:rPr>
              <a:t>The model is judged by the following criteria:</a:t>
            </a: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b="1" u="sng" dirty="0">
                <a:solidFill>
                  <a:srgbClr val="FF0000"/>
                </a:solidFill>
                <a:ea typeface="MS Gothic" charset="-128"/>
              </a:rPr>
              <a:t>Accuracy</a:t>
            </a:r>
            <a:r>
              <a:rPr lang="en-CA" sz="2000" dirty="0">
                <a:solidFill>
                  <a:srgbClr val="000080"/>
                </a:solidFill>
                <a:ea typeface="MS Gothic" charset="-128"/>
              </a:rPr>
              <a:t> which is measured by how accurately the model predicts future values, and is judged by the difference between the model forecasts and the actual observed values.</a:t>
            </a: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b="1" u="sng" dirty="0">
                <a:solidFill>
                  <a:srgbClr val="FF0000"/>
                </a:solidFill>
                <a:ea typeface="MS Gothic" charset="-128"/>
              </a:rPr>
              <a:t>Simplicity</a:t>
            </a:r>
            <a:r>
              <a:rPr lang="en-CA" sz="2000" dirty="0">
                <a:solidFill>
                  <a:srgbClr val="000080"/>
                </a:solidFill>
                <a:ea typeface="MS Gothic" charset="-128"/>
              </a:rPr>
              <a:t> of calculation, data needed, and storage requirements.</a:t>
            </a: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b="1" u="sng" dirty="0">
                <a:solidFill>
                  <a:srgbClr val="FF0000"/>
                </a:solidFill>
                <a:ea typeface="MS Gothic" charset="-128"/>
              </a:rPr>
              <a:t>Flexibility</a:t>
            </a:r>
            <a:r>
              <a:rPr lang="en-CA" sz="2000" dirty="0">
                <a:solidFill>
                  <a:srgbClr val="000080"/>
                </a:solidFill>
                <a:ea typeface="MS Gothic" charset="-128"/>
              </a:rPr>
              <a:t> which is the ability to adjust to changes in conditions. </a:t>
            </a: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922950" lvl="1">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p:txBody>
      </p:sp>
      <p:sp>
        <p:nvSpPr>
          <p:cNvPr id="17412"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17413"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7414"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7415"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7416"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7417"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7419"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E6E6FF"/>
                </a:solidFill>
              </a:rPr>
              <a:t>Forecasting Techniques </a:t>
            </a:r>
            <a:endParaRPr lang="en-CA">
              <a:solidFill>
                <a:srgbClr val="000000"/>
              </a:solidFill>
            </a:endParaRPr>
          </a:p>
        </p:txBody>
      </p:sp>
      <p:pic>
        <p:nvPicPr>
          <p:cNvPr id="17420"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7421"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742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Model</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0CB39285-E36C-4EA1-B1C1-3D5612C449E4}" type="slidenum">
              <a:rPr lang="en-CA"/>
              <a:pPr>
                <a:defRPr/>
              </a:pPr>
              <a:t>9</a:t>
            </a:fld>
            <a:endParaRPr lang="en-CA"/>
          </a:p>
        </p:txBody>
      </p:sp>
      <p:sp>
        <p:nvSpPr>
          <p:cNvPr id="3076" name="Text Box 2"/>
          <p:cNvSpPr txBox="1">
            <a:spLocks noChangeArrowheads="1"/>
          </p:cNvSpPr>
          <p:nvPr/>
        </p:nvSpPr>
        <p:spPr bwMode="auto">
          <a:xfrm>
            <a:off x="1930400" y="954088"/>
            <a:ext cx="7178675" cy="4876800"/>
          </a:xfrm>
          <a:prstGeom prst="rect">
            <a:avLst/>
          </a:prstGeom>
          <a:noFill/>
          <a:ln w="9525">
            <a:noFill/>
            <a:round/>
            <a:headEnd/>
            <a:tailEnd/>
          </a:ln>
        </p:spPr>
        <p:txBody>
          <a:bodyPr lIns="0" tIns="15876" rIns="0" bIns="0"/>
          <a:lstStyle/>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400" dirty="0">
                <a:solidFill>
                  <a:srgbClr val="FF0000"/>
                </a:solidFill>
                <a:ea typeface="MS Gothic" charset="-128"/>
              </a:rPr>
              <a:t>Qualitative Forecasting Techniques :</a:t>
            </a: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These techniques are used when these is no historical data available.</a:t>
            </a: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The way to forecast the value of an item is through relying on the estimates of experts and their judgment.</a:t>
            </a:r>
          </a:p>
          <a:p>
            <a:pPr marL="180000">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CA" sz="2400" dirty="0">
                <a:solidFill>
                  <a:srgbClr val="FF0000"/>
                </a:solidFill>
                <a:ea typeface="MS Gothic" charset="-128"/>
              </a:rPr>
              <a:t>The role of the analyst is to :</a:t>
            </a: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Systematically extract information from the expert by using questionnaire and interviews. </a:t>
            </a: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Help the expert to quantify his knowledge. </a:t>
            </a: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Identify which variables influence the forecast and the impact of each one. </a:t>
            </a:r>
          </a:p>
          <a:p>
            <a:pPr marL="922950"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Reach an agreement on the magnitude of the variables and use them to estimate the magnitude of the variables that affect the forecast.</a:t>
            </a:r>
          </a:p>
          <a:p>
            <a:pPr marL="180000">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endParaRPr lang="en-CA" sz="2400" dirty="0">
              <a:solidFill>
                <a:srgbClr val="000080"/>
              </a:solidFill>
              <a:ea typeface="MS Gothic" charset="-128"/>
            </a:endParaRP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 </a:t>
            </a:r>
          </a:p>
          <a:p>
            <a:pPr marL="922950"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922950" lvl="1">
              <a:spcAft>
                <a:spcPts val="1425"/>
              </a:spcAft>
              <a:buClr>
                <a:schemeClr val="tx2">
                  <a:lumMod val="50000"/>
                </a:schemeClr>
              </a:buClr>
              <a:buSzPct val="80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18000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p:txBody>
      </p:sp>
      <p:sp>
        <p:nvSpPr>
          <p:cNvPr id="18436"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Load</a:t>
            </a:r>
          </a:p>
        </p:txBody>
      </p:sp>
      <p:sp>
        <p:nvSpPr>
          <p:cNvPr id="18437"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8438"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8439"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8440"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8441"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E6E6FF"/>
                </a:solidFill>
                <a:ea typeface="MS Gothic" charset="-128"/>
              </a:rPr>
              <a:t>Forecasting Model</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8443" name="Text Box 10"/>
          <p:cNvSpPr txBox="1">
            <a:spLocks noChangeArrowheads="1"/>
          </p:cNvSpPr>
          <p:nvPr/>
        </p:nvSpPr>
        <p:spPr bwMode="auto">
          <a:xfrm>
            <a:off x="144463" y="4603750"/>
            <a:ext cx="1571625" cy="1490663"/>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Forecasting Techniques </a:t>
            </a:r>
          </a:p>
        </p:txBody>
      </p:sp>
      <p:pic>
        <p:nvPicPr>
          <p:cNvPr id="18444"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8445"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8447"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Forecasting Techniques </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6574</TotalTime>
  <Words>2433</Words>
  <Application>Microsoft Office PowerPoint</Application>
  <PresentationFormat>Custom</PresentationFormat>
  <Paragraphs>745</Paragraphs>
  <Slides>35</Slides>
  <Notes>35</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35</vt:i4>
      </vt:variant>
    </vt:vector>
  </HeadingPairs>
  <TitlesOfParts>
    <vt:vector size="38" baseType="lpstr">
      <vt:lpstr>Office Theme</vt:lpstr>
      <vt:lpstr>Equation</vt:lpstr>
      <vt:lpstr>معادلة</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 Shadid</dc:creator>
  <cp:lastModifiedBy>Dr-Emad</cp:lastModifiedBy>
  <cp:revision>178</cp:revision>
  <cp:lastPrinted>1601-01-01T00:00:00Z</cp:lastPrinted>
  <dcterms:created xsi:type="dcterms:W3CDTF">2009-06-20T12:35:25Z</dcterms:created>
  <dcterms:modified xsi:type="dcterms:W3CDTF">2013-11-04T06:57:46Z</dcterms:modified>
</cp:coreProperties>
</file>