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2"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720263" cy="6480175"/>
  <p:notesSz cx="7772400" cy="10058400"/>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5pPr>
    <a:lvl6pPr marL="2286000" algn="l" defTabSz="914400" rtl="0" eaLnBrk="1" latinLnBrk="0" hangingPunct="1">
      <a:defRPr kern="1200">
        <a:solidFill>
          <a:schemeClr val="tx1"/>
        </a:solidFill>
        <a:latin typeface="Arial" charset="0"/>
        <a:ea typeface="MS Gothic" pitchFamily="49" charset="-128"/>
        <a:cs typeface="+mn-cs"/>
      </a:defRPr>
    </a:lvl6pPr>
    <a:lvl7pPr marL="2743200" algn="l" defTabSz="914400" rtl="0" eaLnBrk="1" latinLnBrk="0" hangingPunct="1">
      <a:defRPr kern="1200">
        <a:solidFill>
          <a:schemeClr val="tx1"/>
        </a:solidFill>
        <a:latin typeface="Arial" charset="0"/>
        <a:ea typeface="MS Gothic" pitchFamily="49" charset="-128"/>
        <a:cs typeface="+mn-cs"/>
      </a:defRPr>
    </a:lvl7pPr>
    <a:lvl8pPr marL="3200400" algn="l" defTabSz="914400" rtl="0" eaLnBrk="1" latinLnBrk="0" hangingPunct="1">
      <a:defRPr kern="1200">
        <a:solidFill>
          <a:schemeClr val="tx1"/>
        </a:solidFill>
        <a:latin typeface="Arial" charset="0"/>
        <a:ea typeface="MS Gothic" pitchFamily="49" charset="-128"/>
        <a:cs typeface="+mn-cs"/>
      </a:defRPr>
    </a:lvl8pPr>
    <a:lvl9pPr marL="3657600" algn="l" defTabSz="914400" rtl="0" eaLnBrk="1" latinLnBrk="0" hangingPunct="1">
      <a:defRPr kern="1200">
        <a:solidFill>
          <a:schemeClr val="tx1"/>
        </a:solidFill>
        <a:latin typeface="Arial" charset="0"/>
        <a:ea typeface="MS Gothic" pitchFamily="49"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00A8"/>
    <a:srgbClr val="336699"/>
    <a:srgbClr val="3366CC"/>
    <a:srgbClr val="0033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3" d="100"/>
          <a:sy n="73" d="100"/>
        </p:scale>
        <p:origin x="-654" y="101"/>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1"/>
          <p:cNvSpPr>
            <a:spLocks noGrp="1" noRot="1" noChangeAspect="1" noChangeArrowheads="1"/>
          </p:cNvSpPr>
          <p:nvPr>
            <p:ph type="sldImg"/>
          </p:nvPr>
        </p:nvSpPr>
        <p:spPr bwMode="auto">
          <a:xfrm>
            <a:off x="0" y="763588"/>
            <a:ext cx="0" cy="0"/>
          </a:xfrm>
          <a:prstGeom prst="rect">
            <a:avLst/>
          </a:prstGeom>
          <a:noFill/>
          <a:ln w="9525">
            <a:noFill/>
            <a:round/>
            <a:headEnd/>
            <a:tailEnd/>
          </a:ln>
        </p:spPr>
      </p:sp>
      <p:sp>
        <p:nvSpPr>
          <p:cNvPr id="2050" name="Rectangle 2"/>
          <p:cNvSpPr>
            <a:spLocks noGrp="1" noChangeArrowheads="1"/>
          </p:cNvSpPr>
          <p:nvPr>
            <p:ph type="body"/>
          </p:nvPr>
        </p:nvSpPr>
        <p:spPr bwMode="auto">
          <a:xfrm>
            <a:off x="777875" y="4776788"/>
            <a:ext cx="6216650" cy="45243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smtClean="0"/>
          </a:p>
        </p:txBody>
      </p:sp>
      <p:sp>
        <p:nvSpPr>
          <p:cNvPr id="2051" name="Rectangle 3"/>
          <p:cNvSpPr>
            <a:spLocks noGrp="1" noChangeArrowheads="1"/>
          </p:cNvSpPr>
          <p:nvPr>
            <p:ph type="hdr"/>
          </p:nvPr>
        </p:nvSpPr>
        <p:spPr bwMode="auto">
          <a:xfrm>
            <a:off x="0" y="0"/>
            <a:ext cx="3371850" cy="5016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endParaRPr lang="en-CA"/>
          </a:p>
        </p:txBody>
      </p:sp>
      <p:sp>
        <p:nvSpPr>
          <p:cNvPr id="2052" name="Rectangle 4"/>
          <p:cNvSpPr>
            <a:spLocks noGrp="1" noChangeArrowheads="1"/>
          </p:cNvSpPr>
          <p:nvPr>
            <p:ph type="dt"/>
          </p:nvPr>
        </p:nvSpPr>
        <p:spPr bwMode="auto">
          <a:xfrm>
            <a:off x="4398963" y="0"/>
            <a:ext cx="3371850" cy="5016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endParaRPr lang="en-CA"/>
          </a:p>
        </p:txBody>
      </p:sp>
      <p:sp>
        <p:nvSpPr>
          <p:cNvPr id="2053" name="Rectangle 5"/>
          <p:cNvSpPr>
            <a:spLocks noGrp="1" noChangeArrowheads="1"/>
          </p:cNvSpPr>
          <p:nvPr>
            <p:ph type="ftr"/>
          </p:nvPr>
        </p:nvSpPr>
        <p:spPr bwMode="auto">
          <a:xfrm>
            <a:off x="0" y="9555163"/>
            <a:ext cx="3371850" cy="5016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endParaRPr lang="en-CA"/>
          </a:p>
        </p:txBody>
      </p:sp>
      <p:sp>
        <p:nvSpPr>
          <p:cNvPr id="2054" name="Rectangle 6"/>
          <p:cNvSpPr>
            <a:spLocks noGrp="1" noChangeArrowheads="1"/>
          </p:cNvSpPr>
          <p:nvPr>
            <p:ph type="sldNum"/>
          </p:nvPr>
        </p:nvSpPr>
        <p:spPr bwMode="auto">
          <a:xfrm>
            <a:off x="4398963" y="9555163"/>
            <a:ext cx="3371850" cy="5016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fld id="{99AD9440-1E05-4F6B-A51A-7A622E84978E}" type="slidenum">
              <a:rPr lang="en-CA"/>
              <a:pPr>
                <a:defRPr/>
              </a:pPr>
              <a:t>‹#›</a:t>
            </a:fld>
            <a:endParaRPr lang="en-CA"/>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6"/>
          <p:cNvSpPr>
            <a:spLocks noGrp="1" noChangeArrowheads="1"/>
          </p:cNvSpPr>
          <p:nvPr>
            <p:ph type="sldNum" sz="quarter"/>
          </p:nvPr>
        </p:nvSpPr>
        <p:spPr>
          <a:noFill/>
        </p:spPr>
        <p:txBody>
          <a:bodyPr/>
          <a:lstStyle/>
          <a:p>
            <a:pPr>
              <a:buFont typeface="Times New Roman" pitchFamily="18" charset="0"/>
              <a:buNone/>
            </a:pPr>
            <a:fld id="{F0F219C1-5D27-44B8-AADE-C914F4D8DD58}"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a:t>
            </a:fld>
            <a:endParaRPr lang="en-CA" smtClean="0">
              <a:latin typeface="Times New Roman" pitchFamily="18" charset="0"/>
              <a:ea typeface="Arial Unicode MS" pitchFamily="34" charset="-128"/>
              <a:cs typeface="Arial Unicode MS" pitchFamily="34" charset="-128"/>
            </a:endParaRPr>
          </a:p>
        </p:txBody>
      </p:sp>
      <p:sp>
        <p:nvSpPr>
          <p:cNvPr id="2048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048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6"/>
          <p:cNvSpPr>
            <a:spLocks noGrp="1" noChangeArrowheads="1"/>
          </p:cNvSpPr>
          <p:nvPr>
            <p:ph type="sldNum" sz="quarter"/>
          </p:nvPr>
        </p:nvSpPr>
        <p:spPr>
          <a:noFill/>
        </p:spPr>
        <p:txBody>
          <a:bodyPr/>
          <a:lstStyle/>
          <a:p>
            <a:pPr>
              <a:buFont typeface="Times New Roman" pitchFamily="18" charset="0"/>
              <a:buNone/>
            </a:pPr>
            <a:fld id="{F0F219C1-5D27-44B8-AADE-C914F4D8DD58}"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10</a:t>
            </a:fld>
            <a:endParaRPr lang="en-CA" smtClean="0">
              <a:latin typeface="Times New Roman" pitchFamily="18" charset="0"/>
              <a:ea typeface="Arial Unicode MS" pitchFamily="34" charset="-128"/>
              <a:cs typeface="Arial Unicode MS" pitchFamily="34" charset="-128"/>
            </a:endParaRPr>
          </a:p>
        </p:txBody>
      </p:sp>
      <p:sp>
        <p:nvSpPr>
          <p:cNvPr id="2048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048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6"/>
          <p:cNvSpPr>
            <a:spLocks noGrp="1" noChangeArrowheads="1"/>
          </p:cNvSpPr>
          <p:nvPr>
            <p:ph type="sldNum" sz="quarter"/>
          </p:nvPr>
        </p:nvSpPr>
        <p:spPr>
          <a:noFill/>
        </p:spPr>
        <p:txBody>
          <a:bodyPr/>
          <a:lstStyle/>
          <a:p>
            <a:pPr>
              <a:buFont typeface="Times New Roman" pitchFamily="18" charset="0"/>
              <a:buNone/>
            </a:pPr>
            <a:fld id="{F0F219C1-5D27-44B8-AADE-C914F4D8DD58}"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CA" smtClean="0">
              <a:latin typeface="Times New Roman" pitchFamily="18" charset="0"/>
              <a:ea typeface="Arial Unicode MS" pitchFamily="34" charset="-128"/>
              <a:cs typeface="Arial Unicode MS" pitchFamily="34" charset="-128"/>
            </a:endParaRPr>
          </a:p>
        </p:txBody>
      </p:sp>
      <p:sp>
        <p:nvSpPr>
          <p:cNvPr id="2048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048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6"/>
          <p:cNvSpPr>
            <a:spLocks noGrp="1" noChangeArrowheads="1"/>
          </p:cNvSpPr>
          <p:nvPr>
            <p:ph type="sldNum" sz="quarter"/>
          </p:nvPr>
        </p:nvSpPr>
        <p:spPr>
          <a:noFill/>
        </p:spPr>
        <p:txBody>
          <a:bodyPr/>
          <a:lstStyle/>
          <a:p>
            <a:pPr>
              <a:buFont typeface="Times New Roman" pitchFamily="18" charset="0"/>
              <a:buNone/>
            </a:pPr>
            <a:fld id="{F0F219C1-5D27-44B8-AADE-C914F4D8DD58}"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3</a:t>
            </a:fld>
            <a:endParaRPr lang="en-CA" smtClean="0">
              <a:latin typeface="Times New Roman" pitchFamily="18" charset="0"/>
              <a:ea typeface="Arial Unicode MS" pitchFamily="34" charset="-128"/>
              <a:cs typeface="Arial Unicode MS" pitchFamily="34" charset="-128"/>
            </a:endParaRPr>
          </a:p>
        </p:txBody>
      </p:sp>
      <p:sp>
        <p:nvSpPr>
          <p:cNvPr id="2048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048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6"/>
          <p:cNvSpPr>
            <a:spLocks noGrp="1" noChangeArrowheads="1"/>
          </p:cNvSpPr>
          <p:nvPr>
            <p:ph type="sldNum" sz="quarter"/>
          </p:nvPr>
        </p:nvSpPr>
        <p:spPr>
          <a:noFill/>
        </p:spPr>
        <p:txBody>
          <a:bodyPr/>
          <a:lstStyle/>
          <a:p>
            <a:pPr>
              <a:buFont typeface="Times New Roman" pitchFamily="18" charset="0"/>
              <a:buNone/>
            </a:pPr>
            <a:fld id="{F0F219C1-5D27-44B8-AADE-C914F4D8DD58}"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4</a:t>
            </a:fld>
            <a:endParaRPr lang="en-CA" smtClean="0">
              <a:latin typeface="Times New Roman" pitchFamily="18" charset="0"/>
              <a:ea typeface="Arial Unicode MS" pitchFamily="34" charset="-128"/>
              <a:cs typeface="Arial Unicode MS" pitchFamily="34" charset="-128"/>
            </a:endParaRPr>
          </a:p>
        </p:txBody>
      </p:sp>
      <p:sp>
        <p:nvSpPr>
          <p:cNvPr id="2048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048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6"/>
          <p:cNvSpPr>
            <a:spLocks noGrp="1" noChangeArrowheads="1"/>
          </p:cNvSpPr>
          <p:nvPr>
            <p:ph type="sldNum" sz="quarter"/>
          </p:nvPr>
        </p:nvSpPr>
        <p:spPr>
          <a:noFill/>
        </p:spPr>
        <p:txBody>
          <a:bodyPr/>
          <a:lstStyle/>
          <a:p>
            <a:pPr>
              <a:buFont typeface="Times New Roman" pitchFamily="18" charset="0"/>
              <a:buNone/>
            </a:pPr>
            <a:fld id="{F0F219C1-5D27-44B8-AADE-C914F4D8DD58}"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5</a:t>
            </a:fld>
            <a:endParaRPr lang="en-CA" smtClean="0">
              <a:latin typeface="Times New Roman" pitchFamily="18" charset="0"/>
              <a:ea typeface="Arial Unicode MS" pitchFamily="34" charset="-128"/>
              <a:cs typeface="Arial Unicode MS" pitchFamily="34" charset="-128"/>
            </a:endParaRPr>
          </a:p>
        </p:txBody>
      </p:sp>
      <p:sp>
        <p:nvSpPr>
          <p:cNvPr id="2048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048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6"/>
          <p:cNvSpPr>
            <a:spLocks noGrp="1" noChangeArrowheads="1"/>
          </p:cNvSpPr>
          <p:nvPr>
            <p:ph type="sldNum" sz="quarter"/>
          </p:nvPr>
        </p:nvSpPr>
        <p:spPr>
          <a:noFill/>
        </p:spPr>
        <p:txBody>
          <a:bodyPr/>
          <a:lstStyle/>
          <a:p>
            <a:pPr>
              <a:buFont typeface="Times New Roman" pitchFamily="18" charset="0"/>
              <a:buNone/>
            </a:pPr>
            <a:fld id="{F0F219C1-5D27-44B8-AADE-C914F4D8DD58}"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6</a:t>
            </a:fld>
            <a:endParaRPr lang="en-CA" smtClean="0">
              <a:latin typeface="Times New Roman" pitchFamily="18" charset="0"/>
              <a:ea typeface="Arial Unicode MS" pitchFamily="34" charset="-128"/>
              <a:cs typeface="Arial Unicode MS" pitchFamily="34" charset="-128"/>
            </a:endParaRPr>
          </a:p>
        </p:txBody>
      </p:sp>
      <p:sp>
        <p:nvSpPr>
          <p:cNvPr id="2048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048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6"/>
          <p:cNvSpPr>
            <a:spLocks noGrp="1" noChangeArrowheads="1"/>
          </p:cNvSpPr>
          <p:nvPr>
            <p:ph type="sldNum" sz="quarter"/>
          </p:nvPr>
        </p:nvSpPr>
        <p:spPr>
          <a:noFill/>
        </p:spPr>
        <p:txBody>
          <a:bodyPr/>
          <a:lstStyle/>
          <a:p>
            <a:pPr>
              <a:buFont typeface="Times New Roman" pitchFamily="18" charset="0"/>
              <a:buNone/>
            </a:pPr>
            <a:fld id="{F0F219C1-5D27-44B8-AADE-C914F4D8DD58}"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7</a:t>
            </a:fld>
            <a:endParaRPr lang="en-CA" smtClean="0">
              <a:latin typeface="Times New Roman" pitchFamily="18" charset="0"/>
              <a:ea typeface="Arial Unicode MS" pitchFamily="34" charset="-128"/>
              <a:cs typeface="Arial Unicode MS" pitchFamily="34" charset="-128"/>
            </a:endParaRPr>
          </a:p>
        </p:txBody>
      </p:sp>
      <p:sp>
        <p:nvSpPr>
          <p:cNvPr id="2048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048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6"/>
          <p:cNvSpPr>
            <a:spLocks noGrp="1" noChangeArrowheads="1"/>
          </p:cNvSpPr>
          <p:nvPr>
            <p:ph type="sldNum" sz="quarter"/>
          </p:nvPr>
        </p:nvSpPr>
        <p:spPr>
          <a:noFill/>
        </p:spPr>
        <p:txBody>
          <a:bodyPr/>
          <a:lstStyle/>
          <a:p>
            <a:pPr>
              <a:buFont typeface="Times New Roman" pitchFamily="18" charset="0"/>
              <a:buNone/>
            </a:pPr>
            <a:fld id="{F0F219C1-5D27-44B8-AADE-C914F4D8DD58}"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8</a:t>
            </a:fld>
            <a:endParaRPr lang="en-CA" smtClean="0">
              <a:latin typeface="Times New Roman" pitchFamily="18" charset="0"/>
              <a:ea typeface="Arial Unicode MS" pitchFamily="34" charset="-128"/>
              <a:cs typeface="Arial Unicode MS" pitchFamily="34" charset="-128"/>
            </a:endParaRPr>
          </a:p>
        </p:txBody>
      </p:sp>
      <p:sp>
        <p:nvSpPr>
          <p:cNvPr id="2048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048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6"/>
          <p:cNvSpPr>
            <a:spLocks noGrp="1" noChangeArrowheads="1"/>
          </p:cNvSpPr>
          <p:nvPr>
            <p:ph type="sldNum" sz="quarter"/>
          </p:nvPr>
        </p:nvSpPr>
        <p:spPr>
          <a:noFill/>
        </p:spPr>
        <p:txBody>
          <a:bodyPr/>
          <a:lstStyle/>
          <a:p>
            <a:pPr>
              <a:buFont typeface="Times New Roman" pitchFamily="18" charset="0"/>
              <a:buNone/>
            </a:pPr>
            <a:fld id="{F0F219C1-5D27-44B8-AADE-C914F4D8DD58}"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9</a:t>
            </a:fld>
            <a:endParaRPr lang="en-CA" smtClean="0">
              <a:latin typeface="Times New Roman" pitchFamily="18" charset="0"/>
              <a:ea typeface="Arial Unicode MS" pitchFamily="34" charset="-128"/>
              <a:cs typeface="Arial Unicode MS" pitchFamily="34" charset="-128"/>
            </a:endParaRPr>
          </a:p>
        </p:txBody>
      </p:sp>
      <p:sp>
        <p:nvSpPr>
          <p:cNvPr id="2048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048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9020" y="2013055"/>
            <a:ext cx="8262224" cy="1389038"/>
          </a:xfrm>
        </p:spPr>
        <p:txBody>
          <a:bodyPr/>
          <a:lstStyle/>
          <a:p>
            <a:r>
              <a:rPr lang="en-US" smtClean="0"/>
              <a:t>Click to edit Master title style</a:t>
            </a:r>
            <a:endParaRPr lang="en-CA"/>
          </a:p>
        </p:txBody>
      </p:sp>
      <p:sp>
        <p:nvSpPr>
          <p:cNvPr id="3" name="Subtitle 2"/>
          <p:cNvSpPr>
            <a:spLocks noGrp="1"/>
          </p:cNvSpPr>
          <p:nvPr>
            <p:ph type="subTitle" idx="1"/>
          </p:nvPr>
        </p:nvSpPr>
        <p:spPr>
          <a:xfrm>
            <a:off x="1458040" y="3672099"/>
            <a:ext cx="6804184" cy="1656045"/>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BC2C3D4D-8D1D-40F8-A358-F536F337A140}" type="slidenum">
              <a:rPr lang="en-CA"/>
              <a:pPr>
                <a:defRPr/>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5F7CB52B-E38B-4148-ACBD-65ADC5B106F1}" type="slidenum">
              <a:rPr lang="en-CA"/>
              <a:pPr>
                <a:defRPr/>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92705" y="244509"/>
            <a:ext cx="2323751" cy="5224641"/>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516392" y="244509"/>
            <a:ext cx="6814309" cy="522464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99FD2B0F-4DEC-47AD-8F20-3281CD2E0220}" type="slidenum">
              <a:rPr lang="en-CA"/>
              <a:pPr>
                <a:defRPr/>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7DE59A2A-E596-4D83-82BC-4AE8DF9A171E}" type="slidenum">
              <a:rPr lang="en-CA"/>
              <a:pPr>
                <a:defRPr/>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7834" y="4164115"/>
            <a:ext cx="8262224" cy="128703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7834" y="2746575"/>
            <a:ext cx="8262224" cy="1417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E99A6763-003C-4B92-B843-0CD0605406DF}" type="slidenum">
              <a:rPr lang="en-CA"/>
              <a:pPr>
                <a:defRPr/>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516391" y="1428041"/>
            <a:ext cx="4568187" cy="40411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5246580" y="1428041"/>
            <a:ext cx="4569874" cy="40411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3"/>
          <p:cNvSpPr>
            <a:spLocks noGrp="1"/>
          </p:cNvSpPr>
          <p:nvPr>
            <p:ph type="dt" sz="half" idx="10"/>
          </p:nvPr>
        </p:nvSpPr>
        <p:spPr/>
        <p:txBody>
          <a:bodyPr/>
          <a:lstStyle>
            <a:lvl1pPr>
              <a:defRPr/>
            </a:lvl1pPr>
          </a:lstStyle>
          <a:p>
            <a:pPr>
              <a:defRPr/>
            </a:pPr>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7B2C9FF9-D3F9-4180-AEE7-37EF5E984C81}" type="slidenum">
              <a:rPr lang="en-CA"/>
              <a:pPr>
                <a:defRPr/>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6013" y="259509"/>
            <a:ext cx="8748237" cy="1080029"/>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6013" y="1450540"/>
            <a:ext cx="4294804" cy="6045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6013" y="2055058"/>
            <a:ext cx="4294804" cy="373360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37761" y="1450540"/>
            <a:ext cx="4296491" cy="6045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37761" y="2055058"/>
            <a:ext cx="4296491" cy="373360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3"/>
          <p:cNvSpPr>
            <a:spLocks noGrp="1"/>
          </p:cNvSpPr>
          <p:nvPr>
            <p:ph type="dt" sz="half" idx="10"/>
          </p:nvPr>
        </p:nvSpPr>
        <p:spPr/>
        <p:txBody>
          <a:bodyPr/>
          <a:lstStyle>
            <a:lvl1pPr>
              <a:defRPr/>
            </a:lvl1pPr>
          </a:lstStyle>
          <a:p>
            <a:pPr>
              <a:defRPr/>
            </a:pPr>
            <a:endParaRPr lang="en-CA"/>
          </a:p>
        </p:txBody>
      </p:sp>
      <p:sp>
        <p:nvSpPr>
          <p:cNvPr id="8" name="Footer Placeholder 4"/>
          <p:cNvSpPr>
            <a:spLocks noGrp="1"/>
          </p:cNvSpPr>
          <p:nvPr>
            <p:ph type="ftr" sz="quarter" idx="11"/>
          </p:nvPr>
        </p:nvSpPr>
        <p:spPr/>
        <p:txBody>
          <a:bodyPr/>
          <a:lstStyle>
            <a:lvl1pPr>
              <a:defRPr/>
            </a:lvl1pPr>
          </a:lstStyle>
          <a:p>
            <a:pPr>
              <a:defRPr/>
            </a:pPr>
            <a:endParaRPr lang="en-CA"/>
          </a:p>
        </p:txBody>
      </p:sp>
      <p:sp>
        <p:nvSpPr>
          <p:cNvPr id="9" name="Slide Number Placeholder 5"/>
          <p:cNvSpPr>
            <a:spLocks noGrp="1"/>
          </p:cNvSpPr>
          <p:nvPr>
            <p:ph type="sldNum" sz="quarter" idx="12"/>
          </p:nvPr>
        </p:nvSpPr>
        <p:spPr/>
        <p:txBody>
          <a:bodyPr/>
          <a:lstStyle>
            <a:lvl1pPr>
              <a:defRPr/>
            </a:lvl1pPr>
          </a:lstStyle>
          <a:p>
            <a:pPr>
              <a:defRPr/>
            </a:pPr>
            <a:fld id="{059D8B8C-12CE-4A5F-81E1-5E72E5D293DA}" type="slidenum">
              <a:rPr lang="en-CA"/>
              <a:pPr>
                <a:defRPr/>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3"/>
          <p:cNvSpPr>
            <a:spLocks noGrp="1"/>
          </p:cNvSpPr>
          <p:nvPr>
            <p:ph type="dt" sz="half" idx="10"/>
          </p:nvPr>
        </p:nvSpPr>
        <p:spPr/>
        <p:txBody>
          <a:bodyPr/>
          <a:lstStyle>
            <a:lvl1pPr>
              <a:defRPr/>
            </a:lvl1pPr>
          </a:lstStyle>
          <a:p>
            <a:pPr>
              <a:defRPr/>
            </a:pPr>
            <a:endParaRPr lang="en-CA"/>
          </a:p>
        </p:txBody>
      </p:sp>
      <p:sp>
        <p:nvSpPr>
          <p:cNvPr id="4" name="Footer Placeholder 4"/>
          <p:cNvSpPr>
            <a:spLocks noGrp="1"/>
          </p:cNvSpPr>
          <p:nvPr>
            <p:ph type="ftr" sz="quarter" idx="11"/>
          </p:nvPr>
        </p:nvSpPr>
        <p:spPr/>
        <p:txBody>
          <a:bodyPr/>
          <a:lstStyle>
            <a:lvl1pPr>
              <a:defRPr/>
            </a:lvl1pPr>
          </a:lstStyle>
          <a:p>
            <a:pPr>
              <a:defRPr/>
            </a:pPr>
            <a:endParaRPr lang="en-CA"/>
          </a:p>
        </p:txBody>
      </p:sp>
      <p:sp>
        <p:nvSpPr>
          <p:cNvPr id="5" name="Slide Number Placeholder 5"/>
          <p:cNvSpPr>
            <a:spLocks noGrp="1"/>
          </p:cNvSpPr>
          <p:nvPr>
            <p:ph type="sldNum" sz="quarter" idx="12"/>
          </p:nvPr>
        </p:nvSpPr>
        <p:spPr/>
        <p:txBody>
          <a:bodyPr/>
          <a:lstStyle>
            <a:lvl1pPr>
              <a:defRPr/>
            </a:lvl1pPr>
          </a:lstStyle>
          <a:p>
            <a:pPr>
              <a:defRPr/>
            </a:pPr>
            <a:fld id="{F550646C-4A57-47E5-B842-9000B234CEF3}" type="slidenum">
              <a:rPr lang="en-CA"/>
              <a:pPr>
                <a:defRPr/>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CA"/>
          </a:p>
        </p:txBody>
      </p:sp>
      <p:sp>
        <p:nvSpPr>
          <p:cNvPr id="3" name="Footer Placeholder 4"/>
          <p:cNvSpPr>
            <a:spLocks noGrp="1"/>
          </p:cNvSpPr>
          <p:nvPr>
            <p:ph type="ftr" sz="quarter" idx="11"/>
          </p:nvPr>
        </p:nvSpPr>
        <p:spPr/>
        <p:txBody>
          <a:bodyPr/>
          <a:lstStyle>
            <a:lvl1pPr>
              <a:defRPr/>
            </a:lvl1pPr>
          </a:lstStyle>
          <a:p>
            <a:pPr>
              <a:defRPr/>
            </a:pPr>
            <a:endParaRPr lang="en-CA"/>
          </a:p>
        </p:txBody>
      </p:sp>
      <p:sp>
        <p:nvSpPr>
          <p:cNvPr id="4" name="Slide Number Placeholder 5"/>
          <p:cNvSpPr>
            <a:spLocks noGrp="1"/>
          </p:cNvSpPr>
          <p:nvPr>
            <p:ph type="sldNum" sz="quarter" idx="12"/>
          </p:nvPr>
        </p:nvSpPr>
        <p:spPr/>
        <p:txBody>
          <a:bodyPr/>
          <a:lstStyle>
            <a:lvl1pPr>
              <a:defRPr/>
            </a:lvl1pPr>
          </a:lstStyle>
          <a:p>
            <a:pPr>
              <a:defRPr/>
            </a:pPr>
            <a:fld id="{51C4CB5F-FF5F-46EB-8671-6767B5BED321}" type="slidenum">
              <a:rPr lang="en-CA"/>
              <a:pPr>
                <a:defRPr/>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6013" y="258007"/>
            <a:ext cx="3197900" cy="109803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00355" y="258007"/>
            <a:ext cx="5433897" cy="55306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6013" y="1356037"/>
            <a:ext cx="3197900" cy="44326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CAC0E073-54D7-4D62-81B9-CCDF839351D7}" type="slidenum">
              <a:rPr lang="en-CA"/>
              <a:pPr>
                <a:defRPr/>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05239" y="4536122"/>
            <a:ext cx="5832158" cy="535515"/>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05239" y="579018"/>
            <a:ext cx="5832158" cy="388810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smtClean="0"/>
          </a:p>
        </p:txBody>
      </p:sp>
      <p:sp>
        <p:nvSpPr>
          <p:cNvPr id="4" name="Text Placeholder 3"/>
          <p:cNvSpPr>
            <a:spLocks noGrp="1"/>
          </p:cNvSpPr>
          <p:nvPr>
            <p:ph type="body" sz="half" idx="2"/>
          </p:nvPr>
        </p:nvSpPr>
        <p:spPr>
          <a:xfrm>
            <a:off x="1905239" y="5071637"/>
            <a:ext cx="5832158" cy="7605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05FA3906-0DC4-47FB-BF21-E755AA65DC49}" type="slidenum">
              <a:rPr lang="en-CA"/>
              <a:pPr>
                <a:defRPr/>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85775" y="258763"/>
            <a:ext cx="8748713" cy="10810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CA" smtClean="0"/>
          </a:p>
        </p:txBody>
      </p:sp>
      <p:sp>
        <p:nvSpPr>
          <p:cNvPr id="1027" name="Text Placeholder 2"/>
          <p:cNvSpPr>
            <a:spLocks noGrp="1"/>
          </p:cNvSpPr>
          <p:nvPr>
            <p:ph type="body" idx="1"/>
          </p:nvPr>
        </p:nvSpPr>
        <p:spPr bwMode="auto">
          <a:xfrm>
            <a:off x="485775" y="1511300"/>
            <a:ext cx="8748713" cy="4276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smtClean="0"/>
          </a:p>
        </p:txBody>
      </p:sp>
      <p:sp>
        <p:nvSpPr>
          <p:cNvPr id="4" name="Date Placeholder 3"/>
          <p:cNvSpPr>
            <a:spLocks noGrp="1"/>
          </p:cNvSpPr>
          <p:nvPr>
            <p:ph type="dt" sz="half" idx="2"/>
          </p:nvPr>
        </p:nvSpPr>
        <p:spPr>
          <a:xfrm>
            <a:off x="485775" y="6005513"/>
            <a:ext cx="2268538" cy="346075"/>
          </a:xfrm>
          <a:prstGeom prst="rect">
            <a:avLst/>
          </a:prstGeom>
        </p:spPr>
        <p:txBody>
          <a:bodyPr vert="horz" lIns="91440" tIns="45720" rIns="91440" bIns="45720" rtlCol="0" anchor="ctr"/>
          <a:lstStyle>
            <a:lvl1pPr algn="l">
              <a:buFont typeface="Times New Roman" pitchFamily="16" charset="0"/>
              <a:buNone/>
              <a:defRPr sz="1200">
                <a:solidFill>
                  <a:schemeClr val="tx1">
                    <a:tint val="75000"/>
                  </a:schemeClr>
                </a:solidFill>
                <a:ea typeface="MS Gothic" charset="-128"/>
              </a:defRPr>
            </a:lvl1pPr>
          </a:lstStyle>
          <a:p>
            <a:pPr>
              <a:defRPr/>
            </a:pPr>
            <a:endParaRPr lang="en-CA"/>
          </a:p>
        </p:txBody>
      </p:sp>
      <p:sp>
        <p:nvSpPr>
          <p:cNvPr id="5" name="Footer Placeholder 4"/>
          <p:cNvSpPr>
            <a:spLocks noGrp="1"/>
          </p:cNvSpPr>
          <p:nvPr>
            <p:ph type="ftr" sz="quarter" idx="3"/>
          </p:nvPr>
        </p:nvSpPr>
        <p:spPr>
          <a:xfrm>
            <a:off x="3321050" y="6005513"/>
            <a:ext cx="3078163" cy="346075"/>
          </a:xfrm>
          <a:prstGeom prst="rect">
            <a:avLst/>
          </a:prstGeom>
        </p:spPr>
        <p:txBody>
          <a:bodyPr vert="horz" lIns="91440" tIns="45720" rIns="91440" bIns="45720" rtlCol="0" anchor="ctr"/>
          <a:lstStyle>
            <a:lvl1pPr algn="ctr">
              <a:buFont typeface="Times New Roman" pitchFamily="16" charset="0"/>
              <a:buNone/>
              <a:defRPr sz="1200">
                <a:solidFill>
                  <a:schemeClr val="tx1">
                    <a:tint val="75000"/>
                  </a:schemeClr>
                </a:solidFill>
                <a:ea typeface="MS Gothic" charset="-128"/>
              </a:defRPr>
            </a:lvl1pPr>
          </a:lstStyle>
          <a:p>
            <a:pPr>
              <a:defRPr/>
            </a:pPr>
            <a:endParaRPr lang="en-CA"/>
          </a:p>
        </p:txBody>
      </p:sp>
      <p:sp>
        <p:nvSpPr>
          <p:cNvPr id="6" name="Slide Number Placeholder 5"/>
          <p:cNvSpPr>
            <a:spLocks noGrp="1"/>
          </p:cNvSpPr>
          <p:nvPr>
            <p:ph type="sldNum" sz="quarter" idx="4"/>
          </p:nvPr>
        </p:nvSpPr>
        <p:spPr>
          <a:xfrm>
            <a:off x="6965950" y="6005513"/>
            <a:ext cx="2268538" cy="346075"/>
          </a:xfrm>
          <a:prstGeom prst="rect">
            <a:avLst/>
          </a:prstGeom>
        </p:spPr>
        <p:txBody>
          <a:bodyPr vert="horz" lIns="91440" tIns="45720" rIns="91440" bIns="45720" rtlCol="0" anchor="ctr"/>
          <a:lstStyle>
            <a:lvl1pPr algn="r">
              <a:buFont typeface="Times New Roman" pitchFamily="16" charset="0"/>
              <a:buNone/>
              <a:defRPr sz="1200">
                <a:solidFill>
                  <a:schemeClr val="tx1">
                    <a:tint val="75000"/>
                  </a:schemeClr>
                </a:solidFill>
                <a:ea typeface="MS Gothic" charset="-128"/>
              </a:defRPr>
            </a:lvl1pPr>
          </a:lstStyle>
          <a:p>
            <a:pPr>
              <a:defRPr/>
            </a:pPr>
            <a:fld id="{A8CE2207-2C80-43A1-92F7-D6E1C8F250EC}"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3092AD46-5DA3-498B-ACA8-CD41D0297FCB}" type="slidenum">
              <a:rPr lang="en-CA"/>
              <a:pPr>
                <a:defRPr/>
              </a:pPr>
              <a:t>1</a:t>
            </a:fld>
            <a:endParaRPr lang="en-CA"/>
          </a:p>
        </p:txBody>
      </p:sp>
      <p:sp>
        <p:nvSpPr>
          <p:cNvPr id="205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dirty="0" smtClean="0">
                <a:solidFill>
                  <a:srgbClr val="0000A8"/>
                </a:solidFill>
              </a:rPr>
              <a:t>Maintenance Performance Measures</a:t>
            </a:r>
            <a:endParaRPr lang="en-CA" sz="2400" b="1" dirty="0">
              <a:solidFill>
                <a:srgbClr val="000080"/>
              </a:solidFill>
            </a:endParaRPr>
          </a:p>
        </p:txBody>
      </p:sp>
      <p:sp>
        <p:nvSpPr>
          <p:cNvPr id="2052" name="Text Box 2"/>
          <p:cNvSpPr txBox="1">
            <a:spLocks noChangeArrowheads="1"/>
          </p:cNvSpPr>
          <p:nvPr/>
        </p:nvSpPr>
        <p:spPr bwMode="auto">
          <a:xfrm>
            <a:off x="1930400" y="954088"/>
            <a:ext cx="6889750" cy="4876800"/>
          </a:xfrm>
          <a:prstGeom prst="rect">
            <a:avLst/>
          </a:prstGeom>
          <a:noFill/>
          <a:ln w="9525">
            <a:noFill/>
            <a:round/>
            <a:headEnd/>
            <a:tailEnd/>
          </a:ln>
        </p:spPr>
        <p:txBody>
          <a:bodyPr lIns="0" tIns="15876" rIns="0" bIns="0"/>
          <a:lstStyle/>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Management needs information of maintenance performance for planning and controlling the maintenance process. The information needs to focus on the effectiveness and efficiency of the maintenance process, its activities, organization, cooperation and coordination with other units of the organization.</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US" sz="2000" dirty="0" smtClean="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Maintenance Performance Measurement (MPM) is the multidisciplinary process of measuring and justifying the value created by maintenance investment, and taking care of the organization’s stockholder’s requirements viewed strategically from the overall business perspective.</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US" sz="2000" dirty="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US" sz="2000" dirty="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US" sz="2000" dirty="0">
              <a:solidFill>
                <a:srgbClr val="000080"/>
              </a:solidFill>
            </a:endParaRPr>
          </a:p>
        </p:txBody>
      </p:sp>
      <p:sp>
        <p:nvSpPr>
          <p:cNvPr id="2053"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dirty="0">
                <a:solidFill>
                  <a:srgbClr val="0000A8"/>
                </a:solidFill>
              </a:rPr>
              <a:t>Maintenance </a:t>
            </a:r>
            <a:r>
              <a:rPr lang="en-CA" b="1" dirty="0" smtClean="0">
                <a:solidFill>
                  <a:srgbClr val="0000A8"/>
                </a:solidFill>
              </a:rPr>
              <a:t> Performance</a:t>
            </a:r>
            <a:endParaRPr lang="en-CA" b="1" dirty="0">
              <a:solidFill>
                <a:srgbClr val="0000A8"/>
              </a:solidFill>
            </a:endParaRPr>
          </a:p>
          <a:p>
            <a:pPr indent="-323850">
              <a:spcAft>
                <a:spcPts val="1425"/>
              </a:spcAft>
              <a:buSzPct val="45000"/>
              <a:buFont typeface="Wingdings" pitchFamily="2" charset="2"/>
              <a:buNone/>
              <a:tabLst>
                <a:tab pos="723900" algn="l"/>
                <a:tab pos="1447800" algn="l"/>
              </a:tabLst>
            </a:pPr>
            <a:endParaRPr lang="en-CA" b="1" dirty="0">
              <a:solidFill>
                <a:srgbClr val="0000A8"/>
              </a:solidFill>
            </a:endParaRPr>
          </a:p>
        </p:txBody>
      </p:sp>
      <p:sp>
        <p:nvSpPr>
          <p:cNvPr id="205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5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059"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defRPr/>
            </a:pPr>
            <a:r>
              <a:rPr lang="en-CA" b="1" dirty="0" smtClean="0">
                <a:solidFill>
                  <a:srgbClr val="E6E6FF"/>
                </a:solidFill>
                <a:ea typeface="MS Gothic" charset="-128"/>
              </a:rPr>
              <a:t>OEE</a:t>
            </a:r>
            <a:endParaRPr lang="en-CA" b="1" dirty="0">
              <a:solidFill>
                <a:srgbClr val="E6E6FF"/>
              </a:solidFill>
              <a:ea typeface="MS Gothic" charset="-128"/>
            </a:endParaRP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206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6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3092AD46-5DA3-498B-ACA8-CD41D0297FCB}" type="slidenum">
              <a:rPr lang="en-CA"/>
              <a:pPr>
                <a:defRPr/>
              </a:pPr>
              <a:t>10</a:t>
            </a:fld>
            <a:endParaRPr lang="en-CA"/>
          </a:p>
        </p:txBody>
      </p:sp>
      <p:sp>
        <p:nvSpPr>
          <p:cNvPr id="205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dirty="0" smtClean="0">
                <a:solidFill>
                  <a:srgbClr val="0000A8"/>
                </a:solidFill>
              </a:rPr>
              <a:t>Maintenance Performance Measures</a:t>
            </a:r>
            <a:endParaRPr lang="en-CA" sz="2400" b="1" dirty="0">
              <a:solidFill>
                <a:srgbClr val="000080"/>
              </a:solidFill>
            </a:endParaRPr>
          </a:p>
        </p:txBody>
      </p:sp>
      <p:sp>
        <p:nvSpPr>
          <p:cNvPr id="2052" name="Text Box 2"/>
          <p:cNvSpPr txBox="1">
            <a:spLocks noChangeArrowheads="1"/>
          </p:cNvSpPr>
          <p:nvPr/>
        </p:nvSpPr>
        <p:spPr bwMode="auto">
          <a:xfrm>
            <a:off x="2087415" y="1079847"/>
            <a:ext cx="7632848" cy="4876800"/>
          </a:xfrm>
          <a:prstGeom prst="rect">
            <a:avLst/>
          </a:prstGeom>
          <a:noFill/>
          <a:ln w="9525">
            <a:noFill/>
            <a:round/>
            <a:headEnd/>
            <a:tailEnd/>
          </a:ln>
        </p:spPr>
        <p:txBody>
          <a:bodyPr lIns="0" tIns="15876" rIns="0" bIns="0"/>
          <a:lstStyle/>
          <a:p>
            <a:pPr marL="27432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endParaRPr lang="en-US" sz="2400" dirty="0" smtClean="0">
              <a:solidFill>
                <a:srgbClr val="000080"/>
              </a:solidFill>
            </a:endParaRPr>
          </a:p>
        </p:txBody>
      </p:sp>
      <p:sp>
        <p:nvSpPr>
          <p:cNvPr id="2053"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Maintenance </a:t>
            </a:r>
            <a:r>
              <a:rPr lang="en-CA" b="1" dirty="0" smtClean="0">
                <a:solidFill>
                  <a:srgbClr val="E6E6FF"/>
                </a:solidFill>
                <a:ea typeface="MS Gothic" charset="-128"/>
              </a:rPr>
              <a:t> Performance</a:t>
            </a:r>
            <a:endParaRPr lang="en-CA" b="1" dirty="0">
              <a:solidFill>
                <a:srgbClr val="E6E6FF"/>
              </a:solidFill>
              <a:ea typeface="MS Gothic" charset="-128"/>
            </a:endParaRPr>
          </a:p>
          <a:p>
            <a:pPr indent="-323850">
              <a:spcAft>
                <a:spcPts val="1425"/>
              </a:spcAft>
              <a:buSzPct val="45000"/>
              <a:buFont typeface="Wingdings" pitchFamily="2" charset="2"/>
              <a:buNone/>
              <a:tabLst>
                <a:tab pos="723900" algn="l"/>
                <a:tab pos="1447800" algn="l"/>
              </a:tabLst>
            </a:pPr>
            <a:endParaRPr lang="en-CA" b="1" dirty="0">
              <a:solidFill>
                <a:srgbClr val="0000A8"/>
              </a:solidFill>
            </a:endParaRPr>
          </a:p>
        </p:txBody>
      </p:sp>
      <p:sp>
        <p:nvSpPr>
          <p:cNvPr id="205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5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059"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lgn="ctr">
              <a:spcAft>
                <a:spcPts val="1425"/>
              </a:spcAft>
              <a:buSzPct val="45000"/>
              <a:tabLst>
                <a:tab pos="723900" algn="l"/>
                <a:tab pos="1447800" algn="l"/>
              </a:tabLst>
              <a:defRPr/>
            </a:pPr>
            <a:r>
              <a:rPr lang="en-CA" b="1" dirty="0" smtClean="0">
                <a:solidFill>
                  <a:srgbClr val="E6E6FF"/>
                </a:solidFill>
                <a:ea typeface="MS Gothic" charset="-128"/>
              </a:rPr>
              <a:t>OEE</a:t>
            </a:r>
            <a:endParaRPr lang="en-CA" b="1" dirty="0">
              <a:solidFill>
                <a:srgbClr val="E6E6FF"/>
              </a:solidFill>
              <a:ea typeface="MS Gothic" charset="-128"/>
            </a:endParaRP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lgn="ctr">
              <a:spcAft>
                <a:spcPts val="1425"/>
              </a:spcAft>
              <a:buSzPct val="45000"/>
              <a:buFont typeface="Times New Roman" pitchFamily="18" charset="0"/>
              <a:buNone/>
              <a:tabLst>
                <a:tab pos="723900" algn="l"/>
                <a:tab pos="1447800" algn="l"/>
              </a:tabLst>
              <a:defRPr/>
            </a:pPr>
            <a:r>
              <a:rPr lang="en-CA" b="1" dirty="0">
                <a:solidFill>
                  <a:srgbClr val="0000A8"/>
                </a:solidFill>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206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6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pic>
        <p:nvPicPr>
          <p:cNvPr id="2050" name="Picture 2"/>
          <p:cNvPicPr>
            <a:picLocks noChangeAspect="1" noChangeArrowheads="1"/>
          </p:cNvPicPr>
          <p:nvPr/>
        </p:nvPicPr>
        <p:blipFill>
          <a:blip r:embed="rId5" cstate="print"/>
          <a:srcRect/>
          <a:stretch>
            <a:fillRect/>
          </a:stretch>
        </p:blipFill>
        <p:spPr bwMode="auto">
          <a:xfrm>
            <a:off x="1835795" y="1261235"/>
            <a:ext cx="7056784" cy="1209261"/>
          </a:xfrm>
          <a:prstGeom prst="rect">
            <a:avLst/>
          </a:prstGeom>
          <a:noFill/>
          <a:ln w="9525">
            <a:noFill/>
            <a:miter lim="800000"/>
            <a:headEnd/>
            <a:tailEnd/>
          </a:ln>
        </p:spPr>
      </p:pic>
      <p:pic>
        <p:nvPicPr>
          <p:cNvPr id="2" name="Picture 3"/>
          <p:cNvPicPr>
            <a:picLocks noChangeAspect="1" noChangeArrowheads="1"/>
          </p:cNvPicPr>
          <p:nvPr/>
        </p:nvPicPr>
        <p:blipFill>
          <a:blip r:embed="rId6" cstate="print"/>
          <a:srcRect/>
          <a:stretch>
            <a:fillRect/>
          </a:stretch>
        </p:blipFill>
        <p:spPr bwMode="auto">
          <a:xfrm>
            <a:off x="1907803" y="2460156"/>
            <a:ext cx="6984776" cy="1179248"/>
          </a:xfrm>
          <a:prstGeom prst="rect">
            <a:avLst/>
          </a:prstGeom>
          <a:noFill/>
          <a:ln w="9525">
            <a:noFill/>
            <a:miter lim="800000"/>
            <a:headEnd/>
            <a:tailEnd/>
          </a:ln>
        </p:spPr>
      </p:pic>
      <p:pic>
        <p:nvPicPr>
          <p:cNvPr id="5" name="Picture 4"/>
          <p:cNvPicPr>
            <a:picLocks noChangeAspect="1" noChangeArrowheads="1"/>
          </p:cNvPicPr>
          <p:nvPr/>
        </p:nvPicPr>
        <p:blipFill>
          <a:blip r:embed="rId7" cstate="print"/>
          <a:srcRect/>
          <a:stretch>
            <a:fillRect/>
          </a:stretch>
        </p:blipFill>
        <p:spPr bwMode="auto">
          <a:xfrm>
            <a:off x="1907803" y="3707581"/>
            <a:ext cx="6984776" cy="1092406"/>
          </a:xfrm>
          <a:prstGeom prst="rect">
            <a:avLst/>
          </a:prstGeom>
          <a:noFill/>
          <a:ln w="9525">
            <a:noFill/>
            <a:miter lim="800000"/>
            <a:headEnd/>
            <a:tailEnd/>
          </a:ln>
        </p:spPr>
      </p:pic>
      <p:pic>
        <p:nvPicPr>
          <p:cNvPr id="6" name="Picture 5"/>
          <p:cNvPicPr>
            <a:picLocks noChangeAspect="1" noChangeArrowheads="1"/>
          </p:cNvPicPr>
          <p:nvPr/>
        </p:nvPicPr>
        <p:blipFill>
          <a:blip r:embed="rId8" cstate="print"/>
          <a:srcRect/>
          <a:stretch>
            <a:fillRect/>
          </a:stretch>
        </p:blipFill>
        <p:spPr bwMode="auto">
          <a:xfrm>
            <a:off x="1907804" y="4987772"/>
            <a:ext cx="7056784" cy="1141416"/>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3092AD46-5DA3-498B-ACA8-CD41D0297FCB}" type="slidenum">
              <a:rPr lang="en-CA"/>
              <a:pPr>
                <a:defRPr/>
              </a:pPr>
              <a:t>2</a:t>
            </a:fld>
            <a:endParaRPr lang="en-CA"/>
          </a:p>
        </p:txBody>
      </p:sp>
      <p:sp>
        <p:nvSpPr>
          <p:cNvPr id="205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dirty="0" smtClean="0">
                <a:solidFill>
                  <a:srgbClr val="0000A8"/>
                </a:solidFill>
              </a:rPr>
              <a:t>Maintenance Performance Measures</a:t>
            </a:r>
            <a:endParaRPr lang="en-CA" sz="2400" b="1" dirty="0">
              <a:solidFill>
                <a:srgbClr val="000080"/>
              </a:solidFill>
            </a:endParaRPr>
          </a:p>
        </p:txBody>
      </p:sp>
      <p:sp>
        <p:nvSpPr>
          <p:cNvPr id="2052" name="Text Box 2"/>
          <p:cNvSpPr txBox="1">
            <a:spLocks noChangeArrowheads="1"/>
          </p:cNvSpPr>
          <p:nvPr/>
        </p:nvSpPr>
        <p:spPr bwMode="auto">
          <a:xfrm>
            <a:off x="1930400" y="954088"/>
            <a:ext cx="6889750" cy="4876800"/>
          </a:xfrm>
          <a:prstGeom prst="rect">
            <a:avLst/>
          </a:prstGeom>
          <a:noFill/>
          <a:ln w="9525">
            <a:noFill/>
            <a:round/>
            <a:headEnd/>
            <a:tailEnd/>
          </a:ln>
        </p:spPr>
        <p:txBody>
          <a:bodyPr lIns="0" tIns="15876" rIns="0" bIns="0"/>
          <a:lstStyle/>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Maintenance productivity aims at minimizing the maintenance cost dealing with the measurement of overall maintenance results/performance and maximizing the overall maintenance performance</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Some of the important measures of maintenance productivity are:</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Total cost of maintenance/total production cost;</a:t>
            </a:r>
          </a:p>
          <a:p>
            <a:pPr marL="179388">
              <a:spcAft>
                <a:spcPts val="1425"/>
              </a:spcAft>
              <a:buClr>
                <a:srgbClr val="003399"/>
              </a:buClr>
              <a:buSzPct val="9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  A (availability)</a:t>
            </a:r>
          </a:p>
          <a:p>
            <a:pPr marL="179388">
              <a:spcAft>
                <a:spcPts val="1425"/>
              </a:spcAft>
              <a:buClr>
                <a:srgbClr val="003399"/>
              </a:buClr>
              <a:buSzPct val="9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  Mean time to repair (MTTR)</a:t>
            </a:r>
          </a:p>
          <a:p>
            <a:pPr marL="179388">
              <a:spcAft>
                <a:spcPts val="1425"/>
              </a:spcAft>
              <a:buClr>
                <a:srgbClr val="003399"/>
              </a:buClr>
              <a:buSzPct val="9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  Mean time between failure (MTBF)</a:t>
            </a:r>
          </a:p>
          <a:p>
            <a:pPr marL="179388">
              <a:spcAft>
                <a:spcPts val="1425"/>
              </a:spcAft>
              <a:buClr>
                <a:srgbClr val="003399"/>
              </a:buClr>
              <a:buSzPct val="9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  Overall Equipment Effectiveness (OEE)</a:t>
            </a:r>
            <a:endParaRPr lang="en-US" sz="2000" dirty="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US" sz="2000" dirty="0">
              <a:solidFill>
                <a:srgbClr val="000080"/>
              </a:solidFill>
            </a:endParaRPr>
          </a:p>
        </p:txBody>
      </p:sp>
      <p:sp>
        <p:nvSpPr>
          <p:cNvPr id="2053"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dirty="0">
                <a:solidFill>
                  <a:srgbClr val="0000A8"/>
                </a:solidFill>
              </a:rPr>
              <a:t>Maintenance </a:t>
            </a:r>
            <a:r>
              <a:rPr lang="en-CA" b="1" dirty="0" smtClean="0">
                <a:solidFill>
                  <a:srgbClr val="0000A8"/>
                </a:solidFill>
              </a:rPr>
              <a:t> Performance</a:t>
            </a:r>
            <a:endParaRPr lang="en-CA" b="1" dirty="0">
              <a:solidFill>
                <a:srgbClr val="0000A8"/>
              </a:solidFill>
            </a:endParaRPr>
          </a:p>
          <a:p>
            <a:pPr indent="-323850">
              <a:spcAft>
                <a:spcPts val="1425"/>
              </a:spcAft>
              <a:buSzPct val="45000"/>
              <a:buFont typeface="Wingdings" pitchFamily="2" charset="2"/>
              <a:buNone/>
              <a:tabLst>
                <a:tab pos="723900" algn="l"/>
                <a:tab pos="1447800" algn="l"/>
              </a:tabLst>
            </a:pPr>
            <a:endParaRPr lang="en-CA" b="1" dirty="0">
              <a:solidFill>
                <a:srgbClr val="0000A8"/>
              </a:solidFill>
            </a:endParaRPr>
          </a:p>
        </p:txBody>
      </p:sp>
      <p:sp>
        <p:nvSpPr>
          <p:cNvPr id="205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5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059"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defRPr/>
            </a:pPr>
            <a:r>
              <a:rPr lang="en-CA" b="1" dirty="0" smtClean="0">
                <a:solidFill>
                  <a:srgbClr val="E6E6FF"/>
                </a:solidFill>
                <a:ea typeface="MS Gothic" charset="-128"/>
              </a:rPr>
              <a:t>OEE</a:t>
            </a:r>
            <a:endParaRPr lang="en-CA" b="1" dirty="0">
              <a:solidFill>
                <a:srgbClr val="E6E6FF"/>
              </a:solidFill>
              <a:ea typeface="MS Gothic" charset="-128"/>
            </a:endParaRP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206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6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3092AD46-5DA3-498B-ACA8-CD41D0297FCB}" type="slidenum">
              <a:rPr lang="en-CA"/>
              <a:pPr>
                <a:defRPr/>
              </a:pPr>
              <a:t>3</a:t>
            </a:fld>
            <a:endParaRPr lang="en-CA"/>
          </a:p>
        </p:txBody>
      </p:sp>
      <p:sp>
        <p:nvSpPr>
          <p:cNvPr id="205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dirty="0" smtClean="0">
                <a:solidFill>
                  <a:srgbClr val="0000A8"/>
                </a:solidFill>
              </a:rPr>
              <a:t>Maintenance Performance Measures</a:t>
            </a:r>
            <a:endParaRPr lang="en-CA" sz="2400" b="1" dirty="0">
              <a:solidFill>
                <a:srgbClr val="000080"/>
              </a:solidFill>
            </a:endParaRPr>
          </a:p>
        </p:txBody>
      </p:sp>
      <p:sp>
        <p:nvSpPr>
          <p:cNvPr id="2052" name="Text Box 2"/>
          <p:cNvSpPr txBox="1">
            <a:spLocks noChangeArrowheads="1"/>
          </p:cNvSpPr>
          <p:nvPr/>
        </p:nvSpPr>
        <p:spPr bwMode="auto">
          <a:xfrm>
            <a:off x="1979811" y="1079847"/>
            <a:ext cx="6889750" cy="4876800"/>
          </a:xfrm>
          <a:prstGeom prst="rect">
            <a:avLst/>
          </a:prstGeom>
          <a:noFill/>
          <a:ln w="9525">
            <a:noFill/>
            <a:round/>
            <a:headEnd/>
            <a:tailEnd/>
          </a:ln>
        </p:spPr>
        <p:txBody>
          <a:bodyPr lIns="0" tIns="15876" rIns="0" bIns="0"/>
          <a:lstStyle/>
          <a:p>
            <a:pPr lvl="1">
              <a:spcAft>
                <a:spcPts val="1425"/>
              </a:spcAft>
              <a:buClr>
                <a:srgbClr val="003399"/>
              </a:buClr>
              <a:buSzPct val="9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(OEE) is a way to monitor and improve the efficiency of your manufacturing process.</a:t>
            </a:r>
          </a:p>
          <a:p>
            <a:pPr lvl="1">
              <a:spcAft>
                <a:spcPts val="1425"/>
              </a:spcAft>
              <a:buClr>
                <a:srgbClr val="003399"/>
              </a:buClr>
              <a:buSzPct val="9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OEE has become an accepted management tool to measure and evaluate plant floor productivity.</a:t>
            </a:r>
          </a:p>
          <a:p>
            <a:pPr lvl="1">
              <a:spcAft>
                <a:spcPts val="1425"/>
              </a:spcAft>
              <a:buClr>
                <a:srgbClr val="003399"/>
              </a:buClr>
              <a:buSzPct val="9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OEE is broken down into three measuring metrics of Availability, Performance, and Quality.</a:t>
            </a:r>
          </a:p>
          <a:p>
            <a:pPr lvl="1">
              <a:spcAft>
                <a:spcPts val="1425"/>
              </a:spcAft>
              <a:buClr>
                <a:srgbClr val="003399"/>
              </a:buClr>
              <a:buSzPct val="9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endParaRPr lang="en-US" sz="2000" dirty="0" smtClean="0">
              <a:solidFill>
                <a:srgbClr val="000080"/>
              </a:solidFill>
            </a:endParaRPr>
          </a:p>
          <a:p>
            <a:pPr lvl="1">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r>
              <a:rPr lang="en-US" sz="2400" dirty="0" smtClean="0">
                <a:solidFill>
                  <a:srgbClr val="000080"/>
                </a:solidFill>
              </a:rPr>
              <a:t>OEE = Availability x Performance x Quality</a:t>
            </a:r>
          </a:p>
        </p:txBody>
      </p:sp>
      <p:sp>
        <p:nvSpPr>
          <p:cNvPr id="2053"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Maintenance </a:t>
            </a:r>
            <a:r>
              <a:rPr lang="en-CA" b="1" dirty="0" smtClean="0">
                <a:solidFill>
                  <a:srgbClr val="E6E6FF"/>
                </a:solidFill>
                <a:ea typeface="MS Gothic" charset="-128"/>
              </a:rPr>
              <a:t> Performance</a:t>
            </a:r>
            <a:endParaRPr lang="en-CA" b="1" dirty="0">
              <a:solidFill>
                <a:srgbClr val="E6E6FF"/>
              </a:solidFill>
              <a:ea typeface="MS Gothic" charset="-128"/>
            </a:endParaRPr>
          </a:p>
          <a:p>
            <a:pPr indent="-323850">
              <a:spcAft>
                <a:spcPts val="1425"/>
              </a:spcAft>
              <a:buSzPct val="45000"/>
              <a:buFont typeface="Wingdings" pitchFamily="2" charset="2"/>
              <a:buNone/>
              <a:tabLst>
                <a:tab pos="723900" algn="l"/>
                <a:tab pos="1447800" algn="l"/>
              </a:tabLst>
            </a:pPr>
            <a:endParaRPr lang="en-CA" b="1" dirty="0">
              <a:solidFill>
                <a:srgbClr val="0000A8"/>
              </a:solidFill>
            </a:endParaRPr>
          </a:p>
        </p:txBody>
      </p:sp>
      <p:sp>
        <p:nvSpPr>
          <p:cNvPr id="205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5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059"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lgn="ctr">
              <a:spcAft>
                <a:spcPts val="1425"/>
              </a:spcAft>
              <a:buSzPct val="45000"/>
              <a:tabLst>
                <a:tab pos="723900" algn="l"/>
                <a:tab pos="1447800" algn="l"/>
              </a:tabLst>
              <a:defRPr/>
            </a:pPr>
            <a:r>
              <a:rPr lang="en-CA" b="1" dirty="0" smtClean="0">
                <a:solidFill>
                  <a:srgbClr val="0000A8"/>
                </a:solidFill>
              </a:rPr>
              <a:t>OEE</a:t>
            </a:r>
            <a:endParaRPr lang="en-CA" b="1" dirty="0">
              <a:solidFill>
                <a:srgbClr val="0000A8"/>
              </a:solidFill>
            </a:endParaRP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206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6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3092AD46-5DA3-498B-ACA8-CD41D0297FCB}" type="slidenum">
              <a:rPr lang="en-CA"/>
              <a:pPr>
                <a:defRPr/>
              </a:pPr>
              <a:t>4</a:t>
            </a:fld>
            <a:endParaRPr lang="en-CA"/>
          </a:p>
        </p:txBody>
      </p:sp>
      <p:sp>
        <p:nvSpPr>
          <p:cNvPr id="205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dirty="0" smtClean="0">
                <a:solidFill>
                  <a:srgbClr val="0000A8"/>
                </a:solidFill>
              </a:rPr>
              <a:t>Maintenance Performance Measures</a:t>
            </a:r>
            <a:endParaRPr lang="en-CA" sz="2400" b="1" dirty="0">
              <a:solidFill>
                <a:srgbClr val="000080"/>
              </a:solidFill>
            </a:endParaRPr>
          </a:p>
        </p:txBody>
      </p:sp>
      <p:sp>
        <p:nvSpPr>
          <p:cNvPr id="2052" name="Text Box 2"/>
          <p:cNvSpPr txBox="1">
            <a:spLocks noChangeArrowheads="1"/>
          </p:cNvSpPr>
          <p:nvPr/>
        </p:nvSpPr>
        <p:spPr bwMode="auto">
          <a:xfrm>
            <a:off x="1979811" y="1079847"/>
            <a:ext cx="7416824" cy="4876800"/>
          </a:xfrm>
          <a:prstGeom prst="rect">
            <a:avLst/>
          </a:prstGeom>
          <a:noFill/>
          <a:ln w="9525">
            <a:noFill/>
            <a:round/>
            <a:headEnd/>
            <a:tailEnd/>
          </a:ln>
        </p:spPr>
        <p:txBody>
          <a:bodyPr lIns="0" tIns="15876" rIns="0" bIns="0"/>
          <a:lstStyle/>
          <a:p>
            <a:pPr marL="27432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r>
              <a:rPr lang="en-US" sz="2400" b="1" dirty="0" smtClean="0">
                <a:solidFill>
                  <a:srgbClr val="000080"/>
                </a:solidFill>
              </a:rPr>
              <a:t>Availability = Run Time / Total Time</a:t>
            </a:r>
          </a:p>
          <a:p>
            <a:pPr marL="27432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r>
              <a:rPr lang="en-US" sz="2400" b="1" dirty="0" smtClean="0">
                <a:solidFill>
                  <a:srgbClr val="000080"/>
                </a:solidFill>
              </a:rPr>
              <a:t>= Operating Time / Planned Production Time</a:t>
            </a:r>
          </a:p>
          <a:p>
            <a:pPr marL="27432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endParaRPr lang="en-US" sz="2000" dirty="0" smtClean="0">
              <a:solidFill>
                <a:srgbClr val="000080"/>
              </a:solidFill>
            </a:endParaRPr>
          </a:p>
          <a:p>
            <a:pPr marL="27432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Percentage of the actual amount of production time the machine is running to the production time the machine is available.</a:t>
            </a:r>
          </a:p>
          <a:p>
            <a:pPr marL="27432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The total run time of the machine subtracting all unplanned downtime</a:t>
            </a:r>
          </a:p>
          <a:p>
            <a:pPr marL="27432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Scheduled maintenance, planned downtime events, or equipment trials are not considered to be part of the time that machines are available for production</a:t>
            </a:r>
          </a:p>
        </p:txBody>
      </p:sp>
      <p:sp>
        <p:nvSpPr>
          <p:cNvPr id="2053"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Maintenance </a:t>
            </a:r>
            <a:r>
              <a:rPr lang="en-CA" b="1" dirty="0" smtClean="0">
                <a:solidFill>
                  <a:srgbClr val="E6E6FF"/>
                </a:solidFill>
                <a:ea typeface="MS Gothic" charset="-128"/>
              </a:rPr>
              <a:t> Performance</a:t>
            </a:r>
            <a:endParaRPr lang="en-CA" b="1" dirty="0">
              <a:solidFill>
                <a:srgbClr val="E6E6FF"/>
              </a:solidFill>
              <a:ea typeface="MS Gothic" charset="-128"/>
            </a:endParaRPr>
          </a:p>
          <a:p>
            <a:pPr indent="-323850">
              <a:spcAft>
                <a:spcPts val="1425"/>
              </a:spcAft>
              <a:buSzPct val="45000"/>
              <a:buFont typeface="Wingdings" pitchFamily="2" charset="2"/>
              <a:buNone/>
              <a:tabLst>
                <a:tab pos="723900" algn="l"/>
                <a:tab pos="1447800" algn="l"/>
              </a:tabLst>
            </a:pPr>
            <a:endParaRPr lang="en-CA" b="1" dirty="0">
              <a:solidFill>
                <a:srgbClr val="0000A8"/>
              </a:solidFill>
            </a:endParaRPr>
          </a:p>
        </p:txBody>
      </p:sp>
      <p:sp>
        <p:nvSpPr>
          <p:cNvPr id="205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5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059"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lgn="ctr">
              <a:spcAft>
                <a:spcPts val="1425"/>
              </a:spcAft>
              <a:buSzPct val="45000"/>
              <a:tabLst>
                <a:tab pos="723900" algn="l"/>
                <a:tab pos="1447800" algn="l"/>
              </a:tabLst>
              <a:defRPr/>
            </a:pPr>
            <a:r>
              <a:rPr lang="en-CA" b="1" dirty="0" smtClean="0">
                <a:solidFill>
                  <a:srgbClr val="0000A8"/>
                </a:solidFill>
              </a:rPr>
              <a:t>OEE</a:t>
            </a:r>
            <a:endParaRPr lang="en-CA" b="1" dirty="0">
              <a:solidFill>
                <a:srgbClr val="0000A8"/>
              </a:solidFill>
            </a:endParaRP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206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6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3092AD46-5DA3-498B-ACA8-CD41D0297FCB}" type="slidenum">
              <a:rPr lang="en-CA"/>
              <a:pPr>
                <a:defRPr/>
              </a:pPr>
              <a:t>5</a:t>
            </a:fld>
            <a:endParaRPr lang="en-CA"/>
          </a:p>
        </p:txBody>
      </p:sp>
      <p:sp>
        <p:nvSpPr>
          <p:cNvPr id="205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dirty="0" smtClean="0">
                <a:solidFill>
                  <a:srgbClr val="0000A8"/>
                </a:solidFill>
              </a:rPr>
              <a:t>Maintenance Performance Measures</a:t>
            </a:r>
            <a:endParaRPr lang="en-CA" sz="2400" b="1" dirty="0">
              <a:solidFill>
                <a:srgbClr val="000080"/>
              </a:solidFill>
            </a:endParaRPr>
          </a:p>
        </p:txBody>
      </p:sp>
      <p:sp>
        <p:nvSpPr>
          <p:cNvPr id="2052" name="Text Box 2"/>
          <p:cNvSpPr txBox="1">
            <a:spLocks noChangeArrowheads="1"/>
          </p:cNvSpPr>
          <p:nvPr/>
        </p:nvSpPr>
        <p:spPr bwMode="auto">
          <a:xfrm>
            <a:off x="2087415" y="1079847"/>
            <a:ext cx="7632848" cy="4876800"/>
          </a:xfrm>
          <a:prstGeom prst="rect">
            <a:avLst/>
          </a:prstGeom>
          <a:noFill/>
          <a:ln w="9525">
            <a:noFill/>
            <a:round/>
            <a:headEnd/>
            <a:tailEnd/>
          </a:ln>
        </p:spPr>
        <p:txBody>
          <a:bodyPr lIns="0" tIns="15876" rIns="0" bIns="0"/>
          <a:lstStyle/>
          <a:p>
            <a:pPr marL="27432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endParaRPr lang="en-US" sz="2400" dirty="0" smtClean="0">
              <a:solidFill>
                <a:srgbClr val="000080"/>
              </a:solidFill>
            </a:endParaRPr>
          </a:p>
          <a:p>
            <a:pPr marL="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r>
              <a:rPr lang="en-US" sz="2400" b="1" dirty="0" smtClean="0">
                <a:solidFill>
                  <a:srgbClr val="000080"/>
                </a:solidFill>
              </a:rPr>
              <a:t>Performance = Total Count / Target Count</a:t>
            </a:r>
          </a:p>
          <a:p>
            <a:pPr marL="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r>
              <a:rPr lang="en-US" sz="2400" b="1" dirty="0" smtClean="0">
                <a:solidFill>
                  <a:srgbClr val="000080"/>
                </a:solidFill>
              </a:rPr>
              <a:t>= Ideal Cycle Time / Operating Time</a:t>
            </a:r>
          </a:p>
          <a:p>
            <a:pPr marL="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r>
              <a:rPr lang="en-US" sz="2400" b="1" dirty="0" smtClean="0">
                <a:solidFill>
                  <a:srgbClr val="000080"/>
                </a:solidFill>
              </a:rPr>
              <a:t>= Ideal Cycle Time / (Operating Time / Total Pieces)</a:t>
            </a:r>
          </a:p>
          <a:p>
            <a:pPr marL="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r>
              <a:rPr lang="en-US" sz="2400" b="1" dirty="0" smtClean="0">
                <a:solidFill>
                  <a:srgbClr val="000080"/>
                </a:solidFill>
              </a:rPr>
              <a:t>=(Total Pieces / Operating Time)/Ideal Run time</a:t>
            </a:r>
          </a:p>
          <a:p>
            <a:pPr marL="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endParaRPr lang="en-US" sz="2000" dirty="0" smtClean="0">
              <a:solidFill>
                <a:srgbClr val="000080"/>
              </a:solidFill>
            </a:endParaRPr>
          </a:p>
          <a:p>
            <a:pPr marL="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Percentage of total parts produced on the machine to the production rate of machine.</a:t>
            </a:r>
          </a:p>
          <a:p>
            <a:pPr marL="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How well a machine is running when it is running</a:t>
            </a:r>
          </a:p>
        </p:txBody>
      </p:sp>
      <p:sp>
        <p:nvSpPr>
          <p:cNvPr id="2053"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Maintenance </a:t>
            </a:r>
            <a:r>
              <a:rPr lang="en-CA" b="1" dirty="0" smtClean="0">
                <a:solidFill>
                  <a:srgbClr val="E6E6FF"/>
                </a:solidFill>
                <a:ea typeface="MS Gothic" charset="-128"/>
              </a:rPr>
              <a:t> Performance</a:t>
            </a:r>
            <a:endParaRPr lang="en-CA" b="1" dirty="0">
              <a:solidFill>
                <a:srgbClr val="E6E6FF"/>
              </a:solidFill>
              <a:ea typeface="MS Gothic" charset="-128"/>
            </a:endParaRPr>
          </a:p>
          <a:p>
            <a:pPr indent="-323850">
              <a:spcAft>
                <a:spcPts val="1425"/>
              </a:spcAft>
              <a:buSzPct val="45000"/>
              <a:buFont typeface="Wingdings" pitchFamily="2" charset="2"/>
              <a:buNone/>
              <a:tabLst>
                <a:tab pos="723900" algn="l"/>
                <a:tab pos="1447800" algn="l"/>
              </a:tabLst>
            </a:pPr>
            <a:endParaRPr lang="en-CA" b="1" dirty="0">
              <a:solidFill>
                <a:srgbClr val="0000A8"/>
              </a:solidFill>
            </a:endParaRPr>
          </a:p>
        </p:txBody>
      </p:sp>
      <p:sp>
        <p:nvSpPr>
          <p:cNvPr id="205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5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059"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lgn="ctr">
              <a:spcAft>
                <a:spcPts val="1425"/>
              </a:spcAft>
              <a:buSzPct val="45000"/>
              <a:tabLst>
                <a:tab pos="723900" algn="l"/>
                <a:tab pos="1447800" algn="l"/>
              </a:tabLst>
              <a:defRPr/>
            </a:pPr>
            <a:r>
              <a:rPr lang="en-CA" b="1" dirty="0" smtClean="0">
                <a:solidFill>
                  <a:srgbClr val="0000A8"/>
                </a:solidFill>
              </a:rPr>
              <a:t>OEE</a:t>
            </a:r>
            <a:endParaRPr lang="en-CA" b="1" dirty="0">
              <a:solidFill>
                <a:srgbClr val="0000A8"/>
              </a:solidFill>
            </a:endParaRP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206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6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3092AD46-5DA3-498B-ACA8-CD41D0297FCB}" type="slidenum">
              <a:rPr lang="en-CA"/>
              <a:pPr>
                <a:defRPr/>
              </a:pPr>
              <a:t>6</a:t>
            </a:fld>
            <a:endParaRPr lang="en-CA"/>
          </a:p>
        </p:txBody>
      </p:sp>
      <p:sp>
        <p:nvSpPr>
          <p:cNvPr id="205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dirty="0" smtClean="0">
                <a:solidFill>
                  <a:srgbClr val="0000A8"/>
                </a:solidFill>
              </a:rPr>
              <a:t>Maintenance Performance Measures</a:t>
            </a:r>
            <a:endParaRPr lang="en-CA" sz="2400" b="1" dirty="0">
              <a:solidFill>
                <a:srgbClr val="000080"/>
              </a:solidFill>
            </a:endParaRPr>
          </a:p>
        </p:txBody>
      </p:sp>
      <p:sp>
        <p:nvSpPr>
          <p:cNvPr id="2052" name="Text Box 2"/>
          <p:cNvSpPr txBox="1">
            <a:spLocks noChangeArrowheads="1"/>
          </p:cNvSpPr>
          <p:nvPr/>
        </p:nvSpPr>
        <p:spPr bwMode="auto">
          <a:xfrm>
            <a:off x="2087415" y="1079847"/>
            <a:ext cx="7632848" cy="4876800"/>
          </a:xfrm>
          <a:prstGeom prst="rect">
            <a:avLst/>
          </a:prstGeom>
          <a:noFill/>
          <a:ln w="9525">
            <a:noFill/>
            <a:round/>
            <a:headEnd/>
            <a:tailEnd/>
          </a:ln>
        </p:spPr>
        <p:txBody>
          <a:bodyPr lIns="0" tIns="15876" rIns="0" bIns="0"/>
          <a:lstStyle/>
          <a:p>
            <a:pPr marL="27432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endParaRPr lang="en-US" sz="2400" dirty="0" smtClean="0">
              <a:solidFill>
                <a:srgbClr val="000080"/>
              </a:solidFill>
            </a:endParaRPr>
          </a:p>
          <a:p>
            <a:pPr marL="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r>
              <a:rPr lang="en-US" sz="3200" dirty="0" smtClean="0">
                <a:solidFill>
                  <a:srgbClr val="000080"/>
                </a:solidFill>
              </a:rPr>
              <a:t>Quality = Good Count / Total Count</a:t>
            </a:r>
            <a:endParaRPr lang="en-US" sz="2000" dirty="0" smtClean="0">
              <a:solidFill>
                <a:srgbClr val="000080"/>
              </a:solidFill>
            </a:endParaRPr>
          </a:p>
          <a:p>
            <a:pPr marL="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Percentage of good parts out of the total parts produced on the machine.</a:t>
            </a:r>
          </a:p>
          <a:p>
            <a:pPr marL="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endParaRPr lang="en-US" sz="2000" dirty="0" smtClean="0">
              <a:solidFill>
                <a:srgbClr val="000080"/>
              </a:solidFill>
            </a:endParaRPr>
          </a:p>
          <a:p>
            <a:pPr marL="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How many good parts versus bad parts a machine has produced</a:t>
            </a:r>
          </a:p>
        </p:txBody>
      </p:sp>
      <p:sp>
        <p:nvSpPr>
          <p:cNvPr id="2053"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Maintenance </a:t>
            </a:r>
            <a:r>
              <a:rPr lang="en-CA" b="1" dirty="0" smtClean="0">
                <a:solidFill>
                  <a:srgbClr val="E6E6FF"/>
                </a:solidFill>
                <a:ea typeface="MS Gothic" charset="-128"/>
              </a:rPr>
              <a:t> Performance</a:t>
            </a:r>
            <a:endParaRPr lang="en-CA" b="1" dirty="0">
              <a:solidFill>
                <a:srgbClr val="E6E6FF"/>
              </a:solidFill>
              <a:ea typeface="MS Gothic" charset="-128"/>
            </a:endParaRPr>
          </a:p>
          <a:p>
            <a:pPr indent="-323850">
              <a:spcAft>
                <a:spcPts val="1425"/>
              </a:spcAft>
              <a:buSzPct val="45000"/>
              <a:buFont typeface="Wingdings" pitchFamily="2" charset="2"/>
              <a:buNone/>
              <a:tabLst>
                <a:tab pos="723900" algn="l"/>
                <a:tab pos="1447800" algn="l"/>
              </a:tabLst>
            </a:pPr>
            <a:endParaRPr lang="en-CA" b="1" dirty="0">
              <a:solidFill>
                <a:srgbClr val="0000A8"/>
              </a:solidFill>
            </a:endParaRPr>
          </a:p>
        </p:txBody>
      </p:sp>
      <p:sp>
        <p:nvSpPr>
          <p:cNvPr id="205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5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059"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lgn="ctr">
              <a:spcAft>
                <a:spcPts val="1425"/>
              </a:spcAft>
              <a:buSzPct val="45000"/>
              <a:tabLst>
                <a:tab pos="723900" algn="l"/>
                <a:tab pos="1447800" algn="l"/>
              </a:tabLst>
              <a:defRPr/>
            </a:pPr>
            <a:r>
              <a:rPr lang="en-CA" b="1" dirty="0" smtClean="0">
                <a:solidFill>
                  <a:srgbClr val="0000A8"/>
                </a:solidFill>
              </a:rPr>
              <a:t>OEE</a:t>
            </a:r>
            <a:endParaRPr lang="en-CA" b="1" dirty="0">
              <a:solidFill>
                <a:srgbClr val="0000A8"/>
              </a:solidFill>
            </a:endParaRP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206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6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3092AD46-5DA3-498B-ACA8-CD41D0297FCB}" type="slidenum">
              <a:rPr lang="en-CA"/>
              <a:pPr>
                <a:defRPr/>
              </a:pPr>
              <a:t>7</a:t>
            </a:fld>
            <a:endParaRPr lang="en-CA"/>
          </a:p>
        </p:txBody>
      </p:sp>
      <p:sp>
        <p:nvSpPr>
          <p:cNvPr id="205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dirty="0" smtClean="0">
                <a:solidFill>
                  <a:srgbClr val="0000A8"/>
                </a:solidFill>
              </a:rPr>
              <a:t>Maintenance Performance Measures</a:t>
            </a:r>
            <a:endParaRPr lang="en-CA" sz="2400" b="1" dirty="0">
              <a:solidFill>
                <a:srgbClr val="000080"/>
              </a:solidFill>
            </a:endParaRPr>
          </a:p>
        </p:txBody>
      </p:sp>
      <p:sp>
        <p:nvSpPr>
          <p:cNvPr id="2052" name="Text Box 2"/>
          <p:cNvSpPr txBox="1">
            <a:spLocks noChangeArrowheads="1"/>
          </p:cNvSpPr>
          <p:nvPr/>
        </p:nvSpPr>
        <p:spPr bwMode="auto">
          <a:xfrm>
            <a:off x="2087415" y="1079847"/>
            <a:ext cx="7632848" cy="4876800"/>
          </a:xfrm>
          <a:prstGeom prst="rect">
            <a:avLst/>
          </a:prstGeom>
          <a:noFill/>
          <a:ln w="9525">
            <a:noFill/>
            <a:round/>
            <a:headEnd/>
            <a:tailEnd/>
          </a:ln>
        </p:spPr>
        <p:txBody>
          <a:bodyPr lIns="0" tIns="15876" rIns="0" bIns="0"/>
          <a:lstStyle/>
          <a:p>
            <a:pPr marL="27432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endParaRPr lang="en-US" sz="2400" dirty="0" smtClean="0">
              <a:solidFill>
                <a:srgbClr val="000080"/>
              </a:solidFill>
            </a:endParaRPr>
          </a:p>
        </p:txBody>
      </p:sp>
      <p:sp>
        <p:nvSpPr>
          <p:cNvPr id="2053"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Maintenance </a:t>
            </a:r>
            <a:r>
              <a:rPr lang="en-CA" b="1" dirty="0" smtClean="0">
                <a:solidFill>
                  <a:srgbClr val="E6E6FF"/>
                </a:solidFill>
                <a:ea typeface="MS Gothic" charset="-128"/>
              </a:rPr>
              <a:t> Performance</a:t>
            </a:r>
            <a:endParaRPr lang="en-CA" b="1" dirty="0">
              <a:solidFill>
                <a:srgbClr val="E6E6FF"/>
              </a:solidFill>
              <a:ea typeface="MS Gothic" charset="-128"/>
            </a:endParaRPr>
          </a:p>
          <a:p>
            <a:pPr indent="-323850">
              <a:spcAft>
                <a:spcPts val="1425"/>
              </a:spcAft>
              <a:buSzPct val="45000"/>
              <a:buFont typeface="Wingdings" pitchFamily="2" charset="2"/>
              <a:buNone/>
              <a:tabLst>
                <a:tab pos="723900" algn="l"/>
                <a:tab pos="1447800" algn="l"/>
              </a:tabLst>
            </a:pPr>
            <a:endParaRPr lang="en-CA" b="1" dirty="0">
              <a:solidFill>
                <a:srgbClr val="0000A8"/>
              </a:solidFill>
            </a:endParaRPr>
          </a:p>
        </p:txBody>
      </p:sp>
      <p:sp>
        <p:nvSpPr>
          <p:cNvPr id="205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5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059"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lgn="ctr">
              <a:spcAft>
                <a:spcPts val="1425"/>
              </a:spcAft>
              <a:buSzPct val="45000"/>
              <a:tabLst>
                <a:tab pos="723900" algn="l"/>
                <a:tab pos="1447800" algn="l"/>
              </a:tabLst>
              <a:defRPr/>
            </a:pPr>
            <a:r>
              <a:rPr lang="en-CA" b="1" dirty="0" smtClean="0">
                <a:solidFill>
                  <a:srgbClr val="0000A8"/>
                </a:solidFill>
              </a:rPr>
              <a:t>OEE</a:t>
            </a:r>
            <a:endParaRPr lang="en-CA" b="1" dirty="0">
              <a:solidFill>
                <a:srgbClr val="0000A8"/>
              </a:solidFill>
            </a:endParaRP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206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6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graphicFrame>
        <p:nvGraphicFramePr>
          <p:cNvPr id="16" name="Table 15"/>
          <p:cNvGraphicFramePr>
            <a:graphicFrameLocks noGrp="1"/>
          </p:cNvGraphicFramePr>
          <p:nvPr/>
        </p:nvGraphicFramePr>
        <p:xfrm>
          <a:off x="2339851" y="1007839"/>
          <a:ext cx="6408712" cy="5303520"/>
        </p:xfrm>
        <a:graphic>
          <a:graphicData uri="http://schemas.openxmlformats.org/drawingml/2006/table">
            <a:tbl>
              <a:tblPr firstRow="1" bandRow="1">
                <a:tableStyleId>{5940675A-B579-460E-94D1-54222C63F5DA}</a:tableStyleId>
              </a:tblPr>
              <a:tblGrid>
                <a:gridCol w="1512168"/>
                <a:gridCol w="1452118"/>
                <a:gridCol w="3444426"/>
              </a:tblGrid>
              <a:tr h="568072">
                <a:tc>
                  <a:txBody>
                    <a:bodyPr/>
                    <a:lstStyle/>
                    <a:p>
                      <a:pPr algn="ctr"/>
                      <a:r>
                        <a:rPr lang="en-US" b="1" dirty="0" smtClean="0">
                          <a:solidFill>
                            <a:srgbClr val="0000A8"/>
                          </a:solidFill>
                        </a:rPr>
                        <a:t>OEE</a:t>
                      </a:r>
                    </a:p>
                    <a:p>
                      <a:pPr algn="ctr"/>
                      <a:r>
                        <a:rPr lang="en-US" b="1" dirty="0" smtClean="0">
                          <a:solidFill>
                            <a:srgbClr val="0000A8"/>
                          </a:solidFill>
                        </a:rPr>
                        <a:t>Loss Category</a:t>
                      </a:r>
                      <a:endParaRPr lang="en-US" b="1" dirty="0">
                        <a:solidFill>
                          <a:srgbClr val="0000A8"/>
                        </a:solidFill>
                      </a:endParaRPr>
                    </a:p>
                  </a:txBody>
                  <a:tcPr/>
                </a:tc>
                <a:tc>
                  <a:txBody>
                    <a:bodyPr/>
                    <a:lstStyle/>
                    <a:p>
                      <a:pPr algn="ctr"/>
                      <a:r>
                        <a:rPr lang="en-US" sz="1800" b="1" kern="1200" baseline="0" dirty="0" smtClean="0">
                          <a:solidFill>
                            <a:srgbClr val="0000A8"/>
                          </a:solidFill>
                          <a:latin typeface="+mn-lt"/>
                          <a:ea typeface="+mn-ea"/>
                          <a:cs typeface="+mn-cs"/>
                        </a:rPr>
                        <a:t>OEE Metric</a:t>
                      </a:r>
                      <a:endParaRPr lang="en-US" b="1" dirty="0">
                        <a:solidFill>
                          <a:srgbClr val="0000A8"/>
                        </a:solidFill>
                      </a:endParaRPr>
                    </a:p>
                  </a:txBody>
                  <a:tcPr/>
                </a:tc>
                <a:tc>
                  <a:txBody>
                    <a:bodyPr/>
                    <a:lstStyle/>
                    <a:p>
                      <a:pPr algn="ctr"/>
                      <a:r>
                        <a:rPr lang="en-US" sz="1800" b="1" kern="1200" baseline="0" dirty="0" smtClean="0">
                          <a:solidFill>
                            <a:srgbClr val="0000A8"/>
                          </a:solidFill>
                          <a:latin typeface="+mn-lt"/>
                          <a:ea typeface="+mn-ea"/>
                          <a:cs typeface="+mn-cs"/>
                        </a:rPr>
                        <a:t>Loss Category Examples</a:t>
                      </a:r>
                      <a:endParaRPr lang="en-US" b="1" dirty="0">
                        <a:solidFill>
                          <a:srgbClr val="0000A8"/>
                        </a:solidFill>
                      </a:endParaRPr>
                    </a:p>
                  </a:txBody>
                  <a:tcPr/>
                </a:tc>
              </a:tr>
              <a:tr h="370840">
                <a:tc>
                  <a:txBody>
                    <a:bodyPr/>
                    <a:lstStyle/>
                    <a:p>
                      <a:pPr algn="ctr"/>
                      <a:r>
                        <a:rPr lang="en-US" sz="1600" b="0" kern="1200" baseline="0" dirty="0" smtClean="0">
                          <a:solidFill>
                            <a:srgbClr val="0000A8"/>
                          </a:solidFill>
                          <a:latin typeface="+mn-lt"/>
                          <a:ea typeface="+mn-ea"/>
                          <a:cs typeface="+mn-cs"/>
                        </a:rPr>
                        <a:t>Down Time Losses</a:t>
                      </a:r>
                      <a:endParaRPr lang="en-US" sz="1600" b="0" dirty="0">
                        <a:solidFill>
                          <a:srgbClr val="0000A8"/>
                        </a:solidFill>
                      </a:endParaRPr>
                    </a:p>
                  </a:txBody>
                  <a:tcPr/>
                </a:tc>
                <a:tc>
                  <a:txBody>
                    <a:bodyPr/>
                    <a:lstStyle/>
                    <a:p>
                      <a:pPr algn="ctr"/>
                      <a:r>
                        <a:rPr lang="en-US" sz="1600" b="0" kern="1200" baseline="0" dirty="0" smtClean="0">
                          <a:solidFill>
                            <a:srgbClr val="0000A8"/>
                          </a:solidFill>
                          <a:latin typeface="+mn-lt"/>
                          <a:ea typeface="+mn-ea"/>
                          <a:cs typeface="+mn-cs"/>
                        </a:rPr>
                        <a:t>Availability</a:t>
                      </a:r>
                      <a:endParaRPr lang="en-US" sz="1600" b="0" dirty="0">
                        <a:solidFill>
                          <a:srgbClr val="0000A8"/>
                        </a:solidFill>
                      </a:endParaRPr>
                    </a:p>
                  </a:txBody>
                  <a:tcPr/>
                </a:tc>
                <a:tc>
                  <a:txBody>
                    <a:bodyPr/>
                    <a:lstStyle/>
                    <a:p>
                      <a:r>
                        <a:rPr lang="en-US" sz="1600" b="0" kern="1200" baseline="0" dirty="0" smtClean="0">
                          <a:solidFill>
                            <a:srgbClr val="0000A8"/>
                          </a:solidFill>
                          <a:latin typeface="+mn-lt"/>
                          <a:ea typeface="+mn-ea"/>
                          <a:cs typeface="+mn-cs"/>
                        </a:rPr>
                        <a:t>1. Equipment Failures</a:t>
                      </a:r>
                    </a:p>
                    <a:p>
                      <a:r>
                        <a:rPr lang="en-US" sz="1600" b="0" kern="1200" baseline="0" dirty="0" smtClean="0">
                          <a:solidFill>
                            <a:srgbClr val="0000A8"/>
                          </a:solidFill>
                          <a:latin typeface="+mn-lt"/>
                          <a:ea typeface="+mn-ea"/>
                          <a:cs typeface="+mn-cs"/>
                        </a:rPr>
                        <a:t>2. Tooling Damage</a:t>
                      </a:r>
                    </a:p>
                    <a:p>
                      <a:r>
                        <a:rPr lang="en-US" sz="1600" b="0" kern="1200" baseline="0" dirty="0" smtClean="0">
                          <a:solidFill>
                            <a:srgbClr val="0000A8"/>
                          </a:solidFill>
                          <a:latin typeface="+mn-lt"/>
                          <a:ea typeface="+mn-ea"/>
                          <a:cs typeface="+mn-cs"/>
                        </a:rPr>
                        <a:t>3. Unplanned Maintenance</a:t>
                      </a:r>
                    </a:p>
                    <a:p>
                      <a:r>
                        <a:rPr lang="en-US" sz="1600" b="0" kern="1200" baseline="0" dirty="0" smtClean="0">
                          <a:solidFill>
                            <a:srgbClr val="0000A8"/>
                          </a:solidFill>
                          <a:latin typeface="+mn-lt"/>
                          <a:ea typeface="+mn-ea"/>
                          <a:cs typeface="+mn-cs"/>
                        </a:rPr>
                        <a:t>4. Process Warm Up</a:t>
                      </a:r>
                    </a:p>
                    <a:p>
                      <a:r>
                        <a:rPr lang="en-US" sz="1600" b="0" kern="1200" baseline="0" dirty="0" smtClean="0">
                          <a:solidFill>
                            <a:srgbClr val="0000A8"/>
                          </a:solidFill>
                          <a:latin typeface="+mn-lt"/>
                          <a:ea typeface="+mn-ea"/>
                          <a:cs typeface="+mn-cs"/>
                        </a:rPr>
                        <a:t>5. Machine Changeovers</a:t>
                      </a:r>
                    </a:p>
                    <a:p>
                      <a:r>
                        <a:rPr lang="en-US" sz="1600" b="0" kern="1200" baseline="0" dirty="0" smtClean="0">
                          <a:solidFill>
                            <a:srgbClr val="0000A8"/>
                          </a:solidFill>
                          <a:latin typeface="+mn-lt"/>
                          <a:ea typeface="+mn-ea"/>
                          <a:cs typeface="+mn-cs"/>
                        </a:rPr>
                        <a:t>6. Material Shortage</a:t>
                      </a:r>
                      <a:endParaRPr lang="en-US" sz="1600" b="0" dirty="0">
                        <a:solidFill>
                          <a:srgbClr val="0000A8"/>
                        </a:solidFill>
                      </a:endParaRPr>
                    </a:p>
                  </a:txBody>
                  <a:tcPr/>
                </a:tc>
              </a:tr>
              <a:tr h="370840">
                <a:tc>
                  <a:txBody>
                    <a:bodyPr/>
                    <a:lstStyle/>
                    <a:p>
                      <a:pPr algn="ctr"/>
                      <a:r>
                        <a:rPr lang="en-US" sz="1600" b="0" kern="1200" baseline="0" dirty="0" smtClean="0">
                          <a:solidFill>
                            <a:srgbClr val="0000A8"/>
                          </a:solidFill>
                          <a:latin typeface="+mn-lt"/>
                          <a:ea typeface="+mn-ea"/>
                          <a:cs typeface="+mn-cs"/>
                        </a:rPr>
                        <a:t>Speed Losses</a:t>
                      </a:r>
                      <a:endParaRPr lang="en-US" sz="1600" b="0" dirty="0">
                        <a:solidFill>
                          <a:srgbClr val="0000A8"/>
                        </a:solidFill>
                      </a:endParaRPr>
                    </a:p>
                  </a:txBody>
                  <a:tcPr/>
                </a:tc>
                <a:tc>
                  <a:txBody>
                    <a:bodyPr/>
                    <a:lstStyle/>
                    <a:p>
                      <a:pPr algn="ctr"/>
                      <a:r>
                        <a:rPr lang="en-US" sz="1600" b="0" kern="1200" baseline="0" dirty="0" smtClean="0">
                          <a:solidFill>
                            <a:srgbClr val="0000A8"/>
                          </a:solidFill>
                          <a:latin typeface="+mn-lt"/>
                          <a:ea typeface="+mn-ea"/>
                          <a:cs typeface="+mn-cs"/>
                        </a:rPr>
                        <a:t>Performance</a:t>
                      </a:r>
                      <a:endParaRPr lang="en-US" sz="1600" b="0" dirty="0">
                        <a:solidFill>
                          <a:srgbClr val="0000A8"/>
                        </a:solidFill>
                      </a:endParaRPr>
                    </a:p>
                  </a:txBody>
                  <a:tcPr/>
                </a:tc>
                <a:tc>
                  <a:txBody>
                    <a:bodyPr/>
                    <a:lstStyle/>
                    <a:p>
                      <a:r>
                        <a:rPr lang="en-US" sz="1600" b="0" kern="1200" baseline="0" dirty="0" smtClean="0">
                          <a:solidFill>
                            <a:srgbClr val="0000A8"/>
                          </a:solidFill>
                          <a:latin typeface="+mn-lt"/>
                          <a:ea typeface="+mn-ea"/>
                          <a:cs typeface="+mn-cs"/>
                        </a:rPr>
                        <a:t>1. Product </a:t>
                      </a:r>
                      <a:r>
                        <a:rPr lang="en-US" sz="1600" b="0" kern="1200" baseline="0" dirty="0" err="1" smtClean="0">
                          <a:solidFill>
                            <a:srgbClr val="0000A8"/>
                          </a:solidFill>
                          <a:latin typeface="+mn-lt"/>
                          <a:ea typeface="+mn-ea"/>
                          <a:cs typeface="+mn-cs"/>
                        </a:rPr>
                        <a:t>Misfeeds</a:t>
                      </a:r>
                      <a:endParaRPr lang="en-US" sz="1600" b="0" kern="1200" baseline="0" dirty="0" smtClean="0">
                        <a:solidFill>
                          <a:srgbClr val="0000A8"/>
                        </a:solidFill>
                        <a:latin typeface="+mn-lt"/>
                        <a:ea typeface="+mn-ea"/>
                        <a:cs typeface="+mn-cs"/>
                      </a:endParaRPr>
                    </a:p>
                    <a:p>
                      <a:r>
                        <a:rPr lang="en-US" sz="1600" b="0" kern="1200" baseline="0" dirty="0" smtClean="0">
                          <a:solidFill>
                            <a:srgbClr val="0000A8"/>
                          </a:solidFill>
                          <a:latin typeface="+mn-lt"/>
                          <a:ea typeface="+mn-ea"/>
                          <a:cs typeface="+mn-cs"/>
                        </a:rPr>
                        <a:t>2. Component Jams</a:t>
                      </a:r>
                    </a:p>
                    <a:p>
                      <a:r>
                        <a:rPr lang="en-US" sz="1600" b="0" kern="1200" baseline="0" dirty="0" smtClean="0">
                          <a:solidFill>
                            <a:srgbClr val="0000A8"/>
                          </a:solidFill>
                          <a:latin typeface="+mn-lt"/>
                          <a:ea typeface="+mn-ea"/>
                          <a:cs typeface="+mn-cs"/>
                        </a:rPr>
                        <a:t>3. Product Flow Stoppage</a:t>
                      </a:r>
                    </a:p>
                    <a:p>
                      <a:r>
                        <a:rPr lang="en-US" sz="1600" b="0" kern="1200" baseline="0" dirty="0" smtClean="0">
                          <a:solidFill>
                            <a:srgbClr val="0000A8"/>
                          </a:solidFill>
                          <a:latin typeface="+mn-lt"/>
                          <a:ea typeface="+mn-ea"/>
                          <a:cs typeface="+mn-cs"/>
                        </a:rPr>
                        <a:t>4. Level of Machine Operator Training</a:t>
                      </a:r>
                    </a:p>
                    <a:p>
                      <a:r>
                        <a:rPr lang="en-US" sz="1600" b="0" kern="1200" baseline="0" dirty="0" smtClean="0">
                          <a:solidFill>
                            <a:srgbClr val="0000A8"/>
                          </a:solidFill>
                          <a:latin typeface="+mn-lt"/>
                          <a:ea typeface="+mn-ea"/>
                          <a:cs typeface="+mn-cs"/>
                        </a:rPr>
                        <a:t>5. Equipment Age</a:t>
                      </a:r>
                    </a:p>
                    <a:p>
                      <a:r>
                        <a:rPr lang="en-US" sz="1600" b="0" kern="1200" baseline="0" dirty="0" smtClean="0">
                          <a:solidFill>
                            <a:srgbClr val="0000A8"/>
                          </a:solidFill>
                          <a:latin typeface="+mn-lt"/>
                          <a:ea typeface="+mn-ea"/>
                          <a:cs typeface="+mn-cs"/>
                        </a:rPr>
                        <a:t>6. Tooling Wear</a:t>
                      </a:r>
                      <a:endParaRPr lang="en-US" sz="1600" b="0" dirty="0">
                        <a:solidFill>
                          <a:srgbClr val="0000A8"/>
                        </a:solidFill>
                      </a:endParaRPr>
                    </a:p>
                  </a:txBody>
                  <a:tcPr/>
                </a:tc>
              </a:tr>
              <a:tr h="370840">
                <a:tc>
                  <a:txBody>
                    <a:bodyPr/>
                    <a:lstStyle/>
                    <a:p>
                      <a:pPr algn="ctr"/>
                      <a:r>
                        <a:rPr lang="en-US" sz="1600" b="0" kern="1200" baseline="0" dirty="0" smtClean="0">
                          <a:solidFill>
                            <a:srgbClr val="0000A8"/>
                          </a:solidFill>
                          <a:latin typeface="+mn-lt"/>
                          <a:ea typeface="+mn-ea"/>
                          <a:cs typeface="+mn-cs"/>
                        </a:rPr>
                        <a:t>Quality Losses</a:t>
                      </a:r>
                      <a:endParaRPr lang="en-US" sz="1600" b="0" dirty="0">
                        <a:solidFill>
                          <a:srgbClr val="0000A8"/>
                        </a:solidFill>
                      </a:endParaRPr>
                    </a:p>
                  </a:txBody>
                  <a:tcPr/>
                </a:tc>
                <a:tc>
                  <a:txBody>
                    <a:bodyPr/>
                    <a:lstStyle/>
                    <a:p>
                      <a:pPr algn="ctr"/>
                      <a:r>
                        <a:rPr lang="en-US" sz="1600" b="0" kern="1200" baseline="0" dirty="0" smtClean="0">
                          <a:solidFill>
                            <a:srgbClr val="0000A8"/>
                          </a:solidFill>
                          <a:latin typeface="+mn-lt"/>
                          <a:ea typeface="+mn-ea"/>
                          <a:cs typeface="+mn-cs"/>
                        </a:rPr>
                        <a:t>Quality</a:t>
                      </a:r>
                      <a:endParaRPr lang="en-US" sz="1600" b="0" dirty="0">
                        <a:solidFill>
                          <a:srgbClr val="0000A8"/>
                        </a:solidFill>
                      </a:endParaRPr>
                    </a:p>
                  </a:txBody>
                  <a:tcPr/>
                </a:tc>
                <a:tc>
                  <a:txBody>
                    <a:bodyPr/>
                    <a:lstStyle/>
                    <a:p>
                      <a:r>
                        <a:rPr lang="en-US" sz="1600" b="0" kern="1200" baseline="0" dirty="0" smtClean="0">
                          <a:solidFill>
                            <a:srgbClr val="0000A8"/>
                          </a:solidFill>
                          <a:latin typeface="+mn-lt"/>
                          <a:ea typeface="+mn-ea"/>
                          <a:cs typeface="+mn-cs"/>
                        </a:rPr>
                        <a:t>1. Tolerance Adjustments</a:t>
                      </a:r>
                    </a:p>
                    <a:p>
                      <a:r>
                        <a:rPr lang="en-US" sz="1600" b="0" kern="1200" baseline="0" dirty="0" smtClean="0">
                          <a:solidFill>
                            <a:srgbClr val="0000A8"/>
                          </a:solidFill>
                          <a:latin typeface="+mn-lt"/>
                          <a:ea typeface="+mn-ea"/>
                          <a:cs typeface="+mn-cs"/>
                        </a:rPr>
                        <a:t>2. Warm Up Process</a:t>
                      </a:r>
                    </a:p>
                    <a:p>
                      <a:r>
                        <a:rPr lang="en-US" sz="1600" b="0" kern="1200" baseline="0" dirty="0" smtClean="0">
                          <a:solidFill>
                            <a:srgbClr val="0000A8"/>
                          </a:solidFill>
                          <a:latin typeface="+mn-lt"/>
                          <a:ea typeface="+mn-ea"/>
                          <a:cs typeface="+mn-cs"/>
                        </a:rPr>
                        <a:t>3. Damage</a:t>
                      </a:r>
                    </a:p>
                    <a:p>
                      <a:r>
                        <a:rPr lang="en-US" sz="1600" b="0" kern="1200" baseline="0" dirty="0" smtClean="0">
                          <a:solidFill>
                            <a:srgbClr val="0000A8"/>
                          </a:solidFill>
                          <a:latin typeface="+mn-lt"/>
                          <a:ea typeface="+mn-ea"/>
                          <a:cs typeface="+mn-cs"/>
                        </a:rPr>
                        <a:t>4. Assembled Incorrectly</a:t>
                      </a:r>
                    </a:p>
                    <a:p>
                      <a:r>
                        <a:rPr lang="en-US" sz="1600" b="0" kern="1200" baseline="0" dirty="0" smtClean="0">
                          <a:solidFill>
                            <a:srgbClr val="0000A8"/>
                          </a:solidFill>
                          <a:latin typeface="+mn-lt"/>
                          <a:ea typeface="+mn-ea"/>
                          <a:cs typeface="+mn-cs"/>
                        </a:rPr>
                        <a:t>5. Rejects</a:t>
                      </a:r>
                    </a:p>
                    <a:p>
                      <a:r>
                        <a:rPr lang="en-US" sz="1600" b="0" kern="1200" baseline="0" dirty="0" smtClean="0">
                          <a:solidFill>
                            <a:srgbClr val="0000A8"/>
                          </a:solidFill>
                          <a:latin typeface="+mn-lt"/>
                          <a:ea typeface="+mn-ea"/>
                          <a:cs typeface="+mn-cs"/>
                        </a:rPr>
                        <a:t>6. Rework</a:t>
                      </a:r>
                      <a:endParaRPr lang="en-US" sz="1600" b="0" dirty="0">
                        <a:solidFill>
                          <a:srgbClr val="0000A8"/>
                        </a:solidFill>
                      </a:endParaRPr>
                    </a:p>
                  </a:txBody>
                  <a:tcPr/>
                </a:tc>
              </a:tr>
            </a:tbl>
          </a:graphicData>
        </a:graphic>
      </p:graphicFrame>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3092AD46-5DA3-498B-ACA8-CD41D0297FCB}" type="slidenum">
              <a:rPr lang="en-CA"/>
              <a:pPr>
                <a:defRPr/>
              </a:pPr>
              <a:t>8</a:t>
            </a:fld>
            <a:endParaRPr lang="en-CA"/>
          </a:p>
        </p:txBody>
      </p:sp>
      <p:sp>
        <p:nvSpPr>
          <p:cNvPr id="205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dirty="0" smtClean="0">
                <a:solidFill>
                  <a:srgbClr val="0000A8"/>
                </a:solidFill>
              </a:rPr>
              <a:t>Maintenance Performance Measures</a:t>
            </a:r>
            <a:endParaRPr lang="en-CA" sz="2400" b="1" dirty="0">
              <a:solidFill>
                <a:srgbClr val="000080"/>
              </a:solidFill>
            </a:endParaRPr>
          </a:p>
        </p:txBody>
      </p:sp>
      <p:sp>
        <p:nvSpPr>
          <p:cNvPr id="2052" name="Text Box 2"/>
          <p:cNvSpPr txBox="1">
            <a:spLocks noChangeArrowheads="1"/>
          </p:cNvSpPr>
          <p:nvPr/>
        </p:nvSpPr>
        <p:spPr bwMode="auto">
          <a:xfrm>
            <a:off x="2087415" y="1079847"/>
            <a:ext cx="7632848" cy="4876800"/>
          </a:xfrm>
          <a:prstGeom prst="rect">
            <a:avLst/>
          </a:prstGeom>
          <a:noFill/>
          <a:ln w="9525">
            <a:noFill/>
            <a:round/>
            <a:headEnd/>
            <a:tailEnd/>
          </a:ln>
        </p:spPr>
        <p:txBody>
          <a:bodyPr lIns="0" tIns="15876" rIns="0" bIns="0"/>
          <a:lstStyle/>
          <a:p>
            <a:pPr marL="27432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endParaRPr lang="en-US" sz="2400" dirty="0" smtClean="0">
              <a:solidFill>
                <a:srgbClr val="000080"/>
              </a:solidFill>
            </a:endParaRPr>
          </a:p>
        </p:txBody>
      </p:sp>
      <p:sp>
        <p:nvSpPr>
          <p:cNvPr id="2053"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Maintenance </a:t>
            </a:r>
            <a:r>
              <a:rPr lang="en-CA" b="1" dirty="0" smtClean="0">
                <a:solidFill>
                  <a:srgbClr val="E6E6FF"/>
                </a:solidFill>
                <a:ea typeface="MS Gothic" charset="-128"/>
              </a:rPr>
              <a:t> Performance</a:t>
            </a:r>
            <a:endParaRPr lang="en-CA" b="1" dirty="0">
              <a:solidFill>
                <a:srgbClr val="E6E6FF"/>
              </a:solidFill>
              <a:ea typeface="MS Gothic" charset="-128"/>
            </a:endParaRPr>
          </a:p>
          <a:p>
            <a:pPr indent="-323850">
              <a:spcAft>
                <a:spcPts val="1425"/>
              </a:spcAft>
              <a:buSzPct val="45000"/>
              <a:buFont typeface="Wingdings" pitchFamily="2" charset="2"/>
              <a:buNone/>
              <a:tabLst>
                <a:tab pos="723900" algn="l"/>
                <a:tab pos="1447800" algn="l"/>
              </a:tabLst>
            </a:pPr>
            <a:endParaRPr lang="en-CA" b="1" dirty="0">
              <a:solidFill>
                <a:srgbClr val="0000A8"/>
              </a:solidFill>
            </a:endParaRPr>
          </a:p>
        </p:txBody>
      </p:sp>
      <p:sp>
        <p:nvSpPr>
          <p:cNvPr id="205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5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059"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lgn="ctr">
              <a:spcAft>
                <a:spcPts val="1425"/>
              </a:spcAft>
              <a:buSzPct val="45000"/>
              <a:tabLst>
                <a:tab pos="723900" algn="l"/>
                <a:tab pos="1447800" algn="l"/>
              </a:tabLst>
              <a:defRPr/>
            </a:pPr>
            <a:r>
              <a:rPr lang="en-CA" b="1" dirty="0" smtClean="0">
                <a:solidFill>
                  <a:srgbClr val="E6E6FF"/>
                </a:solidFill>
                <a:ea typeface="MS Gothic" charset="-128"/>
              </a:rPr>
              <a:t>OEE</a:t>
            </a:r>
            <a:endParaRPr lang="en-CA" b="1" dirty="0">
              <a:solidFill>
                <a:srgbClr val="E6E6FF"/>
              </a:solidFill>
              <a:ea typeface="MS Gothic" charset="-128"/>
            </a:endParaRP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lgn="ctr">
              <a:spcAft>
                <a:spcPts val="1425"/>
              </a:spcAft>
              <a:buSzPct val="45000"/>
              <a:buFont typeface="Times New Roman" pitchFamily="18" charset="0"/>
              <a:buNone/>
              <a:tabLst>
                <a:tab pos="723900" algn="l"/>
                <a:tab pos="1447800" algn="l"/>
              </a:tabLst>
              <a:defRPr/>
            </a:pPr>
            <a:r>
              <a:rPr lang="en-CA" b="1" dirty="0">
                <a:solidFill>
                  <a:srgbClr val="0000A8"/>
                </a:solidFill>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206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6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6" name="Text Box 2"/>
          <p:cNvSpPr txBox="1">
            <a:spLocks noChangeArrowheads="1"/>
          </p:cNvSpPr>
          <p:nvPr/>
        </p:nvSpPr>
        <p:spPr bwMode="auto">
          <a:xfrm>
            <a:off x="1907803" y="935831"/>
            <a:ext cx="7632848" cy="4876800"/>
          </a:xfrm>
          <a:prstGeom prst="rect">
            <a:avLst/>
          </a:prstGeom>
          <a:noFill/>
          <a:ln w="9525">
            <a:noFill/>
            <a:round/>
            <a:headEnd/>
            <a:tailEnd/>
          </a:ln>
        </p:spPr>
        <p:txBody>
          <a:bodyPr lIns="0" tIns="15876" rIns="0" bIns="0"/>
          <a:lstStyle/>
          <a:p>
            <a:pPr marL="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Calculate OEE for the following machine information</a:t>
            </a:r>
          </a:p>
          <a:p>
            <a:pPr marL="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endParaRPr lang="en-US" sz="2000" dirty="0" smtClean="0">
              <a:solidFill>
                <a:srgbClr val="000080"/>
              </a:solidFill>
            </a:endParaRPr>
          </a:p>
        </p:txBody>
      </p:sp>
      <p:pic>
        <p:nvPicPr>
          <p:cNvPr id="1026" name="Picture 2"/>
          <p:cNvPicPr>
            <a:picLocks noChangeAspect="1" noChangeArrowheads="1"/>
          </p:cNvPicPr>
          <p:nvPr/>
        </p:nvPicPr>
        <p:blipFill>
          <a:blip r:embed="rId5" cstate="print"/>
          <a:srcRect/>
          <a:stretch>
            <a:fillRect/>
          </a:stretch>
        </p:blipFill>
        <p:spPr bwMode="auto">
          <a:xfrm>
            <a:off x="2454275" y="1692275"/>
            <a:ext cx="4810125" cy="30956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3092AD46-5DA3-498B-ACA8-CD41D0297FCB}" type="slidenum">
              <a:rPr lang="en-CA"/>
              <a:pPr>
                <a:defRPr/>
              </a:pPr>
              <a:t>9</a:t>
            </a:fld>
            <a:endParaRPr lang="en-CA"/>
          </a:p>
        </p:txBody>
      </p:sp>
      <p:sp>
        <p:nvSpPr>
          <p:cNvPr id="205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dirty="0" smtClean="0">
                <a:solidFill>
                  <a:srgbClr val="0000A8"/>
                </a:solidFill>
              </a:rPr>
              <a:t>Maintenance Performance Measures</a:t>
            </a:r>
            <a:endParaRPr lang="en-CA" sz="2400" b="1" dirty="0">
              <a:solidFill>
                <a:srgbClr val="000080"/>
              </a:solidFill>
            </a:endParaRPr>
          </a:p>
        </p:txBody>
      </p:sp>
      <p:sp>
        <p:nvSpPr>
          <p:cNvPr id="2052" name="Text Box 2"/>
          <p:cNvSpPr txBox="1">
            <a:spLocks noChangeArrowheads="1"/>
          </p:cNvSpPr>
          <p:nvPr/>
        </p:nvSpPr>
        <p:spPr bwMode="auto">
          <a:xfrm>
            <a:off x="2087415" y="1079847"/>
            <a:ext cx="7632848" cy="4876800"/>
          </a:xfrm>
          <a:prstGeom prst="rect">
            <a:avLst/>
          </a:prstGeom>
          <a:noFill/>
          <a:ln w="9525">
            <a:noFill/>
            <a:round/>
            <a:headEnd/>
            <a:tailEnd/>
          </a:ln>
        </p:spPr>
        <p:txBody>
          <a:bodyPr lIns="0" tIns="15876" rIns="0" bIns="0"/>
          <a:lstStyle/>
          <a:p>
            <a:pPr marL="27432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endParaRPr lang="en-US" sz="2400" dirty="0" smtClean="0">
              <a:solidFill>
                <a:srgbClr val="000080"/>
              </a:solidFill>
            </a:endParaRPr>
          </a:p>
        </p:txBody>
      </p:sp>
      <p:sp>
        <p:nvSpPr>
          <p:cNvPr id="2053"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Maintenance </a:t>
            </a:r>
            <a:r>
              <a:rPr lang="en-CA" b="1" dirty="0" smtClean="0">
                <a:solidFill>
                  <a:srgbClr val="E6E6FF"/>
                </a:solidFill>
                <a:ea typeface="MS Gothic" charset="-128"/>
              </a:rPr>
              <a:t> Performance</a:t>
            </a:r>
            <a:endParaRPr lang="en-CA" b="1" dirty="0">
              <a:solidFill>
                <a:srgbClr val="E6E6FF"/>
              </a:solidFill>
              <a:ea typeface="MS Gothic" charset="-128"/>
            </a:endParaRPr>
          </a:p>
          <a:p>
            <a:pPr indent="-323850">
              <a:spcAft>
                <a:spcPts val="1425"/>
              </a:spcAft>
              <a:buSzPct val="45000"/>
              <a:buFont typeface="Wingdings" pitchFamily="2" charset="2"/>
              <a:buNone/>
              <a:tabLst>
                <a:tab pos="723900" algn="l"/>
                <a:tab pos="1447800" algn="l"/>
              </a:tabLst>
            </a:pPr>
            <a:endParaRPr lang="en-CA" b="1" dirty="0">
              <a:solidFill>
                <a:srgbClr val="0000A8"/>
              </a:solidFill>
            </a:endParaRPr>
          </a:p>
        </p:txBody>
      </p:sp>
      <p:sp>
        <p:nvSpPr>
          <p:cNvPr id="205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5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059"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lgn="ctr">
              <a:spcAft>
                <a:spcPts val="1425"/>
              </a:spcAft>
              <a:buSzPct val="45000"/>
              <a:tabLst>
                <a:tab pos="723900" algn="l"/>
                <a:tab pos="1447800" algn="l"/>
              </a:tabLst>
              <a:defRPr/>
            </a:pPr>
            <a:r>
              <a:rPr lang="en-CA" b="1" dirty="0" smtClean="0">
                <a:solidFill>
                  <a:srgbClr val="E6E6FF"/>
                </a:solidFill>
                <a:ea typeface="MS Gothic" charset="-128"/>
              </a:rPr>
              <a:t>OEE</a:t>
            </a:r>
            <a:endParaRPr lang="en-CA" b="1" dirty="0">
              <a:solidFill>
                <a:srgbClr val="E6E6FF"/>
              </a:solidFill>
              <a:ea typeface="MS Gothic" charset="-128"/>
            </a:endParaRP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lgn="ctr">
              <a:spcAft>
                <a:spcPts val="1425"/>
              </a:spcAft>
              <a:buSzPct val="45000"/>
              <a:buFont typeface="Times New Roman" pitchFamily="18" charset="0"/>
              <a:buNone/>
              <a:tabLst>
                <a:tab pos="723900" algn="l"/>
                <a:tab pos="1447800" algn="l"/>
              </a:tabLst>
              <a:defRPr/>
            </a:pPr>
            <a:r>
              <a:rPr lang="en-CA" b="1" dirty="0">
                <a:solidFill>
                  <a:srgbClr val="0000A8"/>
                </a:solidFill>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206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6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6" name="Text Box 2"/>
          <p:cNvSpPr txBox="1">
            <a:spLocks noChangeArrowheads="1"/>
          </p:cNvSpPr>
          <p:nvPr/>
        </p:nvSpPr>
        <p:spPr bwMode="auto">
          <a:xfrm>
            <a:off x="1907803" y="935831"/>
            <a:ext cx="7632848" cy="4876800"/>
          </a:xfrm>
          <a:prstGeom prst="rect">
            <a:avLst/>
          </a:prstGeom>
          <a:noFill/>
          <a:ln w="9525">
            <a:noFill/>
            <a:round/>
            <a:headEnd/>
            <a:tailEnd/>
          </a:ln>
        </p:spPr>
        <p:txBody>
          <a:bodyPr lIns="0" tIns="15876" rIns="0" bIns="0"/>
          <a:lstStyle/>
          <a:p>
            <a:pPr marL="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endParaRPr lang="en-US" sz="2000" dirty="0" smtClean="0">
              <a:solidFill>
                <a:srgbClr val="000080"/>
              </a:solidFill>
            </a:endParaRPr>
          </a:p>
          <a:p>
            <a:pPr marL="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Planned Production Time = [Shift Length - Breaks] </a:t>
            </a:r>
          </a:p>
          <a:p>
            <a:pPr marL="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				= [480 - 60]= 420 minutes</a:t>
            </a:r>
          </a:p>
          <a:p>
            <a:pPr marL="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endParaRPr lang="en-US" sz="2000" dirty="0" smtClean="0">
              <a:solidFill>
                <a:srgbClr val="000080"/>
              </a:solidFill>
            </a:endParaRPr>
          </a:p>
          <a:p>
            <a:pPr marL="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Operating Time 	= [Planned Production Time - Down Time] </a:t>
            </a:r>
          </a:p>
          <a:p>
            <a:pPr marL="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			= [420 - 47] = 373 minutes</a:t>
            </a:r>
          </a:p>
          <a:p>
            <a:pPr marL="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endParaRPr lang="en-US" sz="2000" dirty="0" smtClean="0">
              <a:solidFill>
                <a:srgbClr val="000080"/>
              </a:solidFill>
            </a:endParaRPr>
          </a:p>
          <a:p>
            <a:pPr marL="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Good Pieces 	= [Total Pieces - Reject Pieces] </a:t>
            </a:r>
          </a:p>
          <a:p>
            <a:pPr marL="0" lvl="1" indent="0">
              <a:spcAft>
                <a:spcPts val="1425"/>
              </a:spcAft>
              <a:buClr>
                <a:srgbClr val="003399"/>
              </a:buClr>
              <a:buSzPct val="90000"/>
              <a:tabLst>
                <a:tab pos="723900" algn="l"/>
                <a:tab pos="1447800" algn="l"/>
                <a:tab pos="2171700" algn="l"/>
                <a:tab pos="2895600" algn="l"/>
                <a:tab pos="3619500" algn="l"/>
                <a:tab pos="4343400" algn="l"/>
                <a:tab pos="5067300" algn="l"/>
                <a:tab pos="5791200" algn="l"/>
                <a:tab pos="6515100" algn="l"/>
              </a:tabLst>
            </a:pPr>
            <a:r>
              <a:rPr lang="en-US" sz="2000" dirty="0" smtClean="0">
                <a:solidFill>
                  <a:srgbClr val="000080"/>
                </a:solidFill>
              </a:rPr>
              <a:t>			= [19,271 - 423] = 18,848 pieces</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7157</TotalTime>
  <Words>587</Words>
  <Application>Microsoft Office PowerPoint</Application>
  <PresentationFormat>Custom</PresentationFormat>
  <Paragraphs>143</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 Shadid</dc:creator>
  <cp:lastModifiedBy>Emad</cp:lastModifiedBy>
  <cp:revision>226</cp:revision>
  <cp:lastPrinted>1601-01-01T00:00:00Z</cp:lastPrinted>
  <dcterms:created xsi:type="dcterms:W3CDTF">2009-06-20T12:35:25Z</dcterms:created>
  <dcterms:modified xsi:type="dcterms:W3CDTF">2013-11-23T08:40:45Z</dcterms:modified>
</cp:coreProperties>
</file>