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CDE91-C02B-4A0D-A537-F2244ED3C554}" type="datetimeFigureOut">
              <a:rPr lang="ar-SA" smtClean="0"/>
              <a:pPr/>
              <a:t>16/05/1432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18EFE9A-5041-4EEB-8F40-7683BA9611E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CDE91-C02B-4A0D-A537-F2244ED3C554}" type="datetimeFigureOut">
              <a:rPr lang="ar-SA" smtClean="0"/>
              <a:pPr/>
              <a:t>16/05/1432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EFE9A-5041-4EEB-8F40-7683BA9611E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CDE91-C02B-4A0D-A537-F2244ED3C554}" type="datetimeFigureOut">
              <a:rPr lang="ar-SA" smtClean="0"/>
              <a:pPr/>
              <a:t>16/05/1432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EFE9A-5041-4EEB-8F40-7683BA9611E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CDE91-C02B-4A0D-A537-F2244ED3C554}" type="datetimeFigureOut">
              <a:rPr lang="ar-SA" smtClean="0"/>
              <a:pPr/>
              <a:t>16/05/1432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EFE9A-5041-4EEB-8F40-7683BA9611E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CDE91-C02B-4A0D-A537-F2244ED3C554}" type="datetimeFigureOut">
              <a:rPr lang="ar-SA" smtClean="0"/>
              <a:pPr/>
              <a:t>16/05/1432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8EFE9A-5041-4EEB-8F40-7683BA9611E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CDE91-C02B-4A0D-A537-F2244ED3C554}" type="datetimeFigureOut">
              <a:rPr lang="ar-SA" smtClean="0"/>
              <a:pPr/>
              <a:t>16/05/1432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EFE9A-5041-4EEB-8F40-7683BA9611E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CDE91-C02B-4A0D-A537-F2244ED3C554}" type="datetimeFigureOut">
              <a:rPr lang="ar-SA" smtClean="0"/>
              <a:pPr/>
              <a:t>16/05/1432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EFE9A-5041-4EEB-8F40-7683BA9611E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CDE91-C02B-4A0D-A537-F2244ED3C554}" type="datetimeFigureOut">
              <a:rPr lang="ar-SA" smtClean="0"/>
              <a:pPr/>
              <a:t>16/05/1432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EFE9A-5041-4EEB-8F40-7683BA9611E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CDE91-C02B-4A0D-A537-F2244ED3C554}" type="datetimeFigureOut">
              <a:rPr lang="ar-SA" smtClean="0"/>
              <a:pPr/>
              <a:t>16/05/1432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EFE9A-5041-4EEB-8F40-7683BA9611E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CDE91-C02B-4A0D-A537-F2244ED3C554}" type="datetimeFigureOut">
              <a:rPr lang="ar-SA" smtClean="0"/>
              <a:pPr/>
              <a:t>16/05/1432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EFE9A-5041-4EEB-8F40-7683BA9611E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CDE91-C02B-4A0D-A537-F2244ED3C554}" type="datetimeFigureOut">
              <a:rPr lang="ar-SA" smtClean="0"/>
              <a:pPr/>
              <a:t>16/05/1432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8EFE9A-5041-4EEB-8F40-7683BA9611E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83CDE91-C02B-4A0D-A537-F2244ED3C554}" type="datetimeFigureOut">
              <a:rPr lang="ar-SA" smtClean="0"/>
              <a:pPr/>
              <a:t>16/05/1432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18EFE9A-5041-4EEB-8F40-7683BA9611E7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Amine" TargetMode="External"/><Relationship Id="rId3" Type="http://schemas.openxmlformats.org/officeDocument/2006/relationships/hyperlink" Target="http://en.wikipedia.org/wiki/Chemical_formula" TargetMode="External"/><Relationship Id="rId7" Type="http://schemas.openxmlformats.org/officeDocument/2006/relationships/hyperlink" Target="http://en.wikipedia.org/wiki/Oxygen" TargetMode="External"/><Relationship Id="rId12" Type="http://schemas.openxmlformats.org/officeDocument/2006/relationships/image" Target="../media/image2.png"/><Relationship Id="rId2" Type="http://schemas.openxmlformats.org/officeDocument/2006/relationships/hyperlink" Target="http://en.wikipedia.org/wiki/Organic_compound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Carbon" TargetMode="External"/><Relationship Id="rId11" Type="http://schemas.openxmlformats.org/officeDocument/2006/relationships/hyperlink" Target="http://upload.wikimedia.org/wikipedia/commons/3/3d/Harnstoff.svg" TargetMode="External"/><Relationship Id="rId5" Type="http://schemas.openxmlformats.org/officeDocument/2006/relationships/hyperlink" Target="http://en.wikipedia.org/wiki/Hydrogen" TargetMode="External"/><Relationship Id="rId10" Type="http://schemas.openxmlformats.org/officeDocument/2006/relationships/hyperlink" Target="http://en.wikipedia.org/wiki/Functional_group" TargetMode="External"/><Relationship Id="rId4" Type="http://schemas.openxmlformats.org/officeDocument/2006/relationships/hyperlink" Target="http://en.wikipedia.org/wiki/Nitrogen" TargetMode="External"/><Relationship Id="rId9" Type="http://schemas.openxmlformats.org/officeDocument/2006/relationships/hyperlink" Target="http://en.wikipedia.org/wiki/Carbony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dterms.com/script/main/art.asp?articlekey=5915" TargetMode="External"/><Relationship Id="rId2" Type="http://schemas.openxmlformats.org/officeDocument/2006/relationships/hyperlink" Target="http://www.medterms.com/script/main/art.asp?articlekey=4103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edterms.com/script/main/art.asp?articlekey=2551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500438"/>
            <a:ext cx="6400800" cy="2138362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solidFill>
                  <a:schemeClr val="tx1"/>
                </a:solidFill>
              </a:rPr>
              <a:t>Determination of serum urea</a:t>
            </a:r>
            <a:endParaRPr lang="ar-SA" sz="4400" b="1" dirty="0">
              <a:solidFill>
                <a:schemeClr val="tx1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1643051"/>
            <a:ext cx="7772400" cy="1714512"/>
          </a:xfrm>
        </p:spPr>
        <p:txBody>
          <a:bodyPr/>
          <a:lstStyle/>
          <a:p>
            <a:r>
              <a:rPr lang="en-US" u="sng" dirty="0" smtClean="0"/>
              <a:t>Cls331,,,experiment (8):</a:t>
            </a:r>
            <a:endParaRPr lang="ar-SA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Introduction:</a:t>
            </a:r>
            <a:endParaRPr lang="ar-SA" b="1" u="sn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>
              <a:buNone/>
            </a:pPr>
            <a:r>
              <a:rPr lang="en-US" sz="3600" b="1" dirty="0" smtClean="0"/>
              <a:t>Urea</a:t>
            </a:r>
            <a:r>
              <a:rPr lang="en-US" sz="3600" dirty="0" smtClean="0"/>
              <a:t> or </a:t>
            </a:r>
            <a:r>
              <a:rPr lang="en-US" sz="3600" b="1" dirty="0" err="1" smtClean="0"/>
              <a:t>carbamide</a:t>
            </a:r>
            <a:r>
              <a:rPr lang="en-US" sz="3600" dirty="0" smtClean="0"/>
              <a:t> is an </a:t>
            </a:r>
            <a:r>
              <a:rPr lang="en-US" sz="3600" dirty="0" smtClean="0">
                <a:hlinkClick r:id="rId2" action="ppaction://hlinkfile"/>
              </a:rPr>
              <a:t>organic compound</a:t>
            </a:r>
            <a:r>
              <a:rPr lang="en-US" sz="3600" dirty="0" smtClean="0"/>
              <a:t> with the </a:t>
            </a:r>
            <a:r>
              <a:rPr lang="en-US" sz="3600" dirty="0" smtClean="0">
                <a:hlinkClick r:id="rId3" action="ppaction://hlinkfile"/>
              </a:rPr>
              <a:t>chemical formula</a:t>
            </a:r>
            <a:r>
              <a:rPr lang="en-US" sz="3600" dirty="0" smtClean="0"/>
              <a:t> (</a:t>
            </a:r>
            <a:r>
              <a:rPr lang="en-US" sz="3600" dirty="0" smtClean="0">
                <a:hlinkClick r:id="rId4" action="ppaction://hlinkfile" tooltip="Nitrogen"/>
              </a:rPr>
              <a:t>N</a:t>
            </a:r>
            <a:r>
              <a:rPr lang="en-US" sz="3600" dirty="0" smtClean="0">
                <a:hlinkClick r:id="rId5" action="ppaction://hlinkfile" tooltip="Hydrogen"/>
              </a:rPr>
              <a:t>H</a:t>
            </a:r>
            <a:r>
              <a:rPr lang="en-US" sz="3600" baseline="-25000" dirty="0" smtClean="0"/>
              <a:t>2</a:t>
            </a:r>
            <a:r>
              <a:rPr lang="en-US" sz="3600" dirty="0" smtClean="0"/>
              <a:t>)</a:t>
            </a:r>
            <a:r>
              <a:rPr lang="en-US" sz="3600" baseline="-25000" dirty="0" smtClean="0"/>
              <a:t>2</a:t>
            </a:r>
            <a:r>
              <a:rPr lang="en-US" sz="3600" dirty="0" smtClean="0">
                <a:hlinkClick r:id="rId6" action="ppaction://hlinkfile" tooltip="Carbon"/>
              </a:rPr>
              <a:t>C</a:t>
            </a:r>
            <a:r>
              <a:rPr lang="en-US" sz="3600" dirty="0" smtClean="0">
                <a:hlinkClick r:id="rId7" action="ppaction://hlinkfile" tooltip="Oxygen"/>
              </a:rPr>
              <a:t>O</a:t>
            </a:r>
            <a:r>
              <a:rPr lang="en-US" sz="3600" dirty="0" smtClean="0"/>
              <a:t>. The molecule has two </a:t>
            </a:r>
            <a:r>
              <a:rPr lang="en-US" sz="3600" dirty="0" smtClean="0">
                <a:hlinkClick r:id="rId8" action="ppaction://hlinkfile"/>
              </a:rPr>
              <a:t>amine</a:t>
            </a:r>
            <a:r>
              <a:rPr lang="en-US" sz="3600" dirty="0" smtClean="0"/>
              <a:t> (-NH</a:t>
            </a:r>
            <a:r>
              <a:rPr lang="en-US" sz="3600" baseline="-25000" dirty="0" smtClean="0"/>
              <a:t>2</a:t>
            </a:r>
            <a:r>
              <a:rPr lang="en-US" sz="3600" dirty="0" smtClean="0"/>
              <a:t>) groups joined by a </a:t>
            </a:r>
            <a:r>
              <a:rPr lang="en-US" sz="3600" dirty="0" smtClean="0">
                <a:hlinkClick r:id="rId9" action="ppaction://hlinkfile"/>
              </a:rPr>
              <a:t>carbonyl</a:t>
            </a:r>
            <a:r>
              <a:rPr lang="en-US" sz="3600" dirty="0" smtClean="0"/>
              <a:t> (C=O) </a:t>
            </a:r>
            <a:r>
              <a:rPr lang="en-US" sz="3600" dirty="0" smtClean="0">
                <a:hlinkClick r:id="rId10" action="ppaction://hlinkfile"/>
              </a:rPr>
              <a:t>functional group</a:t>
            </a:r>
            <a:r>
              <a:rPr lang="en-US" sz="3600" dirty="0" smtClean="0"/>
              <a:t>.</a:t>
            </a:r>
          </a:p>
          <a:p>
            <a:pPr algn="l" rtl="0"/>
            <a:endParaRPr lang="ar-SA" dirty="0"/>
          </a:p>
        </p:txBody>
      </p:sp>
      <p:pic>
        <p:nvPicPr>
          <p:cNvPr id="1026" name="Picture 2" descr="File:Harnstoff.svg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857488" y="4500570"/>
            <a:ext cx="3714776" cy="185738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algn="l" rtl="0"/>
            <a:r>
              <a:rPr lang="en-US" sz="3600" dirty="0" smtClean="0"/>
              <a:t>Urea is the main end product of protein metabolism in the body, which takes place in the liver.</a:t>
            </a:r>
          </a:p>
          <a:p>
            <a:pPr algn="l" rtl="0"/>
            <a:r>
              <a:rPr lang="en-US" sz="3600" dirty="0" smtClean="0"/>
              <a:t>Normally cleared from the blood by the </a:t>
            </a:r>
            <a:r>
              <a:rPr lang="en-US" sz="3600" dirty="0" smtClean="0">
                <a:hlinkClick r:id="rId2" action="ppaction://hlinkfile"/>
              </a:rPr>
              <a:t>kidney</a:t>
            </a:r>
            <a:r>
              <a:rPr lang="en-US" sz="3600" dirty="0" smtClean="0"/>
              <a:t> into the </a:t>
            </a:r>
            <a:r>
              <a:rPr lang="en-US" sz="3600" dirty="0" smtClean="0">
                <a:hlinkClick r:id="rId3" action="ppaction://hlinkfile"/>
              </a:rPr>
              <a:t>urine</a:t>
            </a:r>
            <a:r>
              <a:rPr lang="en-US" sz="3600" dirty="0" smtClean="0"/>
              <a:t>. Diseases that compromise the function of the kidney often lead to increased blood levels of urea, as measured by the blood urea nitrogen (</a:t>
            </a:r>
            <a:r>
              <a:rPr lang="en-US" sz="3600" dirty="0" smtClean="0">
                <a:hlinkClick r:id="rId4" action="ppaction://hlinkfile"/>
              </a:rPr>
              <a:t>BUN</a:t>
            </a:r>
            <a:r>
              <a:rPr lang="en-US" sz="3600" dirty="0" smtClean="0"/>
              <a:t>) test.</a:t>
            </a:r>
            <a:endParaRPr lang="ar-SA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pPr algn="l"/>
            <a:r>
              <a:rPr lang="en-US" b="1" u="sng" dirty="0" smtClean="0"/>
              <a:t>Principle:</a:t>
            </a:r>
            <a:endParaRPr lang="ar-SA" b="1" u="sn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8229600" cy="5357850"/>
          </a:xfrm>
        </p:spPr>
        <p:txBody>
          <a:bodyPr/>
          <a:lstStyle/>
          <a:p>
            <a:pPr algn="l" rtl="0"/>
            <a:r>
              <a:rPr lang="en-US" sz="3200" dirty="0" smtClean="0"/>
              <a:t>Urea is </a:t>
            </a:r>
            <a:r>
              <a:rPr lang="en-US" sz="3200" dirty="0" err="1" smtClean="0"/>
              <a:t>hydrolized</a:t>
            </a:r>
            <a:r>
              <a:rPr lang="en-US" sz="3200" dirty="0" smtClean="0"/>
              <a:t> by the enzyme urease forming ammonia and carbon dioxide.</a:t>
            </a:r>
          </a:p>
          <a:p>
            <a:pPr algn="l" rtl="0">
              <a:buNone/>
            </a:pPr>
            <a:endParaRPr lang="en-US" dirty="0"/>
          </a:p>
          <a:p>
            <a:pPr algn="l" rtl="0"/>
            <a:r>
              <a:rPr lang="en-US" dirty="0" smtClean="0"/>
              <a:t>NH2</a:t>
            </a:r>
            <a:r>
              <a:rPr lang="en-US" dirty="0" smtClean="0">
                <a:solidFill>
                  <a:srgbClr val="002060"/>
                </a:solidFill>
              </a:rPr>
              <a:t>     </a:t>
            </a:r>
            <a:r>
              <a:rPr lang="en-US" dirty="0" smtClean="0"/>
              <a:t>CO    NH2 </a:t>
            </a:r>
            <a:r>
              <a:rPr lang="en-US" b="1" dirty="0" smtClean="0"/>
              <a:t>+</a:t>
            </a:r>
            <a:r>
              <a:rPr lang="en-US" dirty="0" smtClean="0"/>
              <a:t> H2O   urease  </a:t>
            </a:r>
          </a:p>
          <a:p>
            <a:pPr algn="l" rtl="0"/>
            <a:r>
              <a:rPr lang="en-US" dirty="0" smtClean="0"/>
              <a:t>NH3 </a:t>
            </a:r>
            <a:r>
              <a:rPr lang="en-US" b="1" dirty="0" smtClean="0"/>
              <a:t>+</a:t>
            </a:r>
            <a:r>
              <a:rPr lang="en-US" dirty="0" smtClean="0"/>
              <a:t>NH2     CO      OH             2NH3 </a:t>
            </a:r>
            <a:r>
              <a:rPr lang="en-US" b="1" dirty="0" smtClean="0"/>
              <a:t>+</a:t>
            </a:r>
            <a:r>
              <a:rPr lang="en-US" dirty="0" smtClean="0"/>
              <a:t>CO2</a:t>
            </a:r>
          </a:p>
          <a:p>
            <a:pPr algn="l" rtl="0">
              <a:buNone/>
            </a:pPr>
            <a:endParaRPr lang="en-US" dirty="0"/>
          </a:p>
          <a:p>
            <a:pPr algn="l" rtl="0"/>
            <a:r>
              <a:rPr lang="en-US" b="1" u="sng" dirty="0" smtClean="0"/>
              <a:t>NOTES: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/>
              <a:t> </a:t>
            </a:r>
            <a:r>
              <a:rPr lang="en-US" sz="3600" dirty="0" smtClean="0"/>
              <a:t>Urease acts optimally at 55⁰c &amp; PH (7-8)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3600" dirty="0"/>
              <a:t> </a:t>
            </a:r>
            <a:r>
              <a:rPr lang="en-US" sz="3600" dirty="0" smtClean="0"/>
              <a:t>Inhibited by ammonia &amp; fluoride.</a:t>
            </a:r>
          </a:p>
          <a:p>
            <a:pPr algn="l" rtl="0">
              <a:buFont typeface="Wingdings" pitchFamily="2" charset="2"/>
              <a:buChar char="Ø"/>
            </a:pPr>
            <a:endParaRPr lang="ar-SA" dirty="0"/>
          </a:p>
        </p:txBody>
      </p:sp>
      <p:cxnSp>
        <p:nvCxnSpPr>
          <p:cNvPr id="5" name="رابط مستقيم 4"/>
          <p:cNvCxnSpPr/>
          <p:nvPr/>
        </p:nvCxnSpPr>
        <p:spPr>
          <a:xfrm>
            <a:off x="1331640" y="3140968"/>
            <a:ext cx="4286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مستقيم 6"/>
          <p:cNvCxnSpPr/>
          <p:nvPr/>
        </p:nvCxnSpPr>
        <p:spPr>
          <a:xfrm>
            <a:off x="2123728" y="3140968"/>
            <a:ext cx="4286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رابط كسهم مستقيم 8"/>
          <p:cNvCxnSpPr/>
          <p:nvPr/>
        </p:nvCxnSpPr>
        <p:spPr>
          <a:xfrm>
            <a:off x="4139952" y="3284984"/>
            <a:ext cx="114300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رابط مستقيم 10"/>
          <p:cNvCxnSpPr/>
          <p:nvPr/>
        </p:nvCxnSpPr>
        <p:spPr>
          <a:xfrm>
            <a:off x="2267744" y="3645024"/>
            <a:ext cx="50006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مستقيم 12"/>
          <p:cNvCxnSpPr/>
          <p:nvPr/>
        </p:nvCxnSpPr>
        <p:spPr>
          <a:xfrm>
            <a:off x="3059832" y="3645024"/>
            <a:ext cx="50006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سهم إلى اليمين 14"/>
          <p:cNvSpPr/>
          <p:nvPr/>
        </p:nvSpPr>
        <p:spPr>
          <a:xfrm>
            <a:off x="4139952" y="3573016"/>
            <a:ext cx="857256" cy="714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rtl="0"/>
            <a:r>
              <a:rPr lang="en-US" i="1" u="sng" dirty="0" smtClean="0"/>
              <a:t>o-</a:t>
            </a:r>
            <a:r>
              <a:rPr lang="en-US" i="1" u="sng" dirty="0" err="1" smtClean="0"/>
              <a:t>Phthalaldehyde</a:t>
            </a:r>
            <a:r>
              <a:rPr lang="en-US" i="1" u="sng" dirty="0" smtClean="0"/>
              <a:t> colorimetric method</a:t>
            </a:r>
            <a:endParaRPr lang="en-US" i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1560" y="1628800"/>
            <a:ext cx="8229600" cy="4525963"/>
          </a:xfrm>
        </p:spPr>
        <p:txBody>
          <a:bodyPr/>
          <a:lstStyle/>
          <a:p>
            <a:pPr algn="l" rtl="0"/>
            <a:r>
              <a:rPr lang="en-US" sz="4000" b="1" u="sng" dirty="0" smtClean="0"/>
              <a:t>The principle:</a:t>
            </a:r>
          </a:p>
          <a:p>
            <a:pPr algn="l" rtl="0">
              <a:buNone/>
            </a:pPr>
            <a:r>
              <a:rPr lang="en-US" sz="3600" dirty="0" smtClean="0"/>
              <a:t>  Urea </a:t>
            </a:r>
            <a:r>
              <a:rPr lang="en-US" sz="3600" b="1" dirty="0" smtClean="0"/>
              <a:t>+</a:t>
            </a:r>
            <a:r>
              <a:rPr lang="en-US" sz="3600" dirty="0" smtClean="0"/>
              <a:t> o-</a:t>
            </a:r>
            <a:r>
              <a:rPr lang="en-US" sz="3600" dirty="0" err="1" smtClean="0"/>
              <a:t>fhthalalehyde</a:t>
            </a:r>
            <a:r>
              <a:rPr lang="en-US" sz="3600" dirty="0" smtClean="0"/>
              <a:t>             Isoindoline</a:t>
            </a:r>
          </a:p>
          <a:p>
            <a:pPr algn="l" rtl="0">
              <a:buNone/>
            </a:pPr>
            <a:r>
              <a:rPr lang="en-US" sz="3600" b="1" u="sng" dirty="0" smtClean="0"/>
              <a:t>Clinical significance:</a:t>
            </a:r>
          </a:p>
          <a:p>
            <a:pPr algn="l" rtl="0">
              <a:buNone/>
            </a:pPr>
            <a:r>
              <a:rPr lang="en-US" sz="3600" dirty="0" smtClean="0"/>
              <a:t>     </a:t>
            </a:r>
            <a:r>
              <a:rPr lang="en-US" sz="4000" dirty="0" smtClean="0"/>
              <a:t>urea</a:t>
            </a:r>
            <a:r>
              <a:rPr lang="en-US" sz="4000" dirty="0" smtClean="0"/>
              <a:t> </a:t>
            </a:r>
            <a:r>
              <a:rPr lang="en-US" sz="4000" dirty="0" smtClean="0"/>
              <a:t>in blood</a:t>
            </a:r>
            <a:r>
              <a:rPr lang="en-US" sz="4000" dirty="0" smtClean="0"/>
              <a:t> </a:t>
            </a:r>
            <a:r>
              <a:rPr lang="en-US" sz="4000" dirty="0" smtClean="0"/>
              <a:t>(uremia): diets with excess of proteins, renal diseases, renal obstruction and heart failure…</a:t>
            </a:r>
            <a:r>
              <a:rPr lang="en-US" sz="4000" b="1" u="sng" dirty="0" smtClean="0"/>
              <a:t>  </a:t>
            </a:r>
          </a:p>
          <a:p>
            <a:pPr algn="l" rtl="0">
              <a:buNone/>
            </a:pPr>
            <a:endParaRPr lang="en-US" sz="3600" b="1" u="sng" dirty="0"/>
          </a:p>
        </p:txBody>
      </p:sp>
      <p:sp>
        <p:nvSpPr>
          <p:cNvPr id="4" name="Right Arrow 3"/>
          <p:cNvSpPr/>
          <p:nvPr/>
        </p:nvSpPr>
        <p:spPr>
          <a:xfrm>
            <a:off x="5004048" y="2636912"/>
            <a:ext cx="93610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Up Arrow 5"/>
          <p:cNvSpPr/>
          <p:nvPr/>
        </p:nvSpPr>
        <p:spPr>
          <a:xfrm flipH="1">
            <a:off x="971600" y="3645024"/>
            <a:ext cx="144016" cy="64807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End point procedure:</a:t>
            </a:r>
            <a:endParaRPr lang="en-US" b="1" u="sng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539552" y="1988840"/>
          <a:ext cx="8229600" cy="33832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blank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Std.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sample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sz="3200" dirty="0" smtClean="0"/>
                        <a:t> R1 (ml)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STANDARD (µl)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------------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25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---------------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sz="3200" dirty="0" smtClean="0"/>
                        <a:t>Sample (</a:t>
                      </a:r>
                      <a:r>
                        <a:rPr lang="en-US" sz="3200" dirty="0" smtClean="0"/>
                        <a:t>µl)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------------------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-------------------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25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sz="3200" dirty="0" smtClean="0"/>
                        <a:t>R2 (ml)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</a:t>
                      </a: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3408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861520"/>
          </a:xfrm>
        </p:spPr>
        <p:txBody>
          <a:bodyPr>
            <a:noAutofit/>
          </a:bodyPr>
          <a:lstStyle/>
          <a:p>
            <a:pPr algn="l" rtl="0"/>
            <a:r>
              <a:rPr lang="en-US" sz="4000" dirty="0" smtClean="0"/>
              <a:t>Mix and incubate 15 min. at 37⁰c.</a:t>
            </a:r>
          </a:p>
          <a:p>
            <a:pPr algn="l" rtl="0"/>
            <a:r>
              <a:rPr lang="en-US" sz="4000" dirty="0" smtClean="0"/>
              <a:t>Read the (A) at 510 nm.</a:t>
            </a:r>
          </a:p>
          <a:p>
            <a:pPr algn="l" rtl="0"/>
            <a:r>
              <a:rPr lang="en-US" sz="4000" b="1" u="sng" dirty="0" smtClean="0">
                <a:solidFill>
                  <a:srgbClr val="C00000"/>
                </a:solidFill>
              </a:rPr>
              <a:t>Calculations;</a:t>
            </a:r>
          </a:p>
          <a:p>
            <a:pPr marL="514350" indent="-514350" algn="l" rtl="0">
              <a:buAutoNum type="alphaUcParenBoth"/>
            </a:pPr>
            <a:r>
              <a:rPr lang="en-US" sz="4000" dirty="0" smtClean="0">
                <a:solidFill>
                  <a:srgbClr val="C00000"/>
                </a:solidFill>
              </a:rPr>
              <a:t>Sample           ×   50  = mg/dl</a:t>
            </a:r>
          </a:p>
          <a:p>
            <a:pPr marL="514350" indent="-514350" algn="l" rtl="0">
              <a:buNone/>
            </a:pPr>
            <a:r>
              <a:rPr lang="en-US" sz="4000" dirty="0" smtClean="0">
                <a:solidFill>
                  <a:srgbClr val="C00000"/>
                </a:solidFill>
              </a:rPr>
              <a:t>(A) std.</a:t>
            </a:r>
          </a:p>
          <a:p>
            <a:pPr marL="514350" indent="-514350" algn="l" rtl="0">
              <a:buNone/>
            </a:pPr>
            <a:endParaRPr lang="en-US" sz="4000" dirty="0" smtClean="0">
              <a:solidFill>
                <a:srgbClr val="C00000"/>
              </a:solidFill>
            </a:endParaRPr>
          </a:p>
          <a:p>
            <a:pPr marL="514350" indent="-514350" algn="l" rtl="0">
              <a:buNone/>
            </a:pPr>
            <a:r>
              <a:rPr lang="en-US" sz="4000" dirty="0" smtClean="0">
                <a:solidFill>
                  <a:srgbClr val="C00000"/>
                </a:solidFill>
              </a:rPr>
              <a:t>Reference values: 15 – 45 mg/dl               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611560" y="4005064"/>
            <a:ext cx="23042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141</TotalTime>
  <Words>269</Words>
  <Application>Microsoft Office PowerPoint</Application>
  <PresentationFormat>On-screen Show (4:3)</PresentationFormat>
  <Paragraphs>47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Equity</vt:lpstr>
      <vt:lpstr>Cls331,,,experiment (8):</vt:lpstr>
      <vt:lpstr>Introduction:</vt:lpstr>
      <vt:lpstr>Slide 3</vt:lpstr>
      <vt:lpstr>Principle:</vt:lpstr>
      <vt:lpstr>o-Phthalaldehyde colorimetric method</vt:lpstr>
      <vt:lpstr>End point procedure: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Cls331,,,experiment (8):</dc:title>
  <dc:creator>ABS</dc:creator>
  <cp:lastModifiedBy>ksu</cp:lastModifiedBy>
  <cp:revision>29</cp:revision>
  <dcterms:created xsi:type="dcterms:W3CDTF">2011-04-19T02:05:52Z</dcterms:created>
  <dcterms:modified xsi:type="dcterms:W3CDTF">2011-04-20T04:38:45Z</dcterms:modified>
</cp:coreProperties>
</file>