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tiff" ContentType="image/tif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3"/>
  </p:notesMasterIdLst>
  <p:sldIdLst>
    <p:sldId id="256" r:id="rId2"/>
    <p:sldId id="454" r:id="rId3"/>
    <p:sldId id="257" r:id="rId4"/>
    <p:sldId id="330" r:id="rId5"/>
    <p:sldId id="331" r:id="rId6"/>
    <p:sldId id="334" r:id="rId7"/>
    <p:sldId id="338" r:id="rId8"/>
    <p:sldId id="267" r:id="rId9"/>
    <p:sldId id="268" r:id="rId10"/>
    <p:sldId id="270" r:id="rId11"/>
    <p:sldId id="271" r:id="rId12"/>
    <p:sldId id="273" r:id="rId13"/>
    <p:sldId id="467" r:id="rId14"/>
    <p:sldId id="468" r:id="rId15"/>
    <p:sldId id="281" r:id="rId16"/>
    <p:sldId id="347" r:id="rId17"/>
    <p:sldId id="469" r:id="rId18"/>
    <p:sldId id="287" r:id="rId19"/>
    <p:sldId id="350" r:id="rId20"/>
    <p:sldId id="353" r:id="rId21"/>
    <p:sldId id="464" r:id="rId22"/>
    <p:sldId id="359" r:id="rId23"/>
    <p:sldId id="297" r:id="rId24"/>
    <p:sldId id="299" r:id="rId25"/>
    <p:sldId id="302" r:id="rId26"/>
    <p:sldId id="303" r:id="rId27"/>
    <p:sldId id="470" r:id="rId28"/>
    <p:sldId id="310" r:id="rId29"/>
    <p:sldId id="312" r:id="rId30"/>
    <p:sldId id="368" r:id="rId31"/>
    <p:sldId id="315" r:id="rId32"/>
    <p:sldId id="460" r:id="rId33"/>
    <p:sldId id="461" r:id="rId34"/>
    <p:sldId id="471" r:id="rId35"/>
    <p:sldId id="482" r:id="rId36"/>
    <p:sldId id="320" r:id="rId37"/>
    <p:sldId id="326" r:id="rId38"/>
    <p:sldId id="328" r:id="rId39"/>
    <p:sldId id="258" r:id="rId40"/>
    <p:sldId id="372" r:id="rId41"/>
    <p:sldId id="374" r:id="rId42"/>
    <p:sldId id="375" r:id="rId43"/>
    <p:sldId id="381" r:id="rId44"/>
    <p:sldId id="382" r:id="rId45"/>
    <p:sldId id="472" r:id="rId46"/>
    <p:sldId id="473" r:id="rId47"/>
    <p:sldId id="474" r:id="rId48"/>
    <p:sldId id="475" r:id="rId49"/>
    <p:sldId id="476" r:id="rId50"/>
    <p:sldId id="477" r:id="rId51"/>
    <p:sldId id="407" r:id="rId52"/>
    <p:sldId id="408" r:id="rId53"/>
    <p:sldId id="410" r:id="rId54"/>
    <p:sldId id="412" r:id="rId55"/>
    <p:sldId id="478" r:id="rId56"/>
    <p:sldId id="418" r:id="rId57"/>
    <p:sldId id="479" r:id="rId58"/>
    <p:sldId id="480" r:id="rId59"/>
    <p:sldId id="424" r:id="rId60"/>
    <p:sldId id="481" r:id="rId61"/>
    <p:sldId id="426" r:id="rId62"/>
    <p:sldId id="421" r:id="rId63"/>
    <p:sldId id="428" r:id="rId64"/>
    <p:sldId id="433" r:id="rId65"/>
    <p:sldId id="437" r:id="rId66"/>
    <p:sldId id="439" r:id="rId67"/>
    <p:sldId id="440" r:id="rId68"/>
    <p:sldId id="441" r:id="rId69"/>
    <p:sldId id="446" r:id="rId70"/>
    <p:sldId id="447" r:id="rId71"/>
    <p:sldId id="453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243" autoAdjust="0"/>
  </p:normalViewPr>
  <p:slideViewPr>
    <p:cSldViewPr>
      <p:cViewPr varScale="1">
        <p:scale>
          <a:sx n="71" d="100"/>
          <a:sy n="71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39EFF-100E-43EA-98A8-3B9D398BBB03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D6A4A-283A-44F5-80ED-08CBCD2DFF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10DD4-2AD8-4EB8-B859-ED32A1065320}" type="datetimeFigureOut">
              <a:rPr lang="en-US" smtClean="0"/>
              <a:pPr/>
              <a:t>3/3/2013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E35E2-746D-4B44-83BE-F49F1AB6E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ss.edu/16333.htm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4.tiff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f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tiff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tif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tif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84.tif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Common Adult Fractures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Dr. </a:t>
            </a:r>
            <a:r>
              <a:rPr lang="en-US" sz="2400" dirty="0" err="1" smtClean="0">
                <a:solidFill>
                  <a:schemeClr val="tx1"/>
                </a:solidFill>
              </a:rPr>
              <a:t>Abdulrahman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Algarni</a:t>
            </a:r>
            <a:r>
              <a:rPr lang="en-US" sz="2400" dirty="0" smtClean="0">
                <a:solidFill>
                  <a:schemeClr val="tx1"/>
                </a:solidFill>
              </a:rPr>
              <a:t>, MD, SSC (Ortho), ABOS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Assistant </a:t>
            </a:r>
            <a:r>
              <a:rPr lang="en-US" sz="2400" dirty="0" smtClean="0">
                <a:solidFill>
                  <a:schemeClr val="tx1"/>
                </a:solidFill>
              </a:rPr>
              <a:t>Professor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consultant orthopedic and </a:t>
            </a:r>
            <a:r>
              <a:rPr lang="en-US" sz="2400" dirty="0" err="1" smtClean="0">
                <a:solidFill>
                  <a:schemeClr val="tx1"/>
                </a:solidFill>
              </a:rPr>
              <a:t>arthroplasty</a:t>
            </a:r>
            <a:r>
              <a:rPr lang="en-US" sz="2400" dirty="0" smtClean="0">
                <a:solidFill>
                  <a:schemeClr val="tx1"/>
                </a:solidFill>
              </a:rPr>
              <a:t> surgeon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pain, swelling, tenderness, painful range of motion, and variable </a:t>
            </a:r>
            <a:r>
              <a:rPr lang="en-US" dirty="0" err="1" smtClean="0"/>
              <a:t>crepitus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 careful neurovascular examination is essential, axillary nerve function.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RADIOGRAPHIC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3810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AP and lateral views</a:t>
            </a:r>
          </a:p>
          <a:p>
            <a:endParaRPr lang="en-US" sz="2800" dirty="0" smtClean="0"/>
          </a:p>
          <a:p>
            <a:r>
              <a:rPr lang="en-US" sz="2800" dirty="0" smtClean="0"/>
              <a:t>Computed tomography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Rule out  Fracture-dislocation (four-part)</a:t>
            </a:r>
            <a:endParaRPr 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1219200"/>
            <a:ext cx="20859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429000"/>
            <a:ext cx="2706624" cy="322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Neer’s</a:t>
            </a:r>
            <a:r>
              <a:rPr lang="en-US" dirty="0" smtClean="0"/>
              <a:t> classification)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3581400" cy="4144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Four parts: </a:t>
            </a:r>
          </a:p>
          <a:p>
            <a:r>
              <a:rPr lang="en-US" sz="2800" dirty="0" smtClean="0"/>
              <a:t>humeral shaft </a:t>
            </a:r>
          </a:p>
          <a:p>
            <a:r>
              <a:rPr lang="en-US" sz="2800" dirty="0" smtClean="0"/>
              <a:t>humeral head</a:t>
            </a:r>
          </a:p>
          <a:p>
            <a:r>
              <a:rPr lang="en-US" sz="2800" dirty="0" smtClean="0"/>
              <a:t>Greater </a:t>
            </a:r>
            <a:r>
              <a:rPr lang="en-US" sz="2800" dirty="0" err="1" smtClean="0"/>
              <a:t>tuberosity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Lesser </a:t>
            </a:r>
            <a:r>
              <a:rPr lang="en-US" sz="2800" dirty="0" err="1" smtClean="0"/>
              <a:t>tuberosity</a:t>
            </a:r>
            <a:endParaRPr lang="en-US" sz="2800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2209800"/>
            <a:ext cx="49244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Neer’s</a:t>
            </a:r>
            <a:r>
              <a:rPr lang="en-US" dirty="0" smtClean="0"/>
              <a:t> classification)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part is defined as displaced if &gt;0.5cm of fracture displacement or &gt;45 degrees of angulation</a:t>
            </a:r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600200"/>
            <a:ext cx="5942858" cy="192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Conservative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" y="2438399"/>
            <a:ext cx="4038600" cy="3687763"/>
          </a:xfrm>
        </p:spPr>
        <p:txBody>
          <a:bodyPr>
            <a:normAutofit/>
          </a:bodyPr>
          <a:lstStyle/>
          <a:p>
            <a:r>
              <a:rPr lang="en-US" dirty="0" smtClean="0"/>
              <a:t>Non- or minimally displaced fractures ( less than 5 mm)</a:t>
            </a:r>
          </a:p>
          <a:p>
            <a:pPr lvl="1"/>
            <a:r>
              <a:rPr lang="en-US" sz="2400" dirty="0" smtClean="0"/>
              <a:t>85% of fractures are minimally displaced or </a:t>
            </a:r>
            <a:r>
              <a:rPr lang="en-US" sz="2400" dirty="0" err="1" smtClean="0"/>
              <a:t>nondisplaced</a:t>
            </a:r>
            <a:r>
              <a:rPr lang="en-US" sz="2400" dirty="0" smtClean="0"/>
              <a:t>.</a:t>
            </a:r>
          </a:p>
          <a:p>
            <a:pPr lvl="1"/>
            <a:r>
              <a:rPr lang="en-US" sz="2400" dirty="0" smtClean="0"/>
              <a:t>Sling immobilization.</a:t>
            </a:r>
          </a:p>
          <a:p>
            <a:pPr lvl="1"/>
            <a:r>
              <a:rPr lang="en-US" sz="2400" dirty="0" smtClean="0"/>
              <a:t>Early shoulder motion at 7 to 10 days.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Operative fixation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67200" y="2362200"/>
            <a:ext cx="2590799" cy="4179888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displaced more than 5 to 10 mm.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Three- and four-part fractures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Replacement of humeral head for four-part in elderly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38889" t="12944" r="39815" b="5766"/>
          <a:stretch>
            <a:fillRect/>
          </a:stretch>
        </p:blipFill>
        <p:spPr>
          <a:xfrm>
            <a:off x="6934200" y="2209800"/>
            <a:ext cx="2060899" cy="3855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COMPLICATIONS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Osteonecrosis</a:t>
            </a:r>
            <a:r>
              <a:rPr lang="en-US" sz="2800" dirty="0" smtClean="0"/>
              <a:t>: four-part (13%-34%), three-part(3% to 14%), anatomic neck fractures.</a:t>
            </a:r>
          </a:p>
          <a:p>
            <a:r>
              <a:rPr lang="en-US" sz="2800" dirty="0" smtClean="0"/>
              <a:t>Vascular injury (5% to the </a:t>
            </a:r>
            <a:r>
              <a:rPr lang="en-US" sz="2800" dirty="0" err="1" smtClean="0"/>
              <a:t>axillary</a:t>
            </a:r>
            <a:r>
              <a:rPr lang="en-US" sz="2800" dirty="0" smtClean="0"/>
              <a:t> artery)</a:t>
            </a:r>
          </a:p>
          <a:p>
            <a:r>
              <a:rPr lang="en-US" sz="2800" dirty="0" smtClean="0"/>
              <a:t>Neural injury(Brachial plexus injury, </a:t>
            </a:r>
            <a:r>
              <a:rPr lang="en-US" sz="2800" dirty="0" err="1" smtClean="0"/>
              <a:t>Axillary</a:t>
            </a:r>
            <a:r>
              <a:rPr lang="en-US" sz="2800" dirty="0" smtClean="0"/>
              <a:t> nerve injury)</a:t>
            </a:r>
          </a:p>
          <a:p>
            <a:r>
              <a:rPr lang="en-US" sz="2800" dirty="0" smtClean="0"/>
              <a:t>Shoulder stiffness</a:t>
            </a:r>
          </a:p>
          <a:p>
            <a:r>
              <a:rPr lang="en-US" sz="2800" dirty="0" smtClean="0"/>
              <a:t>Nonunion, </a:t>
            </a:r>
            <a:r>
              <a:rPr lang="en-US" sz="2800" dirty="0" err="1" smtClean="0"/>
              <a:t>Malunion</a:t>
            </a:r>
            <a:r>
              <a:rPr lang="en-US" sz="2800" dirty="0" smtClean="0"/>
              <a:t>, </a:t>
            </a:r>
            <a:r>
              <a:rPr lang="en-US" sz="2800" dirty="0" err="1" smtClean="0"/>
              <a:t>Heterotopic</a:t>
            </a:r>
            <a:r>
              <a:rPr lang="en-US" sz="2800" dirty="0" smtClean="0"/>
              <a:t> ossification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Fractures Shaft of the Humerus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248400" cy="495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3% to 5% of all fractures </a:t>
            </a:r>
          </a:p>
          <a:p>
            <a:endParaRPr lang="en-US" sz="2800" dirty="0" smtClean="0"/>
          </a:p>
          <a:p>
            <a:r>
              <a:rPr lang="en-US" sz="2800" dirty="0" smtClean="0"/>
              <a:t>Commonly </a:t>
            </a:r>
            <a:r>
              <a:rPr lang="en-US" sz="2800" b="1" dirty="0" smtClean="0"/>
              <a:t>Indirect </a:t>
            </a:r>
            <a:r>
              <a:rPr lang="en-US" sz="2800" dirty="0" smtClean="0"/>
              <a:t>injury(Spiral or Oblique)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Direct injuries(transverse or comminuted )</a:t>
            </a:r>
          </a:p>
          <a:p>
            <a:endParaRPr lang="en-US" sz="2800" dirty="0" smtClean="0"/>
          </a:p>
          <a:p>
            <a:r>
              <a:rPr lang="en-US" sz="2800" dirty="0" smtClean="0"/>
              <a:t>May be associated with </a:t>
            </a:r>
            <a:r>
              <a:rPr lang="en-US" sz="2800" b="1" dirty="0" smtClean="0"/>
              <a:t>Radial Nerve </a:t>
            </a:r>
            <a:r>
              <a:rPr lang="en-US" sz="2800" dirty="0" smtClean="0"/>
              <a:t>injury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600200"/>
            <a:ext cx="2495550" cy="40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Clinical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" y="2438399"/>
            <a:ext cx="4267200" cy="1447801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 smtClean="0"/>
              <a:t>Rule out open fractures</a:t>
            </a:r>
          </a:p>
          <a:p>
            <a:r>
              <a:rPr lang="en-US" sz="2600" dirty="0" smtClean="0"/>
              <a:t>careful NV examination, with particular attention to radial nerve function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91001" y="1535113"/>
            <a:ext cx="4495800" cy="63976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8601" y="3962400"/>
            <a:ext cx="3962399" cy="25796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Radiological</a:t>
            </a:r>
          </a:p>
          <a:p>
            <a:r>
              <a:rPr lang="en-US" dirty="0" smtClean="0"/>
              <a:t>AP and lateral radiographs of the </a:t>
            </a:r>
            <a:r>
              <a:rPr lang="en-US" dirty="0" err="1" smtClean="0"/>
              <a:t>humerus</a:t>
            </a:r>
            <a:r>
              <a:rPr lang="en-US" dirty="0" smtClean="0"/>
              <a:t> including the shoulder and elbow joints on each view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 r="45038"/>
          <a:stretch>
            <a:fillRect/>
          </a:stretch>
        </p:blipFill>
        <p:spPr bwMode="auto">
          <a:xfrm>
            <a:off x="4191000" y="1676400"/>
            <a:ext cx="1954536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41235" r="32471"/>
          <a:stretch>
            <a:fillRect/>
          </a:stretch>
        </p:blipFill>
        <p:spPr bwMode="auto">
          <a:xfrm>
            <a:off x="6172200" y="1676400"/>
            <a:ext cx="2740829" cy="433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CLASSIFICATION</a:t>
            </a:r>
            <a:br>
              <a:rPr lang="en-US" dirty="0" smtClean="0"/>
            </a:br>
            <a:r>
              <a:rPr lang="en-US" dirty="0" smtClean="0"/>
              <a:t>(Descriptive)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Open vs. closed.</a:t>
            </a:r>
          </a:p>
          <a:p>
            <a:r>
              <a:rPr lang="en-US" sz="2800" dirty="0" smtClean="0"/>
              <a:t>Location: proximal third, middle third, distal third.</a:t>
            </a:r>
          </a:p>
          <a:p>
            <a:r>
              <a:rPr lang="en-US" sz="2800" dirty="0" smtClean="0"/>
              <a:t>Degree: nondisplaced, displaced.</a:t>
            </a:r>
          </a:p>
          <a:p>
            <a:r>
              <a:rPr lang="en-US" sz="2800" dirty="0" smtClean="0"/>
              <a:t>Direction and character: transverse, oblique, spiral, segmental, comminuted</a:t>
            </a:r>
          </a:p>
          <a:p>
            <a:r>
              <a:rPr lang="en-US" sz="2800" dirty="0" smtClean="0"/>
              <a:t>Articular extension.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791200" cy="4525963"/>
          </a:xfrm>
        </p:spPr>
        <p:txBody>
          <a:bodyPr>
            <a:noAutofit/>
          </a:bodyPr>
          <a:lstStyle/>
          <a:p>
            <a:r>
              <a:rPr lang="en-US" sz="2800" dirty="0" smtClean="0"/>
              <a:t>Most of the time is Conservative </a:t>
            </a:r>
          </a:p>
          <a:p>
            <a:r>
              <a:rPr lang="en-US" sz="2800" dirty="0" smtClean="0"/>
              <a:t>Closed Reduction in upright position.</a:t>
            </a:r>
          </a:p>
          <a:p>
            <a:r>
              <a:rPr lang="en-US" sz="2800" dirty="0" smtClean="0"/>
              <a:t>U-shaped Slab</a:t>
            </a:r>
          </a:p>
          <a:p>
            <a:r>
              <a:rPr lang="en-US" sz="2800" dirty="0" smtClean="0"/>
              <a:t>Few weeks later Functional Brace may be used</a:t>
            </a:r>
            <a:endParaRPr lang="en-US" sz="2800" dirty="0"/>
          </a:p>
        </p:txBody>
      </p:sp>
      <p:pic>
        <p:nvPicPr>
          <p:cNvPr id="4" name="Picture 2" descr="C:\Documents and Settings\Dr.Abdul Aziz\My Documents\My Pictures\5-28-2008\DSC019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867399" y="1371600"/>
            <a:ext cx="3040089" cy="40560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/>
              <a:t>To know the most common mechanisms of injury 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Be able to make the diagnosis of  common adult fractures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To know and interpret the appropriate x-rays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To know the proper management (conservative Vs operative )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To know the possible complications and how to avoid  them.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Surgical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008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Multiple trauma</a:t>
            </a:r>
          </a:p>
          <a:p>
            <a:r>
              <a:rPr lang="en-US" sz="2800" dirty="0" smtClean="0"/>
              <a:t>Inadequate closed reduction</a:t>
            </a:r>
          </a:p>
          <a:p>
            <a:r>
              <a:rPr lang="en-US" sz="2800" dirty="0" smtClean="0"/>
              <a:t>Pathologic fracture</a:t>
            </a:r>
          </a:p>
          <a:p>
            <a:r>
              <a:rPr lang="en-US" sz="2800" dirty="0" smtClean="0"/>
              <a:t>Associated vascular injury</a:t>
            </a:r>
          </a:p>
          <a:p>
            <a:r>
              <a:rPr lang="en-US" sz="2800" dirty="0" smtClean="0"/>
              <a:t>Floating elbow</a:t>
            </a:r>
          </a:p>
          <a:p>
            <a:r>
              <a:rPr lang="en-US" sz="2800" dirty="0" smtClean="0"/>
              <a:t>Segmental fracture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600200"/>
            <a:ext cx="1646873" cy="4649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Surgical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5029200" cy="4724400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err="1" smtClean="0"/>
              <a:t>Intraarticular</a:t>
            </a:r>
            <a:r>
              <a:rPr lang="en-US" dirty="0" smtClean="0"/>
              <a:t> extension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Bilateral humeral fractures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Neurologic loss following penetrating trauma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Open fracture</a:t>
            </a:r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6" descr="Fractures Upper Limb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781800" y="685800"/>
            <a:ext cx="1954530" cy="2881122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2266" r="14474"/>
          <a:stretch>
            <a:fillRect/>
          </a:stretch>
        </p:blipFill>
        <p:spPr>
          <a:xfrm>
            <a:off x="5638800" y="3657600"/>
            <a:ext cx="2509077" cy="2996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COMPLICATIONS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Radial Nerve Injury (</a:t>
            </a:r>
            <a:r>
              <a:rPr lang="en-US" sz="2800" b="1" dirty="0" smtClean="0"/>
              <a:t>Wrist drop)</a:t>
            </a:r>
            <a:r>
              <a:rPr lang="en-US" sz="2800" dirty="0" smtClean="0"/>
              <a:t>: 12% of fractures</a:t>
            </a:r>
          </a:p>
          <a:p>
            <a:pPr>
              <a:buNone/>
            </a:pPr>
            <a:r>
              <a:rPr lang="en-US" sz="2800" dirty="0" smtClean="0"/>
              <a:t>2/3( 8%) </a:t>
            </a:r>
            <a:r>
              <a:rPr lang="en-US" sz="2800" dirty="0" err="1" smtClean="0"/>
              <a:t>Neuropraxia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1/3 ( 4%) lacerations or </a:t>
            </a:r>
            <a:r>
              <a:rPr lang="en-US" sz="2800" dirty="0" err="1" smtClean="0"/>
              <a:t>transection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In open fractures; immediate exploration and ± repair</a:t>
            </a:r>
          </a:p>
          <a:p>
            <a:r>
              <a:rPr lang="en-US" sz="2800" dirty="0" smtClean="0"/>
              <a:t>closed injuries treated conservatively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forearm (both bone) fractures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10200" cy="4525963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sz="2800" dirty="0" smtClean="0"/>
              <a:t>Forearm fractures are more common in men than women.</a:t>
            </a:r>
          </a:p>
          <a:p>
            <a:r>
              <a:rPr lang="en-US" sz="2800" dirty="0" smtClean="0"/>
              <a:t>motor vehicle accidents, contact athletic participation, and falls from a height</a:t>
            </a:r>
          </a:p>
          <a:p>
            <a:endParaRPr lang="en-US" dirty="0"/>
          </a:p>
        </p:txBody>
      </p:sp>
      <p:pic>
        <p:nvPicPr>
          <p:cNvPr id="6148" name="Picture 4" descr="C:\Users\Raghad\Desktop\BB #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5996" y="1295391"/>
            <a:ext cx="1685925" cy="5350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Evaluation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553200" cy="4953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/>
              <a:t>Clinical </a:t>
            </a:r>
          </a:p>
          <a:p>
            <a:r>
              <a:rPr lang="en-US" sz="2400" dirty="0" smtClean="0"/>
              <a:t>gross deformity of the involved forearm.</a:t>
            </a:r>
          </a:p>
          <a:p>
            <a:r>
              <a:rPr lang="en-US" sz="2400" dirty="0" smtClean="0"/>
              <a:t>A careful NV exam </a:t>
            </a:r>
          </a:p>
          <a:p>
            <a:r>
              <a:rPr lang="en-US" sz="2400" dirty="0" smtClean="0"/>
              <a:t>open wound </a:t>
            </a:r>
          </a:p>
          <a:p>
            <a:r>
              <a:rPr lang="en-US" sz="2400" dirty="0" smtClean="0"/>
              <a:t>compartment syndrome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800" b="1" dirty="0" smtClean="0"/>
              <a:t>Radiographic </a:t>
            </a:r>
          </a:p>
          <a:p>
            <a:r>
              <a:rPr lang="en-US" sz="2400" dirty="0" err="1" smtClean="0"/>
              <a:t>Anteroposterior</a:t>
            </a:r>
            <a:r>
              <a:rPr lang="en-US" sz="2400" dirty="0" smtClean="0"/>
              <a:t> (AP) and lateral views</a:t>
            </a:r>
          </a:p>
          <a:p>
            <a:pPr>
              <a:buNone/>
            </a:pPr>
            <a:r>
              <a:rPr lang="en-US" sz="2400" dirty="0" smtClean="0"/>
              <a:t> (including the two joints)</a:t>
            </a:r>
          </a:p>
          <a:p>
            <a:endParaRPr lang="en-US" sz="2800" b="1" dirty="0" smtClean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143000"/>
            <a:ext cx="2927620" cy="476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Classification</a:t>
            </a:r>
            <a:br>
              <a:rPr lang="en-US" dirty="0" smtClean="0"/>
            </a:br>
            <a:r>
              <a:rPr lang="en-US" dirty="0" smtClean="0"/>
              <a:t>Descriptive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611563"/>
          </a:xfrm>
        </p:spPr>
        <p:txBody>
          <a:bodyPr/>
          <a:lstStyle/>
          <a:p>
            <a:r>
              <a:rPr lang="en-US" dirty="0" smtClean="0"/>
              <a:t> Closed versus open</a:t>
            </a:r>
          </a:p>
          <a:p>
            <a:r>
              <a:rPr lang="en-US" dirty="0" smtClean="0"/>
              <a:t>Location</a:t>
            </a:r>
          </a:p>
          <a:p>
            <a:r>
              <a:rPr lang="en-US" dirty="0" smtClean="0"/>
              <a:t>Displacement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Treatment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91000" cy="4525963"/>
          </a:xfrm>
        </p:spPr>
        <p:txBody>
          <a:bodyPr/>
          <a:lstStyle/>
          <a:p>
            <a:r>
              <a:rPr lang="en-US" dirty="0" smtClean="0"/>
              <a:t>Surgical treatment is the rule because of instability.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76400"/>
            <a:ext cx="4191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Complications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81200"/>
            <a:ext cx="5486400" cy="4144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Nonunion </a:t>
            </a:r>
          </a:p>
          <a:p>
            <a:r>
              <a:rPr lang="en-US" sz="2800" dirty="0" smtClean="0"/>
              <a:t>Compartment Syndrome</a:t>
            </a:r>
          </a:p>
          <a:p>
            <a:r>
              <a:rPr lang="en-US" sz="2800" dirty="0" smtClean="0"/>
              <a:t>Posttraumatic </a:t>
            </a:r>
            <a:r>
              <a:rPr lang="en-US" sz="2800" dirty="0" err="1" smtClean="0"/>
              <a:t>radioulnar</a:t>
            </a:r>
            <a:r>
              <a:rPr lang="en-US" sz="2800" dirty="0" smtClean="0"/>
              <a:t> </a:t>
            </a:r>
            <a:r>
              <a:rPr lang="en-US" sz="2800" dirty="0" err="1" smtClean="0"/>
              <a:t>synostosis</a:t>
            </a:r>
            <a:r>
              <a:rPr lang="en-US" sz="2800" dirty="0" smtClean="0"/>
              <a:t>  (3% to 9% )</a:t>
            </a:r>
          </a:p>
          <a:p>
            <a:r>
              <a:rPr lang="en-US" sz="2800" dirty="0" err="1" smtClean="0"/>
              <a:t>malunion</a:t>
            </a:r>
            <a:endParaRPr lang="en-US" sz="2800" dirty="0" smtClean="0"/>
          </a:p>
          <a:p>
            <a:r>
              <a:rPr lang="en-US" sz="2800" dirty="0" smtClean="0"/>
              <a:t>Infection</a:t>
            </a:r>
          </a:p>
          <a:p>
            <a:r>
              <a:rPr lang="en-US" sz="2800" dirty="0" smtClean="0"/>
              <a:t>Neurovascular injury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8194" name="Picture 2" descr="C:\Users\Raghad\Desktop\Pictur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752600"/>
            <a:ext cx="1619451" cy="4074961"/>
          </a:xfrm>
          <a:prstGeom prst="rect">
            <a:avLst/>
          </a:prstGeom>
          <a:noFill/>
        </p:spPr>
      </p:pic>
      <p:pic>
        <p:nvPicPr>
          <p:cNvPr id="8195" name="Picture 3" descr="C:\Users\Raghad\Desktop\BB # 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676400"/>
            <a:ext cx="1744790" cy="4128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Distal Radius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6388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Distal radius fractures are among the most common fractures of the upper extremity.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one-sixth of all fractures treated in emergency departments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2209800"/>
            <a:ext cx="2794349" cy="3048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Swollen wrist with ecchymosis, tenderness, and painful range of motion.</a:t>
            </a:r>
          </a:p>
          <a:p>
            <a:r>
              <a:rPr lang="en-US" sz="2800" dirty="0" smtClean="0"/>
              <a:t>neurovascular assessment: median nerve function(Carpal tunnel compression symptoms are common, 13%-23%)</a:t>
            </a:r>
          </a:p>
          <a:p>
            <a:r>
              <a:rPr lang="en-US" sz="2800" dirty="0" smtClean="0"/>
              <a:t>Look for ?open fracture.</a:t>
            </a:r>
          </a:p>
          <a:p>
            <a:pPr>
              <a:buNone/>
            </a:pPr>
            <a:r>
              <a:rPr lang="en-US" dirty="0" smtClean="0"/>
              <a:t>   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Upper limbs fractures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Clavicle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Humeral(Proximal, shaft)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Both Bone forearm(Radius, ulna)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/>
              <a:t> </a:t>
            </a:r>
            <a:r>
              <a:rPr lang="en-US" dirty="0" smtClean="0"/>
              <a:t>Distal  Radius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334000" cy="1162050"/>
          </a:xfrm>
        </p:spPr>
        <p:txBody>
          <a:bodyPr/>
          <a:lstStyle/>
          <a:p>
            <a:r>
              <a:rPr lang="en-US" dirty="0" smtClean="0"/>
              <a:t>RADIOGRAPHIC EVALUATION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390" y="685795"/>
            <a:ext cx="2880360" cy="304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1905000"/>
            <a:ext cx="5791200" cy="4221163"/>
          </a:xfrm>
        </p:spPr>
        <p:txBody>
          <a:bodyPr>
            <a:noAutofit/>
          </a:bodyPr>
          <a:lstStyle/>
          <a:p>
            <a:r>
              <a:rPr lang="en-US" sz="2400" dirty="0" err="1" smtClean="0"/>
              <a:t>Posteroanterior</a:t>
            </a:r>
            <a:r>
              <a:rPr lang="en-US" sz="2400" dirty="0" smtClean="0"/>
              <a:t> and lateral views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Radial inclination: averages 23 degrees (range, 13 to 30 degrees)</a:t>
            </a:r>
          </a:p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Radial length: averages 11 mm (range, 8 to 18 mm).</a:t>
            </a:r>
          </a:p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err="1" smtClean="0"/>
              <a:t>Palmar</a:t>
            </a:r>
            <a:r>
              <a:rPr lang="en-US" sz="2400" dirty="0" smtClean="0"/>
              <a:t> (</a:t>
            </a:r>
            <a:r>
              <a:rPr lang="en-US" sz="2400" dirty="0" err="1" smtClean="0"/>
              <a:t>volar</a:t>
            </a:r>
            <a:r>
              <a:rPr lang="en-US" sz="2400" dirty="0" smtClean="0"/>
              <a:t>) tilt: averages 11 degrees (range, 0 to 28 degrees).</a:t>
            </a:r>
          </a:p>
          <a:p>
            <a:endParaRPr lang="en-US" sz="20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198" y="3810000"/>
            <a:ext cx="3012281" cy="2804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720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Articular</a:t>
            </a:r>
            <a:r>
              <a:rPr lang="en-US" dirty="0" smtClean="0"/>
              <a:t> extension: </a:t>
            </a:r>
          </a:p>
          <a:p>
            <a:pPr>
              <a:buNone/>
            </a:pPr>
            <a:r>
              <a:rPr lang="en-US" dirty="0" err="1" smtClean="0"/>
              <a:t>Extraarticular</a:t>
            </a:r>
            <a:r>
              <a:rPr lang="en-US" dirty="0" smtClean="0"/>
              <a:t> Vs </a:t>
            </a:r>
            <a:r>
              <a:rPr lang="en-US" dirty="0" err="1" smtClean="0"/>
              <a:t>intraarticular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Displacement:</a:t>
            </a:r>
          </a:p>
          <a:p>
            <a:pPr>
              <a:buNone/>
            </a:pPr>
            <a:r>
              <a:rPr lang="en-US" dirty="0" err="1" smtClean="0"/>
              <a:t>Colles</a:t>
            </a:r>
            <a:r>
              <a:rPr lang="en-US" dirty="0" smtClean="0"/>
              <a:t>’ fracture Vs Smith fracture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3810000"/>
            <a:ext cx="16383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295400"/>
            <a:ext cx="19716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Raghad\Desktop\COLL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810000"/>
            <a:ext cx="2279904" cy="279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1000" cy="116205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Colles’ fracture</a:t>
            </a:r>
            <a:endParaRPr lang="en-US" sz="3200" dirty="0"/>
          </a:p>
        </p:txBody>
      </p:sp>
      <p:pic>
        <p:nvPicPr>
          <p:cNvPr id="7" name="Picture 2" descr="C:\Users\Raghad\Desktop\COLL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638800" y="1676400"/>
            <a:ext cx="3316224" cy="4064000"/>
          </a:xfrm>
          <a:prstGeom prst="rect">
            <a:avLst/>
          </a:prstGeom>
          <a:noFill/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09800"/>
            <a:ext cx="5334000" cy="44196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800" dirty="0" err="1" smtClean="0"/>
              <a:t>Extraarticular</a:t>
            </a:r>
            <a:r>
              <a:rPr lang="en-US" sz="2800" dirty="0" smtClean="0"/>
              <a:t> fractures.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90% of distal radius fractures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Fall onto a </a:t>
            </a:r>
            <a:r>
              <a:rPr lang="en-US" sz="2800" dirty="0" err="1" smtClean="0"/>
              <a:t>hyperextended</a:t>
            </a:r>
            <a:r>
              <a:rPr lang="en-US" sz="2800" dirty="0" smtClean="0"/>
              <a:t> wrist with the forearm in </a:t>
            </a:r>
            <a:r>
              <a:rPr lang="en-US" sz="2800" dirty="0" err="1" smtClean="0"/>
              <a:t>pronation</a:t>
            </a:r>
            <a:r>
              <a:rPr lang="en-US" sz="28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dorsal displacement and </a:t>
            </a:r>
            <a:r>
              <a:rPr lang="en-US" sz="2800" dirty="0" err="1" smtClean="0"/>
              <a:t>angulation</a:t>
            </a:r>
            <a:r>
              <a:rPr lang="en-US" sz="2800" dirty="0" smtClean="0"/>
              <a:t> (apex </a:t>
            </a:r>
            <a:r>
              <a:rPr lang="en-US" sz="2800" dirty="0" err="1" smtClean="0"/>
              <a:t>volar</a:t>
            </a:r>
            <a:r>
              <a:rPr lang="en-US" sz="2800" dirty="0" smtClean="0"/>
              <a:t>) dinner fork deformity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Radial shift, and radial shortening.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Smith’s fracture</a:t>
            </a:r>
            <a:br>
              <a:rPr lang="en-US" dirty="0" smtClean="0"/>
            </a:br>
            <a:r>
              <a:rPr lang="en-US" dirty="0" smtClean="0"/>
              <a:t>( reverse </a:t>
            </a:r>
            <a:r>
              <a:rPr lang="en-US" dirty="0" err="1" smtClean="0"/>
              <a:t>Colles</a:t>
            </a:r>
            <a:r>
              <a:rPr lang="en-US" dirty="0" smtClean="0"/>
              <a:t>’ fracture)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09800"/>
            <a:ext cx="5334000" cy="4191000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volar</a:t>
            </a:r>
            <a:r>
              <a:rPr lang="en-US" dirty="0" smtClean="0"/>
              <a:t> displacement </a:t>
            </a:r>
          </a:p>
          <a:p>
            <a:r>
              <a:rPr lang="en-US" dirty="0" err="1" smtClean="0"/>
              <a:t>volar</a:t>
            </a:r>
            <a:r>
              <a:rPr lang="en-US" dirty="0" smtClean="0"/>
              <a:t> </a:t>
            </a:r>
            <a:r>
              <a:rPr lang="en-US" dirty="0" err="1" smtClean="0"/>
              <a:t>angulation</a:t>
            </a:r>
            <a:r>
              <a:rPr lang="en-US" dirty="0" smtClean="0"/>
              <a:t> (apex dorsal) of the distal radius (garden spade deformity)</a:t>
            </a:r>
          </a:p>
          <a:p>
            <a:r>
              <a:rPr lang="en-US" dirty="0" smtClean="0"/>
              <a:t>a fall onto a flexed wrist with the forearm fixed in </a:t>
            </a:r>
            <a:r>
              <a:rPr lang="en-US" dirty="0" err="1" smtClean="0"/>
              <a:t>supination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3048000" cy="495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123" name="Picture 3" descr="C:\Users\Raghad\Desktop\SMITHS%20L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600200"/>
            <a:ext cx="2179320" cy="50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686800" cy="116205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Barton’s fracture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2667000"/>
            <a:ext cx="6096000" cy="3776663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err="1" smtClean="0"/>
              <a:t>Intraarticular</a:t>
            </a:r>
            <a:r>
              <a:rPr lang="en-US" sz="2800" dirty="0" smtClean="0"/>
              <a:t> fracture with dislocation or </a:t>
            </a:r>
            <a:r>
              <a:rPr lang="en-US" sz="2800" dirty="0" err="1" smtClean="0"/>
              <a:t>subluxation</a:t>
            </a:r>
            <a:r>
              <a:rPr lang="en-US" sz="2800" dirty="0" smtClean="0"/>
              <a:t> of the wrist 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Dorsal or </a:t>
            </a:r>
            <a:r>
              <a:rPr lang="en-US" sz="2800" dirty="0" err="1" smtClean="0"/>
              <a:t>volar</a:t>
            </a:r>
            <a:r>
              <a:rPr lang="en-US" sz="2800" dirty="0" smtClean="0"/>
              <a:t> rim of the distal radius is displaced with the hand and </a:t>
            </a:r>
            <a:r>
              <a:rPr lang="en-US" sz="2800" dirty="0" err="1" smtClean="0"/>
              <a:t>carpus</a:t>
            </a:r>
            <a:r>
              <a:rPr lang="en-US" sz="2800" dirty="0" smtClean="0"/>
              <a:t>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3657600"/>
            <a:ext cx="2317623" cy="176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838200"/>
            <a:ext cx="2448306" cy="1645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686800" cy="116205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Barton’s fracture</a:t>
            </a:r>
            <a:br>
              <a:rPr lang="en-US" sz="3200" dirty="0" smtClean="0"/>
            </a:br>
            <a:endParaRPr lang="en-US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943600" y="609600"/>
            <a:ext cx="2980953" cy="56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1752600"/>
            <a:ext cx="5867400" cy="4691063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 smtClean="0"/>
              <a:t>Volar</a:t>
            </a:r>
            <a:r>
              <a:rPr lang="en-US" sz="2400" dirty="0" smtClean="0"/>
              <a:t> involvement is more common</a:t>
            </a:r>
          </a:p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fall onto a </a:t>
            </a:r>
            <a:r>
              <a:rPr lang="en-US" sz="2400" dirty="0" err="1" smtClean="0"/>
              <a:t>dorsiflexed</a:t>
            </a:r>
            <a:r>
              <a:rPr lang="en-US" sz="2400" dirty="0" smtClean="0"/>
              <a:t> wrist with the forearm fixed in </a:t>
            </a:r>
            <a:r>
              <a:rPr lang="en-US" sz="2400" dirty="0" err="1" smtClean="0"/>
              <a:t>pronation</a:t>
            </a:r>
            <a:endParaRPr lang="en-US" sz="2400" dirty="0" smtClean="0"/>
          </a:p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treated surgically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Conservative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sz="2600" dirty="0" smtClean="0"/>
              <a:t>Acceptable radiographic parameters:</a:t>
            </a:r>
          </a:p>
          <a:p>
            <a:pPr lvl="1">
              <a:buFont typeface="Wingdings" pitchFamily="2" charset="2"/>
              <a:buChar char="§"/>
            </a:pPr>
            <a:r>
              <a:rPr lang="en-US" sz="2600" dirty="0" smtClean="0"/>
              <a:t>Radial length: within 2 to 3 mm of the </a:t>
            </a:r>
            <a:r>
              <a:rPr lang="en-US" sz="2600" dirty="0" err="1" smtClean="0"/>
              <a:t>contralateral</a:t>
            </a:r>
            <a:r>
              <a:rPr lang="en-US" sz="2600" dirty="0" smtClean="0"/>
              <a:t> wrist.</a:t>
            </a:r>
          </a:p>
          <a:p>
            <a:pPr lvl="1">
              <a:buFont typeface="Wingdings" pitchFamily="2" charset="2"/>
              <a:buChar char="§"/>
            </a:pPr>
            <a:r>
              <a:rPr lang="en-US" sz="2600" dirty="0" err="1" smtClean="0"/>
              <a:t>Palmar</a:t>
            </a:r>
            <a:r>
              <a:rPr lang="en-US" sz="2600" dirty="0" smtClean="0"/>
              <a:t> tilt: neutral tilt (0 degrees).</a:t>
            </a:r>
          </a:p>
          <a:p>
            <a:pPr lvl="1">
              <a:buFont typeface="Wingdings" pitchFamily="2" charset="2"/>
              <a:buChar char="§"/>
            </a:pPr>
            <a:r>
              <a:rPr lang="en-US" sz="2600" dirty="0" err="1" smtClean="0"/>
              <a:t>Intraarticular</a:t>
            </a:r>
            <a:r>
              <a:rPr lang="en-US" sz="2600" dirty="0" smtClean="0"/>
              <a:t> step-off: &lt;2 mm.</a:t>
            </a:r>
          </a:p>
          <a:p>
            <a:pPr lvl="1">
              <a:buFont typeface="Wingdings" pitchFamily="2" charset="2"/>
              <a:buChar char="§"/>
            </a:pPr>
            <a:r>
              <a:rPr lang="en-US" sz="2600" dirty="0" smtClean="0"/>
              <a:t>Radial inclination: &lt;5degree.</a:t>
            </a:r>
          </a:p>
          <a:p>
            <a:pPr lvl="1">
              <a:buNone/>
            </a:pPr>
            <a:endParaRPr lang="en-US" sz="2600" dirty="0" smtClean="0"/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Below elbow cast</a:t>
            </a:r>
            <a:endParaRPr lang="en-US" sz="2600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2" descr="http://www.hss.edu/article_images/pinkcast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4495800"/>
            <a:ext cx="3886200" cy="212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Operative treatment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915400" cy="5105400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Unacceptable reduction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Secondary loss of reduction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Articular </a:t>
            </a:r>
            <a:r>
              <a:rPr lang="en-US" sz="2400" dirty="0" err="1" smtClean="0"/>
              <a:t>comminution</a:t>
            </a:r>
            <a:r>
              <a:rPr lang="en-US" sz="2400" dirty="0" smtClean="0"/>
              <a:t>, step-off, or gap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Barton’s fracture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505200"/>
            <a:ext cx="2679383" cy="300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hss.edu/article_images/Distal7small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987162" y="4099438"/>
            <a:ext cx="3637117" cy="1534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Content Placeholder 6" descr="DistalRadiusFx_exfix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5400000">
            <a:off x="5310187" y="3376613"/>
            <a:ext cx="411480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Median nerve dysfunction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err="1" smtClean="0"/>
              <a:t>Malunion</a:t>
            </a:r>
            <a:r>
              <a:rPr lang="en-US" sz="2400" dirty="0" smtClean="0"/>
              <a:t> 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Tendon rupture, most commonly extensor </a:t>
            </a:r>
            <a:r>
              <a:rPr lang="en-US" sz="2400" dirty="0" err="1" smtClean="0"/>
              <a:t>pollicis</a:t>
            </a:r>
            <a:r>
              <a:rPr lang="en-US" sz="2400" dirty="0" smtClean="0"/>
              <a:t> </a:t>
            </a:r>
            <a:r>
              <a:rPr lang="en-US" sz="2400" dirty="0" err="1" smtClean="0"/>
              <a:t>longus</a:t>
            </a: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err="1" smtClean="0"/>
              <a:t>Midcarpal</a:t>
            </a:r>
            <a:r>
              <a:rPr lang="en-US" sz="2400" dirty="0" smtClean="0"/>
              <a:t> instability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Posttraumatic osteoarthritis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Stiffness (wrist, finger, and elbow)</a:t>
            </a:r>
          </a:p>
          <a:p>
            <a:endParaRPr lang="en-US" sz="20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Lower limbs Fractures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Pelvic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Proximal femoral fractures( femoral neck, </a:t>
            </a:r>
            <a:r>
              <a:rPr lang="en-US" dirty="0" err="1" smtClean="0"/>
              <a:t>intertrochantric</a:t>
            </a:r>
            <a:r>
              <a:rPr lang="en-US" dirty="0" smtClean="0"/>
              <a:t>  ) 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</a:t>
            </a:r>
            <a:r>
              <a:rPr lang="en-US" dirty="0" smtClean="0"/>
              <a:t>Femoral  shaft 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Tibial</a:t>
            </a:r>
            <a:r>
              <a:rPr lang="en-US" dirty="0" smtClean="0"/>
              <a:t> shaft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Ankle 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Mechanism of Injuries of the Upper Limb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382000" cy="4800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 smtClean="0"/>
              <a:t>Mostly Indirect</a:t>
            </a:r>
          </a:p>
          <a:p>
            <a:pPr>
              <a:lnSpc>
                <a:spcPct val="90000"/>
              </a:lnSpc>
              <a:buNone/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Commonly described as “ a fall on the outstretched hand “</a:t>
            </a:r>
          </a:p>
          <a:p>
            <a:pPr>
              <a:lnSpc>
                <a:spcPct val="90000"/>
              </a:lnSpc>
              <a:buNone/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Type of injury depends on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 position of the upper limb at the time of impact 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 force of injury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 age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Mechanism of fractures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sz="2400" dirty="0" smtClean="0"/>
              <a:t>High energy trauma like MVA, fall , except in elderly people or  pathological bones</a:t>
            </a:r>
          </a:p>
          <a:p>
            <a:pPr>
              <a:buNone/>
            </a:pPr>
            <a:r>
              <a:rPr lang="en-US" sz="2400" dirty="0" smtClean="0"/>
              <a:t>		</a:t>
            </a:r>
          </a:p>
          <a:p>
            <a:r>
              <a:rPr lang="en-US" sz="2400" dirty="0" smtClean="0"/>
              <a:t>Types of fracture  are depend on position of limb during impaction and magnitude of forces applied.</a:t>
            </a:r>
          </a:p>
          <a:p>
            <a:endParaRPr lang="en-US" sz="2400" dirty="0" smtClean="0"/>
          </a:p>
          <a:p>
            <a:r>
              <a:rPr lang="en-US" sz="2400" dirty="0" smtClean="0"/>
              <a:t>Look at the patient as whole ,not to injured limb alone!</a:t>
            </a:r>
          </a:p>
          <a:p>
            <a:endParaRPr lang="en-US" sz="2400" dirty="0" smtClean="0"/>
          </a:p>
          <a:p>
            <a:r>
              <a:rPr lang="en-US" sz="2400" dirty="0" smtClean="0"/>
              <a:t>Save life first,  then save limb and finally save limb function.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Pelvic fractures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81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sz="2800" dirty="0" smtClean="0"/>
              <a:t>High energy trauma, low energy(simple fall in elderly)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 Life threatening fracture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Rule out open fracture(50% risk of death).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صورة 2" descr="106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981200"/>
            <a:ext cx="3124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</a:t>
            </a:r>
            <a:endParaRPr lang="en-US" dirty="0"/>
          </a:p>
        </p:txBody>
      </p:sp>
      <p:pic>
        <p:nvPicPr>
          <p:cNvPr id="4" name="Picture 1" descr="CaptureWiz0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62200"/>
            <a:ext cx="7780006" cy="340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953000" cy="793750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RADIOGRAPHIC EVALUATION</a:t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5050" y="2266436"/>
            <a:ext cx="5111750" cy="186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838200"/>
            <a:ext cx="4953000" cy="5715000"/>
          </a:xfrm>
        </p:spPr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AP of the pelvis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Inlet radiograph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Outlet radiograph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CT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0" y="4724400"/>
            <a:ext cx="52387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صورة 1" descr="105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28600"/>
            <a:ext cx="3124407" cy="2321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Raghad\Desktop\Pelvic CT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819400"/>
            <a:ext cx="3092768" cy="38619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MANEGEMENT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7543800" cy="1371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ATLS guidelines</a:t>
            </a:r>
          </a:p>
          <a:p>
            <a:r>
              <a:rPr lang="en-US" sz="2800" dirty="0" smtClean="0"/>
              <a:t>Type A: Conservative treatment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صورة 1" descr="111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895600"/>
            <a:ext cx="4078378" cy="35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1" descr="101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276600"/>
            <a:ext cx="3860117" cy="3162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MANEGEMENT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5410200" cy="56388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Type B: Anterior fixation</a:t>
            </a:r>
          </a:p>
          <a:p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Type C: Both anterior &amp; posterior fixation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2" descr="1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143000"/>
            <a:ext cx="3145767" cy="276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962400"/>
            <a:ext cx="3251254" cy="2707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Hemorrhage(</a:t>
            </a:r>
            <a:r>
              <a:rPr lang="en-US" sz="2800" dirty="0" err="1" smtClean="0"/>
              <a:t>hypovolemic</a:t>
            </a:r>
            <a:r>
              <a:rPr lang="en-US" sz="2800" dirty="0" smtClean="0"/>
              <a:t> shock, life threatening)</a:t>
            </a:r>
          </a:p>
          <a:p>
            <a:r>
              <a:rPr lang="en-US" sz="2800" dirty="0" smtClean="0"/>
              <a:t>Infection  up to 25%</a:t>
            </a:r>
          </a:p>
          <a:p>
            <a:r>
              <a:rPr lang="en-US" sz="2800" dirty="0" err="1" smtClean="0"/>
              <a:t>Thromboembolism</a:t>
            </a:r>
            <a:endParaRPr lang="en-US" sz="2800" dirty="0" smtClean="0"/>
          </a:p>
          <a:p>
            <a:r>
              <a:rPr lang="en-US" sz="2800" dirty="0" smtClean="0"/>
              <a:t>Bladder (15% )/bowel injuries </a:t>
            </a:r>
          </a:p>
          <a:p>
            <a:r>
              <a:rPr lang="en-US" sz="2800" dirty="0" smtClean="0"/>
              <a:t>Neurological damage  ( L5-S1)</a:t>
            </a:r>
          </a:p>
          <a:p>
            <a:r>
              <a:rPr lang="en-US" sz="2800" dirty="0" smtClean="0"/>
              <a:t>Persistent </a:t>
            </a:r>
            <a:r>
              <a:rPr lang="en-US" sz="2800" dirty="0" err="1" smtClean="0"/>
              <a:t>sacro</a:t>
            </a:r>
            <a:r>
              <a:rPr lang="en-US" sz="2800" dirty="0" smtClean="0"/>
              <a:t>-iliac joint pain</a:t>
            </a:r>
          </a:p>
          <a:p>
            <a:r>
              <a:rPr lang="en-US" sz="2800" dirty="0" err="1" smtClean="0"/>
              <a:t>Malunion</a:t>
            </a: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Intertrochanteric</a:t>
            </a:r>
            <a:r>
              <a:rPr lang="en-US" dirty="0" smtClean="0"/>
              <a:t> fractures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860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Extracapsular</a:t>
            </a:r>
            <a:endParaRPr lang="en-US" sz="2800" dirty="0" smtClean="0"/>
          </a:p>
          <a:p>
            <a:r>
              <a:rPr lang="en-US" sz="2800" dirty="0" smtClean="0"/>
              <a:t>Heals well, low risk for </a:t>
            </a:r>
            <a:r>
              <a:rPr lang="en-US" sz="2800" dirty="0" err="1" smtClean="0"/>
              <a:t>osteonecrosis</a:t>
            </a:r>
            <a:endParaRPr lang="en-US" sz="2800" dirty="0" smtClean="0"/>
          </a:p>
          <a:p>
            <a:r>
              <a:rPr lang="en-US" sz="2800" dirty="0" smtClean="0"/>
              <a:t>elderly, osteoporotic women</a:t>
            </a:r>
          </a:p>
          <a:p>
            <a:r>
              <a:rPr lang="en-US" sz="2800" dirty="0" smtClean="0"/>
              <a:t>Simple fall</a:t>
            </a:r>
          </a:p>
          <a:p>
            <a:endParaRPr lang="en-US" sz="2800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962400"/>
            <a:ext cx="8011001" cy="191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4191000" cy="5105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/>
              <a:t>Clinical evaluation</a:t>
            </a:r>
          </a:p>
          <a:p>
            <a:r>
              <a:rPr lang="en-US" sz="2800" dirty="0" smtClean="0"/>
              <a:t>Inability to bear-weight</a:t>
            </a:r>
          </a:p>
          <a:p>
            <a:r>
              <a:rPr lang="en-US" sz="2800" dirty="0" smtClean="0"/>
              <a:t>Limb is short, abducted and externally rotated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b="1" dirty="0" smtClean="0"/>
              <a:t>Radiological evaluation</a:t>
            </a:r>
          </a:p>
          <a:p>
            <a:r>
              <a:rPr lang="en-US" sz="2800" dirty="0" smtClean="0"/>
              <a:t>AP and lateral(cross-table)</a:t>
            </a:r>
          </a:p>
          <a:p>
            <a:endParaRPr lang="en-US" sz="28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1" name="Picture 3" descr="C:\Users\Raghad\Desktop\IT #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143000"/>
            <a:ext cx="2282095" cy="2808732"/>
          </a:xfrm>
          <a:prstGeom prst="rect">
            <a:avLst/>
          </a:prstGeom>
          <a:noFill/>
        </p:spPr>
      </p:pic>
      <p:pic>
        <p:nvPicPr>
          <p:cNvPr id="2052" name="Picture 4" descr="C:\Users\Raghad\Desktop\IT # 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038600"/>
            <a:ext cx="2550890" cy="2580989"/>
          </a:xfrm>
          <a:prstGeom prst="rect">
            <a:avLst/>
          </a:prstGeom>
          <a:noFill/>
        </p:spPr>
      </p:pic>
      <p:pic>
        <p:nvPicPr>
          <p:cNvPr id="2053" name="Picture 5" descr="C:\Users\Raghad\Desktop\IT # 4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4038600"/>
            <a:ext cx="2035683" cy="26374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1295399"/>
          </a:xfrm>
        </p:spPr>
        <p:txBody>
          <a:bodyPr/>
          <a:lstStyle/>
          <a:p>
            <a:r>
              <a:rPr lang="en-US" dirty="0" smtClean="0"/>
              <a:t>Treatment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752600"/>
            <a:ext cx="8534400" cy="2743200"/>
          </a:xfrm>
        </p:spPr>
        <p:txBody>
          <a:bodyPr>
            <a:normAutofit fontScale="250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11200" dirty="0" smtClean="0">
                <a:solidFill>
                  <a:schemeClr val="tx1"/>
                </a:solidFill>
              </a:rPr>
              <a:t>Usually operative</a:t>
            </a:r>
          </a:p>
          <a:p>
            <a:pPr algn="l"/>
            <a:endParaRPr lang="en-US" sz="11200" dirty="0" smtClean="0">
              <a:solidFill>
                <a:schemeClr val="tx1"/>
              </a:solidFill>
            </a:endParaRPr>
          </a:p>
          <a:p>
            <a:pPr algn="l"/>
            <a:endParaRPr lang="en-US" sz="11200" dirty="0" smtClean="0">
              <a:solidFill>
                <a:schemeClr val="tx1"/>
              </a:solidFill>
            </a:endParaRPr>
          </a:p>
          <a:p>
            <a:pPr algn="l"/>
            <a:r>
              <a:rPr lang="en-US" sz="11200" dirty="0" smtClean="0">
                <a:solidFill>
                  <a:schemeClr val="tx1"/>
                </a:solidFill>
              </a:rPr>
              <a:t>Dynamic hip screw(DHS)                 Proximal femoral nail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</p:txBody>
      </p:sp>
      <p:pic>
        <p:nvPicPr>
          <p:cNvPr id="3075" name="Picture 3" descr="C:\Users\Raghad\Desktop\IT # 6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3450145"/>
            <a:ext cx="3281553" cy="3331274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429000"/>
            <a:ext cx="1963960" cy="32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Fracture of the clavicle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4343400" cy="4876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Common fracture (2.6%-12% of all fractures, 44%-66% of fractures about the shoulder)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Commonest site is the middle one third (80%)</a:t>
            </a:r>
          </a:p>
          <a:p>
            <a:endParaRPr lang="en-US" sz="2400" dirty="0" smtClean="0"/>
          </a:p>
          <a:p>
            <a:r>
              <a:rPr lang="en-US" sz="2400" dirty="0" smtClean="0"/>
              <a:t>Mainly due to indirect injury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Direct injury leads to comminuted fracture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Content Placeholder 3" descr="clavicle midshaft fracture communited.jpg"/>
          <p:cNvPicPr>
            <a:picLocks noChangeAspect="1"/>
          </p:cNvPicPr>
          <p:nvPr/>
        </p:nvPicPr>
        <p:blipFill>
          <a:blip r:embed="rId2" cstate="print"/>
          <a:srcRect l="16264" t="6108" r="13567" b="52711"/>
          <a:stretch>
            <a:fillRect/>
          </a:stretch>
        </p:blipFill>
        <p:spPr>
          <a:xfrm>
            <a:off x="4419600" y="4343400"/>
            <a:ext cx="4511428" cy="2168980"/>
          </a:xfrm>
          <a:prstGeom prst="rect">
            <a:avLst/>
          </a:prstGeom>
        </p:spPr>
      </p:pic>
      <p:pic>
        <p:nvPicPr>
          <p:cNvPr id="5" name="Picture 6" descr="Fractures Upper Limb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295400"/>
            <a:ext cx="4088511" cy="282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12953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Femoral neck(</a:t>
            </a:r>
            <a:r>
              <a:rPr lang="en-US" dirty="0" err="1" smtClean="0"/>
              <a:t>transcervical</a:t>
            </a:r>
            <a:r>
              <a:rPr lang="en-US" dirty="0" smtClean="0"/>
              <a:t>) fractures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752600"/>
            <a:ext cx="8534400" cy="274320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Risk of </a:t>
            </a:r>
            <a:r>
              <a:rPr lang="en-US" sz="2800" dirty="0" err="1" smtClean="0">
                <a:solidFill>
                  <a:schemeClr val="tx1"/>
                </a:solidFill>
              </a:rPr>
              <a:t>osteonecrosis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High and low mechanism of injuries( young Vs elderly)</a:t>
            </a:r>
          </a:p>
          <a:p>
            <a:pPr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Evaluation as for IT fractures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pPr algn="l"/>
            <a:endParaRPr lang="en-US" dirty="0" smtClean="0">
              <a:solidFill>
                <a:srgbClr val="FF0000"/>
              </a:solidFill>
            </a:endParaRPr>
          </a:p>
        </p:txBody>
      </p:sp>
      <p:pic>
        <p:nvPicPr>
          <p:cNvPr id="6" name="Picture 1" descr="CaptureWiz006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429000"/>
            <a:ext cx="4184578" cy="328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Raghad\Desktop\FN#4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352800"/>
            <a:ext cx="2240280" cy="329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1219199"/>
          </a:xfrm>
        </p:spPr>
        <p:txBody>
          <a:bodyPr/>
          <a:lstStyle/>
          <a:p>
            <a:r>
              <a:rPr lang="en-US" dirty="0" smtClean="0"/>
              <a:t>Treatment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905000"/>
            <a:ext cx="6019800" cy="44958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Only surgical</a:t>
            </a: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Fixation: </a:t>
            </a:r>
            <a:r>
              <a:rPr lang="en-US" sz="2800" dirty="0" err="1" smtClean="0">
                <a:solidFill>
                  <a:schemeClr val="tx1"/>
                </a:solidFill>
              </a:rPr>
              <a:t>nondisplaced</a:t>
            </a:r>
            <a:r>
              <a:rPr lang="en-US" sz="2800" dirty="0" smtClean="0">
                <a:solidFill>
                  <a:schemeClr val="tx1"/>
                </a:solidFill>
              </a:rPr>
              <a:t>, displaced and young(45-55 yrs)</a:t>
            </a:r>
          </a:p>
          <a:p>
            <a:pPr algn="l">
              <a:buFont typeface="Arial" pitchFamily="34" charset="0"/>
              <a:buChar char="•"/>
            </a:pPr>
            <a:endParaRPr lang="en-US" sz="28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Replacement: displaced and elderly</a:t>
            </a:r>
          </a:p>
          <a:p>
            <a:pPr algn="l"/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algn="l"/>
            <a:endParaRPr lang="en-US" dirty="0" smtClean="0">
              <a:solidFill>
                <a:srgbClr val="FF0000"/>
              </a:solidFill>
            </a:endParaRPr>
          </a:p>
          <a:p>
            <a:pPr algn="l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Raghad\Desktop\FN#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4038600"/>
            <a:ext cx="2885504" cy="2634044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762000"/>
            <a:ext cx="225742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8580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Nonunion(5% of </a:t>
            </a:r>
            <a:r>
              <a:rPr lang="en-US" sz="2400" dirty="0" err="1" smtClean="0"/>
              <a:t>nondisplaced</a:t>
            </a:r>
            <a:r>
              <a:rPr lang="en-US" sz="2400" dirty="0" smtClean="0"/>
              <a:t>, 25% of displaced fractures)</a:t>
            </a:r>
          </a:p>
          <a:p>
            <a:r>
              <a:rPr lang="en-US" sz="2400" dirty="0" err="1" smtClean="0"/>
              <a:t>Osteonecrosis</a:t>
            </a:r>
            <a:r>
              <a:rPr lang="en-US" sz="2400" dirty="0" smtClean="0"/>
              <a:t>(10% of </a:t>
            </a:r>
            <a:r>
              <a:rPr lang="en-US" sz="2400" dirty="0" err="1" smtClean="0"/>
              <a:t>nondisplaced</a:t>
            </a:r>
            <a:r>
              <a:rPr lang="en-US" sz="2400" dirty="0" smtClean="0"/>
              <a:t>, 27% of displaced fractures)</a:t>
            </a:r>
          </a:p>
          <a:p>
            <a:r>
              <a:rPr lang="en-US" sz="2400" dirty="0" smtClean="0"/>
              <a:t>Fixation failure(osteoporotic bone or technical problems 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Femoral shaft fractures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600200"/>
            <a:ext cx="54864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High mechanism of energy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Risk of </a:t>
            </a:r>
            <a:r>
              <a:rPr lang="en-US" sz="2800" dirty="0" err="1" smtClean="0"/>
              <a:t>thromboembolism</a:t>
            </a: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Inability to bear weight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AP &amp; lateral radiographs(both joints)</a:t>
            </a:r>
          </a:p>
          <a:p>
            <a:pPr>
              <a:buNone/>
            </a:pPr>
            <a:endParaRPr lang="en-US" sz="2800" dirty="0" smtClean="0"/>
          </a:p>
          <a:p>
            <a:endParaRPr lang="en-US" dirty="0"/>
          </a:p>
        </p:txBody>
      </p:sp>
      <p:pic>
        <p:nvPicPr>
          <p:cNvPr id="6" name="صورة 1" descr="066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752600"/>
            <a:ext cx="2438400" cy="4050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Treatment: always surgical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intramedullary</a:t>
            </a:r>
            <a:r>
              <a:rPr lang="en-US" dirty="0" smtClean="0"/>
              <a:t>  nail  is the best</a:t>
            </a:r>
            <a:endParaRPr lang="en-US" dirty="0"/>
          </a:p>
        </p:txBody>
      </p:sp>
      <p:pic>
        <p:nvPicPr>
          <p:cNvPr id="10" name="صورة 2" descr="067.bmp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362200"/>
            <a:ext cx="2567011" cy="409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  Plate fixation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Raghad\Desktop\F shaft #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286000"/>
            <a:ext cx="3600450" cy="371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Tibia shaft  fracture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600200"/>
            <a:ext cx="5943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High mechanism of energy, crush injuries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High risk of open fractures and compartment syndrome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Inability to bear weight, assess skin and soft tissues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AP &amp; lateral radiographs(both joints)</a:t>
            </a:r>
          </a:p>
          <a:p>
            <a:pPr>
              <a:buNone/>
            </a:pPr>
            <a:endParaRPr lang="en-US" sz="2800" dirty="0" smtClean="0"/>
          </a:p>
          <a:p>
            <a:endParaRPr lang="en-US" dirty="0"/>
          </a:p>
        </p:txBody>
      </p:sp>
      <p:pic>
        <p:nvPicPr>
          <p:cNvPr id="9" name="عنصر نائب للمحتوى 7" descr="as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096000" y="1524000"/>
            <a:ext cx="2590800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3434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Open versus closed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Anatomic location: proximal, middle, or distal third</a:t>
            </a:r>
          </a:p>
          <a:p>
            <a:endParaRPr lang="en-US" sz="2800" dirty="0" smtClean="0"/>
          </a:p>
          <a:p>
            <a:r>
              <a:rPr lang="en-US" sz="2800" dirty="0" smtClean="0"/>
              <a:t>Displacement: percentage of cortical contact</a:t>
            </a:r>
          </a:p>
          <a:p>
            <a:endParaRPr lang="en-US" dirty="0"/>
          </a:p>
        </p:txBody>
      </p:sp>
      <p:pic>
        <p:nvPicPr>
          <p:cNvPr id="8" name="صورة 9" descr="2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524000"/>
            <a:ext cx="18192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صورة 7" descr="2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1447800"/>
            <a:ext cx="20193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Classification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13716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7" name="صورة 3" descr="032.bmp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819400"/>
            <a:ext cx="1825932" cy="3660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143000"/>
            <a:ext cx="3886200" cy="1447800"/>
          </a:xfrm>
        </p:spPr>
        <p:txBody>
          <a:bodyPr>
            <a:normAutofit fontScale="25000" lnSpcReduction="20000"/>
          </a:bodyPr>
          <a:lstStyle/>
          <a:p>
            <a:r>
              <a:rPr lang="en-US" sz="9600" b="0" dirty="0" smtClean="0"/>
              <a:t>Transverse  fracture of distal tibia (more soft tissues injury due to direct trauma)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019800" y="2819399"/>
            <a:ext cx="2000001" cy="3685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صورة 2" descr="031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2819400"/>
            <a:ext cx="1703193" cy="367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609600" y="1219200"/>
            <a:ext cx="33528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Spiral </a:t>
            </a:r>
            <a:r>
              <a:rPr lang="en-US" sz="2400" dirty="0" smtClean="0"/>
              <a:t>fracture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distal tibia </a:t>
            </a:r>
            <a:r>
              <a:rPr lang="en-US" sz="2400" dirty="0" smtClean="0"/>
              <a:t> (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twisting</a:t>
            </a:r>
            <a:r>
              <a:rPr kumimoji="0" lang="en-US" sz="24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injury)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1"/>
            <a:ext cx="7772400" cy="4419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Open versus closed</a:t>
            </a:r>
          </a:p>
          <a:p>
            <a:r>
              <a:rPr lang="en-US" sz="2800" dirty="0" smtClean="0"/>
              <a:t>Both conservative and Surgical</a:t>
            </a:r>
          </a:p>
          <a:p>
            <a:r>
              <a:rPr lang="en-US" sz="2800" dirty="0" smtClean="0"/>
              <a:t>Surgical is the best</a:t>
            </a:r>
          </a:p>
          <a:p>
            <a:pPr>
              <a:buNone/>
            </a:pPr>
            <a:endParaRPr lang="en-US" sz="2800" dirty="0" smtClean="0"/>
          </a:p>
          <a:p>
            <a:endParaRPr lang="en-US" sz="2800" dirty="0" smtClean="0"/>
          </a:p>
          <a:p>
            <a:endParaRPr lang="en-US" dirty="0"/>
          </a:p>
        </p:txBody>
      </p:sp>
      <p:pic>
        <p:nvPicPr>
          <p:cNvPr id="6" name="Picture 4" descr="#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200400"/>
            <a:ext cx="2823972" cy="3274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#tl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143000" y="3276600"/>
            <a:ext cx="2823972" cy="3274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162800" cy="116205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Conservative </a:t>
            </a:r>
            <a:endParaRPr lang="en-US" sz="3200" dirty="0"/>
          </a:p>
        </p:txBody>
      </p:sp>
      <p:pic>
        <p:nvPicPr>
          <p:cNvPr id="5" name="Content Placeholder 4" descr="Picture2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86200" y="3218866"/>
            <a:ext cx="5111750" cy="3639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8458200" cy="2527300"/>
          </a:xfrm>
        </p:spPr>
        <p:txBody>
          <a:bodyPr>
            <a:normAutofit/>
          </a:bodyPr>
          <a:lstStyle/>
          <a:p>
            <a:pPr marL="514350" indent="-514350">
              <a:buFont typeface="Arial" pitchFamily="34" charset="0"/>
              <a:buChar char="•"/>
            </a:pPr>
            <a:r>
              <a:rPr lang="en-US" sz="2400" dirty="0" smtClean="0"/>
              <a:t>Shortening &lt;1cm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n-US" sz="2400" dirty="0" err="1" smtClean="0"/>
              <a:t>Angulation</a:t>
            </a:r>
            <a:r>
              <a:rPr lang="en-US" sz="2400" dirty="0" smtClean="0"/>
              <a:t> in </a:t>
            </a:r>
            <a:r>
              <a:rPr lang="en-US" sz="2400" dirty="0" err="1" smtClean="0"/>
              <a:t>varus</a:t>
            </a:r>
            <a:r>
              <a:rPr lang="en-US" sz="2400" dirty="0" smtClean="0"/>
              <a:t>/</a:t>
            </a:r>
            <a:r>
              <a:rPr lang="en-US" sz="2400" dirty="0" err="1" smtClean="0"/>
              <a:t>valgus</a:t>
            </a:r>
            <a:r>
              <a:rPr lang="en-US" sz="2400" dirty="0" smtClean="0"/>
              <a:t> plane&lt; 5 degree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n-US" sz="2400" dirty="0" err="1" smtClean="0"/>
              <a:t>Angulation</a:t>
            </a:r>
            <a:r>
              <a:rPr lang="en-US" sz="2400" dirty="0" smtClean="0"/>
              <a:t> in </a:t>
            </a:r>
            <a:r>
              <a:rPr lang="en-US" sz="2400" dirty="0" err="1" smtClean="0"/>
              <a:t>anter</a:t>
            </a:r>
            <a:r>
              <a:rPr lang="en-US" sz="2400" dirty="0" smtClean="0"/>
              <a:t>-posterior plane &lt;10 degrees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n-US" sz="2400" dirty="0" smtClean="0"/>
              <a:t>Rotation neutral to slight external rotation.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n-US" sz="2400" dirty="0" smtClean="0"/>
              <a:t>bone apposition &gt;50%</a:t>
            </a:r>
          </a:p>
          <a:p>
            <a:pPr marL="514350" indent="-514350"/>
            <a:endParaRPr lang="en-US" sz="2400" dirty="0" smtClean="0"/>
          </a:p>
          <a:p>
            <a:pPr marL="514350" indent="-514350"/>
            <a:endParaRPr lang="en-US" sz="24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304800" y="0"/>
            <a:ext cx="32396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en-US" sz="2000" b="1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endParaRPr lang="en-US" sz="2000" b="1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4419600" cy="5181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/>
              <a:t>CLINICAL</a:t>
            </a:r>
            <a:endParaRPr lang="ar-SA" sz="2400" b="1" dirty="0" smtClean="0"/>
          </a:p>
          <a:p>
            <a:r>
              <a:rPr lang="en-US" sz="2400" dirty="0" smtClean="0"/>
              <a:t>splinting of the affected extremity, with the arm adducted</a:t>
            </a:r>
          </a:p>
          <a:p>
            <a:r>
              <a:rPr lang="en-US" sz="2400" dirty="0" smtClean="0"/>
              <a:t>Assess for skin integrity</a:t>
            </a:r>
          </a:p>
          <a:p>
            <a:r>
              <a:rPr lang="en-US" sz="2400" dirty="0" smtClean="0"/>
              <a:t>neurovascular examination is necessary</a:t>
            </a:r>
          </a:p>
          <a:p>
            <a:r>
              <a:rPr lang="en-US" sz="2400" dirty="0" smtClean="0"/>
              <a:t>The chest should be auscultated</a:t>
            </a:r>
          </a:p>
          <a:p>
            <a:pPr>
              <a:buNone/>
            </a:pPr>
            <a:endParaRPr lang="ar-SA" sz="2400" b="1" dirty="0" smtClean="0"/>
          </a:p>
          <a:p>
            <a:pPr>
              <a:buNone/>
            </a:pPr>
            <a:r>
              <a:rPr lang="en-US" sz="2400" b="1" dirty="0" smtClean="0"/>
              <a:t>RADIOGRAPHIC</a:t>
            </a:r>
            <a:endParaRPr lang="ar-SA" sz="2400" b="1" dirty="0" smtClean="0"/>
          </a:p>
          <a:p>
            <a:r>
              <a:rPr lang="en-US" sz="2400" dirty="0" err="1" smtClean="0"/>
              <a:t>Anteroposterior</a:t>
            </a:r>
            <a:r>
              <a:rPr lang="en-US" sz="2400" dirty="0" smtClean="0"/>
              <a:t> radiographs</a:t>
            </a:r>
          </a:p>
          <a:p>
            <a:pPr>
              <a:buNone/>
            </a:pPr>
            <a:endParaRPr lang="en-US" sz="2400" b="1" dirty="0" smtClean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7" name="Content Placeholder 3" descr="clavicle midshaft fracture.jpg"/>
          <p:cNvPicPr>
            <a:picLocks noChangeAspect="1"/>
          </p:cNvPicPr>
          <p:nvPr/>
        </p:nvPicPr>
        <p:blipFill>
          <a:blip r:embed="rId2" cstate="print"/>
          <a:srcRect l="17615" t="27522" r="27060" b="36240"/>
          <a:stretch>
            <a:fillRect/>
          </a:stretch>
        </p:blipFill>
        <p:spPr>
          <a:xfrm>
            <a:off x="4495800" y="4114800"/>
            <a:ext cx="4215765" cy="2262086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600200"/>
            <a:ext cx="3763137" cy="222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Conservative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6324600" cy="5287963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sz="2800" dirty="0" smtClean="0"/>
              <a:t>Long leg cast (5 degrees of flexion) for 4-6 weeks </a:t>
            </a:r>
          </a:p>
          <a:p>
            <a:endParaRPr lang="en-US" sz="2800" dirty="0" smtClean="0"/>
          </a:p>
          <a:p>
            <a:r>
              <a:rPr lang="en-US" sz="2800" dirty="0" smtClean="0"/>
              <a:t>patella-bearing cast(Sarmiento) or fracture brace.</a:t>
            </a:r>
          </a:p>
          <a:p>
            <a:endParaRPr lang="en-US" sz="2800" dirty="0" smtClean="0"/>
          </a:p>
          <a:p>
            <a:r>
              <a:rPr lang="en-US" sz="2800" dirty="0" smtClean="0"/>
              <a:t>The average union time is 16±4 weeks</a:t>
            </a:r>
            <a:endParaRPr lang="en-US" sz="2800" dirty="0"/>
          </a:p>
        </p:txBody>
      </p:sp>
      <p:pic>
        <p:nvPicPr>
          <p:cNvPr id="1026" name="Picture 2" descr="C:\Users\Raghad\Desktop\long leg cast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2133600"/>
            <a:ext cx="2076450" cy="3752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105400" cy="116205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Operative treatment </a:t>
            </a:r>
            <a:endParaRPr lang="en-US" sz="2800" dirty="0"/>
          </a:p>
        </p:txBody>
      </p:sp>
      <p:pic>
        <p:nvPicPr>
          <p:cNvPr id="5" name="Content Placeholder 4" descr="#t i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304800"/>
            <a:ext cx="2891790" cy="288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953000" cy="46910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err="1" smtClean="0"/>
              <a:t>Intramedullary</a:t>
            </a:r>
            <a:r>
              <a:rPr lang="en-US" sz="2800" dirty="0" smtClean="0"/>
              <a:t> (IM) Nailing is the best treatment for mid shaft tibia fracture </a:t>
            </a:r>
          </a:p>
          <a:p>
            <a:r>
              <a:rPr lang="en-US" sz="2800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The most complication is anterior knee pain!!</a:t>
            </a:r>
          </a:p>
          <a:p>
            <a:r>
              <a:rPr lang="en-US" sz="2800" dirty="0" smtClean="0"/>
              <a:t> </a:t>
            </a:r>
            <a:endParaRPr lang="en-US" sz="2800" dirty="0"/>
          </a:p>
        </p:txBody>
      </p:sp>
      <p:pic>
        <p:nvPicPr>
          <p:cNvPr id="6" name="Picture 5" descr="#tim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638800" y="3581400"/>
            <a:ext cx="3084576" cy="3081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334000" cy="116205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External  fixation </a:t>
            </a:r>
            <a:endParaRPr lang="en-US" sz="2800" dirty="0"/>
          </a:p>
        </p:txBody>
      </p:sp>
      <p:pic>
        <p:nvPicPr>
          <p:cNvPr id="5" name="صورة 3" descr="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181600" y="1649158"/>
            <a:ext cx="3526727" cy="421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800600" cy="4691063"/>
          </a:xfrm>
        </p:spPr>
        <p:txBody>
          <a:bodyPr/>
          <a:lstStyle/>
          <a:p>
            <a:endParaRPr lang="en-US" dirty="0" smtClean="0"/>
          </a:p>
          <a:p>
            <a:pPr marL="514350" indent="-514350">
              <a:buFont typeface="Arial" pitchFamily="34" charset="0"/>
              <a:buChar char="•"/>
            </a:pPr>
            <a:endParaRPr lang="en-US" sz="2800" dirty="0" smtClean="0"/>
          </a:p>
          <a:p>
            <a:pPr marL="514350" indent="-514350">
              <a:buFont typeface="Arial" pitchFamily="34" charset="0"/>
              <a:buChar char="•"/>
            </a:pPr>
            <a:endParaRPr lang="en-US" sz="2800" dirty="0" smtClean="0"/>
          </a:p>
          <a:p>
            <a:pPr marL="514350" indent="-514350">
              <a:buFont typeface="Arial" pitchFamily="34" charset="0"/>
              <a:buChar char="•"/>
            </a:pPr>
            <a:r>
              <a:rPr lang="en-US" sz="2800" dirty="0" smtClean="0"/>
              <a:t>Open fracture with severe soft tissue injury.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029200" cy="116205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Plate fixation</a:t>
            </a:r>
            <a:endParaRPr lang="en-US" sz="3200" dirty="0"/>
          </a:p>
        </p:txBody>
      </p:sp>
      <p:pic>
        <p:nvPicPr>
          <p:cNvPr id="5" name="عنصر نائب للمحتوى 7" descr="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00600" y="457200"/>
            <a:ext cx="4133850" cy="291465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19400"/>
            <a:ext cx="6629400" cy="3306763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97% success rates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Complication: infection, wound breakdown, nonunion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increase with higher-energy injury patterns.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endParaRPr lang="en-US" sz="2800" dirty="0"/>
          </a:p>
        </p:txBody>
      </p:sp>
      <p:pic>
        <p:nvPicPr>
          <p:cNvPr id="6" name="صورة 8" descr="2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3733800"/>
            <a:ext cx="16859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Ankle Fractures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5486400" cy="56388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sz="2800" dirty="0" smtClean="0"/>
              <a:t>Incidence increased in elderly women</a:t>
            </a:r>
          </a:p>
          <a:p>
            <a:r>
              <a:rPr lang="en-US" sz="2800" dirty="0" smtClean="0"/>
              <a:t>Most ankle fractures are isolated </a:t>
            </a:r>
            <a:r>
              <a:rPr lang="en-US" sz="2800" dirty="0" err="1" smtClean="0"/>
              <a:t>malleolar</a:t>
            </a:r>
            <a:r>
              <a:rPr lang="en-US" sz="2800" dirty="0" smtClean="0"/>
              <a:t> fractures</a:t>
            </a:r>
          </a:p>
          <a:p>
            <a:r>
              <a:rPr lang="en-US" sz="2800" dirty="0" smtClean="0"/>
              <a:t>Open fractures are rare &lt; 2%.</a:t>
            </a:r>
          </a:p>
          <a:p>
            <a:r>
              <a:rPr lang="en-US" sz="2800" dirty="0" smtClean="0"/>
              <a:t>Mechanism of injury: position of the foot at time of injury,  the magnitude, direction, and rate of loading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828800"/>
            <a:ext cx="3162857" cy="353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b="1" dirty="0" smtClean="0"/>
              <a:t>Clinical</a:t>
            </a:r>
          </a:p>
          <a:p>
            <a:r>
              <a:rPr lang="en-US" sz="2800" dirty="0" smtClean="0"/>
              <a:t>A dislocated ankle should be reduced and splinted immediately (before radiographs if clinically evident)</a:t>
            </a:r>
          </a:p>
          <a:p>
            <a:endParaRPr lang="en-US" sz="2800" dirty="0" smtClean="0"/>
          </a:p>
          <a:p>
            <a:r>
              <a:rPr lang="en-US" sz="2800" b="1" dirty="0" smtClean="0"/>
              <a:t>RADIOGRAPHIC</a:t>
            </a:r>
          </a:p>
          <a:p>
            <a:r>
              <a:rPr lang="en-US" sz="2800" dirty="0" smtClean="0"/>
              <a:t>AP, Lateral and mortise views</a:t>
            </a:r>
            <a:endParaRPr lang="en-US" sz="28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1144" y="1752601"/>
            <a:ext cx="3439047" cy="3349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58000" cy="116205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AP view</a:t>
            </a: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0" y="2057400"/>
            <a:ext cx="4281715" cy="332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1435100"/>
            <a:ext cx="4419600" cy="4691063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 </a:t>
            </a:r>
            <a:r>
              <a:rPr lang="en-US" sz="2400" dirty="0" err="1" smtClean="0"/>
              <a:t>Tibiofibula</a:t>
            </a:r>
            <a:r>
              <a:rPr lang="en-US" sz="2400" dirty="0" smtClean="0"/>
              <a:t> overlap of &lt;10 mm is abnormal: </a:t>
            </a:r>
            <a:r>
              <a:rPr lang="en-US" sz="2400" dirty="0" err="1" smtClean="0"/>
              <a:t>syndesmotic</a:t>
            </a:r>
            <a:r>
              <a:rPr lang="en-US" sz="2400" dirty="0" smtClean="0"/>
              <a:t> injury.</a:t>
            </a:r>
          </a:p>
          <a:p>
            <a:pPr lvl="1"/>
            <a:endParaRPr lang="en-US" sz="2400" dirty="0" smtClean="0"/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  </a:t>
            </a:r>
            <a:r>
              <a:rPr lang="en-US" sz="2400" dirty="0" err="1" smtClean="0"/>
              <a:t>Tibiofibula</a:t>
            </a:r>
            <a:r>
              <a:rPr lang="en-US" sz="2400" dirty="0" smtClean="0"/>
              <a:t> clear space of &gt;5 mm is abnormal: </a:t>
            </a:r>
            <a:r>
              <a:rPr lang="en-US" sz="2400" dirty="0" err="1" smtClean="0"/>
              <a:t>syndesmotic</a:t>
            </a:r>
            <a:r>
              <a:rPr lang="en-US" sz="2400" dirty="0" smtClean="0"/>
              <a:t> injury</a:t>
            </a:r>
          </a:p>
          <a:p>
            <a:pPr lvl="1"/>
            <a:endParaRPr lang="en-US" sz="2400" dirty="0" smtClean="0"/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  </a:t>
            </a:r>
            <a:r>
              <a:rPr lang="en-US" sz="2400" dirty="0" err="1" smtClean="0"/>
              <a:t>Talar</a:t>
            </a:r>
            <a:r>
              <a:rPr lang="en-US" sz="2400" dirty="0" smtClean="0"/>
              <a:t> tilt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1162050"/>
          </a:xfrm>
        </p:spPr>
        <p:txBody>
          <a:bodyPr/>
          <a:lstStyle/>
          <a:p>
            <a:pPr algn="ctr"/>
            <a:r>
              <a:rPr lang="en-US" sz="2800" dirty="0" smtClean="0"/>
              <a:t>Lateral view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1600"/>
            <a:ext cx="5715000" cy="4691063"/>
          </a:xfrm>
        </p:spPr>
        <p:txBody>
          <a:bodyPr>
            <a:normAutofit/>
          </a:bodyPr>
          <a:lstStyle/>
          <a:p>
            <a:endParaRPr lang="en-US" sz="2800" dirty="0" smtClean="0"/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The dome of the talus should be centered under the tibia and congruous with the </a:t>
            </a:r>
            <a:r>
              <a:rPr lang="en-US" sz="2400" dirty="0" err="1" smtClean="0"/>
              <a:t>tibial</a:t>
            </a:r>
            <a:r>
              <a:rPr lang="en-US" sz="2400" dirty="0" smtClean="0"/>
              <a:t> plafond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Posterior </a:t>
            </a:r>
            <a:r>
              <a:rPr lang="en-US" sz="2400" dirty="0" err="1" smtClean="0"/>
              <a:t>tibial</a:t>
            </a:r>
            <a:r>
              <a:rPr lang="en-US" sz="2400" dirty="0" smtClean="0"/>
              <a:t> </a:t>
            </a:r>
            <a:r>
              <a:rPr lang="en-US" sz="2400" dirty="0" err="1" smtClean="0"/>
              <a:t>malleolous</a:t>
            </a:r>
            <a:r>
              <a:rPr lang="en-US" sz="2400" dirty="0" smtClean="0"/>
              <a:t> fractures can be identified</a:t>
            </a:r>
            <a:endParaRPr 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2133600"/>
            <a:ext cx="2831334" cy="36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010400" cy="116205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Mortise view </a:t>
            </a:r>
            <a:endParaRPr lang="en-US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188597" y="273050"/>
            <a:ext cx="3884655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09800"/>
            <a:ext cx="4876800" cy="3852863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Foot in 15 degrees of internal rotation 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A medial clear space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  <a:p>
            <a:pPr marL="0" lvl="1">
              <a:buFont typeface="Arial" pitchFamily="34" charset="0"/>
              <a:buChar char="•"/>
            </a:pPr>
            <a:r>
              <a:rPr lang="en-US" sz="2400" dirty="0" err="1" smtClean="0"/>
              <a:t>Tibiofibular</a:t>
            </a:r>
            <a:r>
              <a:rPr lang="en-US" sz="2400" dirty="0" smtClean="0"/>
              <a:t> overlap</a:t>
            </a:r>
          </a:p>
          <a:p>
            <a:pPr marL="0" lvl="1">
              <a:buFont typeface="Arial" pitchFamily="34" charset="0"/>
              <a:buChar char="•"/>
            </a:pPr>
            <a:endParaRPr lang="en-US" sz="2400" dirty="0" smtClean="0"/>
          </a:p>
          <a:p>
            <a:pPr marL="0" lvl="1">
              <a:buFont typeface="Arial" pitchFamily="34" charset="0"/>
              <a:buChar char="•"/>
            </a:pPr>
            <a:r>
              <a:rPr lang="en-US" sz="2400" dirty="0" err="1" smtClean="0"/>
              <a:t>Talar</a:t>
            </a:r>
            <a:r>
              <a:rPr lang="en-US" sz="2400" dirty="0" smtClean="0"/>
              <a:t> shift </a:t>
            </a:r>
          </a:p>
          <a:p>
            <a:pPr marL="0" lvl="1"/>
            <a:endParaRPr lang="en-US" sz="30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715000" cy="116205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Denis –Weber classification </a:t>
            </a:r>
            <a:endParaRPr lang="en-US" sz="2800" dirty="0"/>
          </a:p>
        </p:txBody>
      </p:sp>
      <p:pic>
        <p:nvPicPr>
          <p:cNvPr id="144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926136" y="1966248"/>
            <a:ext cx="4168477" cy="4267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667000"/>
            <a:ext cx="4343400" cy="3459163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pPr marL="514350" indent="-514350"/>
            <a:r>
              <a:rPr lang="en-US" sz="2800" dirty="0" smtClean="0"/>
              <a:t>A. Infra-</a:t>
            </a:r>
            <a:r>
              <a:rPr lang="en-US" sz="2800" dirty="0" err="1" smtClean="0"/>
              <a:t>syndesmotic</a:t>
            </a:r>
            <a:endParaRPr lang="en-US" sz="2800" dirty="0" smtClean="0"/>
          </a:p>
          <a:p>
            <a:pPr marL="514350" indent="-514350"/>
            <a:endParaRPr lang="en-US" sz="2800" dirty="0" smtClean="0"/>
          </a:p>
          <a:p>
            <a:pPr marL="514350" indent="-514350"/>
            <a:r>
              <a:rPr lang="en-US" sz="2800" dirty="0" smtClean="0"/>
              <a:t>B. Trans-</a:t>
            </a:r>
            <a:r>
              <a:rPr lang="en-US" sz="2800" dirty="0" err="1" smtClean="0"/>
              <a:t>syndesmotic</a:t>
            </a:r>
            <a:r>
              <a:rPr lang="en-US" sz="2800" dirty="0" smtClean="0"/>
              <a:t> </a:t>
            </a:r>
          </a:p>
          <a:p>
            <a:pPr marL="514350" indent="-514350"/>
            <a:endParaRPr lang="en-US" sz="2800" dirty="0" smtClean="0"/>
          </a:p>
          <a:p>
            <a:pPr marL="514350" indent="-514350"/>
            <a:r>
              <a:rPr lang="en-US" sz="2800" dirty="0" smtClean="0"/>
              <a:t>C. Supra-</a:t>
            </a:r>
            <a:r>
              <a:rPr lang="en-US" sz="2800" dirty="0" err="1" smtClean="0"/>
              <a:t>syndesmotic</a:t>
            </a:r>
            <a:r>
              <a:rPr lang="en-US" sz="2800" dirty="0" smtClean="0"/>
              <a:t>: usually </a:t>
            </a:r>
            <a:r>
              <a:rPr lang="en-US" sz="2800" dirty="0" err="1" smtClean="0"/>
              <a:t>syndesmosis</a:t>
            </a:r>
            <a:r>
              <a:rPr lang="en-US" sz="2800" dirty="0" smtClean="0"/>
              <a:t> is torn  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Conservative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arm sling or figure of eight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Operative fixation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indicated if there is:</a:t>
            </a:r>
          </a:p>
          <a:p>
            <a:pPr lvl="1"/>
            <a:r>
              <a:rPr lang="en-US" dirty="0" smtClean="0"/>
              <a:t> tenting of the skin</a:t>
            </a:r>
          </a:p>
          <a:p>
            <a:pPr lvl="1"/>
            <a:r>
              <a:rPr lang="en-US" dirty="0" smtClean="0"/>
              <a:t> open fracture</a:t>
            </a:r>
          </a:p>
          <a:p>
            <a:pPr lvl="1"/>
            <a:r>
              <a:rPr lang="en-US" dirty="0" smtClean="0"/>
              <a:t> neurovascular injury </a:t>
            </a:r>
          </a:p>
          <a:p>
            <a:pPr lvl="1"/>
            <a:r>
              <a:rPr lang="en-US" dirty="0" smtClean="0"/>
              <a:t> nonunion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Plate and screws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7" name="Picture 5" descr="Fractures Upper Limb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85800" y="2895600"/>
            <a:ext cx="4114800" cy="350520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4495788"/>
            <a:ext cx="3536000" cy="2085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429000"/>
            <a:ext cx="2837333" cy="3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429000"/>
            <a:ext cx="2830952" cy="3162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Users\Raghad\Desktop\Ankle # 2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81000"/>
            <a:ext cx="7878699" cy="2712339"/>
          </a:xfrm>
          <a:prstGeom prst="rect">
            <a:avLst/>
          </a:prstGeom>
          <a:noFill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8763" y="3581401"/>
            <a:ext cx="2869524" cy="279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229600" cy="5029200"/>
          </a:xfrm>
        </p:spPr>
        <p:txBody>
          <a:bodyPr/>
          <a:lstStyle/>
          <a:p>
            <a:r>
              <a:rPr lang="en-US" sz="2800" dirty="0" smtClean="0"/>
              <a:t>Post traumatic arthritis</a:t>
            </a:r>
          </a:p>
          <a:p>
            <a:r>
              <a:rPr lang="en-US" sz="2800" dirty="0" smtClean="0"/>
              <a:t>Stiffness</a:t>
            </a:r>
          </a:p>
          <a:p>
            <a:r>
              <a:rPr lang="en-US" sz="2800" dirty="0" smtClean="0"/>
              <a:t>Skin necrosis</a:t>
            </a:r>
          </a:p>
          <a:p>
            <a:r>
              <a:rPr lang="en-US" sz="2800" dirty="0" smtClean="0"/>
              <a:t>Malunion or  nonunion</a:t>
            </a:r>
          </a:p>
          <a:p>
            <a:r>
              <a:rPr lang="en-US" sz="2800" dirty="0" smtClean="0"/>
              <a:t>Wound infection</a:t>
            </a:r>
          </a:p>
          <a:p>
            <a:r>
              <a:rPr lang="en-US" sz="2800" dirty="0" smtClean="0"/>
              <a:t>Regional complex pain syndrome                               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611563"/>
          </a:xfrm>
        </p:spPr>
        <p:txBody>
          <a:bodyPr/>
          <a:lstStyle/>
          <a:p>
            <a:r>
              <a:rPr lang="en-US" dirty="0" smtClean="0"/>
              <a:t>Neurovascular compromise</a:t>
            </a:r>
          </a:p>
          <a:p>
            <a:r>
              <a:rPr lang="en-US" dirty="0" smtClean="0"/>
              <a:t>Malunion</a:t>
            </a:r>
          </a:p>
          <a:p>
            <a:r>
              <a:rPr lang="en-US" dirty="0" smtClean="0"/>
              <a:t>Nonunion( 85% occurring in the middle third)</a:t>
            </a:r>
          </a:p>
          <a:p>
            <a:r>
              <a:rPr lang="en-US" dirty="0" smtClean="0"/>
              <a:t>Posttraumatic arthritis(AC joint, SC joint)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Proximal </a:t>
            </a:r>
            <a:r>
              <a:rPr lang="en-US" dirty="0" err="1" smtClean="0"/>
              <a:t>Humerus</a:t>
            </a:r>
            <a:r>
              <a:rPr lang="en-US" dirty="0" smtClean="0"/>
              <a:t> Fractures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5334000" cy="4800600"/>
          </a:xfrm>
        </p:spPr>
        <p:txBody>
          <a:bodyPr/>
          <a:lstStyle/>
          <a:p>
            <a:r>
              <a:rPr lang="en-US" sz="2800" dirty="0" smtClean="0"/>
              <a:t>Proximal Humerus ( includes surgical and anatomical neck )</a:t>
            </a:r>
          </a:p>
          <a:p>
            <a:endParaRPr lang="en-US" sz="2800" dirty="0" smtClean="0"/>
          </a:p>
          <a:p>
            <a:r>
              <a:rPr lang="en-US" sz="2800" dirty="0" smtClean="0"/>
              <a:t>comprise 4% to 5% of all fractures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represent the most common humerus fracture (45%)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38048" t="23206" r="34862" b="5981"/>
          <a:stretch>
            <a:fillRect/>
          </a:stretch>
        </p:blipFill>
        <p:spPr bwMode="auto">
          <a:xfrm>
            <a:off x="5486400" y="2057400"/>
            <a:ext cx="3212399" cy="3496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4388</TotalTime>
  <Words>1752</Words>
  <Application>Microsoft Office PowerPoint</Application>
  <PresentationFormat>On-screen Show (4:3)</PresentationFormat>
  <Paragraphs>498</Paragraphs>
  <Slides>71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2" baseType="lpstr">
      <vt:lpstr>Office Theme</vt:lpstr>
      <vt:lpstr>Common Adult Fractures</vt:lpstr>
      <vt:lpstr>objectives</vt:lpstr>
      <vt:lpstr>Upper limbs fractures</vt:lpstr>
      <vt:lpstr>Mechanism of Injuries of the Upper Limb</vt:lpstr>
      <vt:lpstr>Fracture of the clavicle </vt:lpstr>
      <vt:lpstr>EVALUATION</vt:lpstr>
      <vt:lpstr>Treatment</vt:lpstr>
      <vt:lpstr>COMPLICATIONS</vt:lpstr>
      <vt:lpstr> Proximal Humerus Fractures</vt:lpstr>
      <vt:lpstr>CLINICAL EVALUATION</vt:lpstr>
      <vt:lpstr>RADIOGRAPHIC EVALUATION</vt:lpstr>
      <vt:lpstr>  (Neer’s classification) </vt:lpstr>
      <vt:lpstr>  (Neer’s classification) </vt:lpstr>
      <vt:lpstr>Treatment</vt:lpstr>
      <vt:lpstr>COMPLICATIONS </vt:lpstr>
      <vt:lpstr>Fractures Shaft of the Humerus</vt:lpstr>
      <vt:lpstr>Evaluation</vt:lpstr>
      <vt:lpstr> CLASSIFICATION (Descriptive)</vt:lpstr>
      <vt:lpstr>Treatment</vt:lpstr>
      <vt:lpstr>Surgical treatment</vt:lpstr>
      <vt:lpstr>Surgical treatment</vt:lpstr>
      <vt:lpstr>COMPLICATIONS </vt:lpstr>
      <vt:lpstr>forearm (both bone) fractures</vt:lpstr>
      <vt:lpstr>Evaluation </vt:lpstr>
      <vt:lpstr>Classification Descriptive </vt:lpstr>
      <vt:lpstr>Treatment </vt:lpstr>
      <vt:lpstr>Complications </vt:lpstr>
      <vt:lpstr>Distal Radius</vt:lpstr>
      <vt:lpstr>CLINICAL EVALUATION</vt:lpstr>
      <vt:lpstr>RADIOGRAPHIC EVALUATION</vt:lpstr>
      <vt:lpstr>Classification</vt:lpstr>
      <vt:lpstr>Colles’ fracture</vt:lpstr>
      <vt:lpstr>Smith’s fracture ( reverse Colles’ fracture)</vt:lpstr>
      <vt:lpstr>Barton’s fracture </vt:lpstr>
      <vt:lpstr>Barton’s fracture </vt:lpstr>
      <vt:lpstr>Conservative Treatment</vt:lpstr>
      <vt:lpstr>Operative treatment </vt:lpstr>
      <vt:lpstr>COMPLICATIONS</vt:lpstr>
      <vt:lpstr>Lower limbs Fractures</vt:lpstr>
      <vt:lpstr>Mechanism of fractures</vt:lpstr>
      <vt:lpstr>Pelvic fractures</vt:lpstr>
      <vt:lpstr>Classification</vt:lpstr>
      <vt:lpstr>RADIOGRAPHIC EVALUATION </vt:lpstr>
      <vt:lpstr>MANEGEMENT</vt:lpstr>
      <vt:lpstr>MANEGEMENT</vt:lpstr>
      <vt:lpstr>Complications </vt:lpstr>
      <vt:lpstr>Intertrochanteric fractures </vt:lpstr>
      <vt:lpstr>Evaluation</vt:lpstr>
      <vt:lpstr>Treatment </vt:lpstr>
      <vt:lpstr>Femoral neck(transcervical) fractures</vt:lpstr>
      <vt:lpstr>Treatment </vt:lpstr>
      <vt:lpstr>COMPLICATIONS</vt:lpstr>
      <vt:lpstr> Femoral shaft fractures  </vt:lpstr>
      <vt:lpstr>Treatment: always surgical </vt:lpstr>
      <vt:lpstr> Tibia shaft  fracture  </vt:lpstr>
      <vt:lpstr>Classification </vt:lpstr>
      <vt:lpstr>Classification</vt:lpstr>
      <vt:lpstr>Treatment </vt:lpstr>
      <vt:lpstr>Conservative </vt:lpstr>
      <vt:lpstr>Conservative  </vt:lpstr>
      <vt:lpstr>Operative treatment </vt:lpstr>
      <vt:lpstr>External  fixation </vt:lpstr>
      <vt:lpstr>Plate fixation</vt:lpstr>
      <vt:lpstr>Ankle Fractures</vt:lpstr>
      <vt:lpstr>EVALUATION</vt:lpstr>
      <vt:lpstr>AP view</vt:lpstr>
      <vt:lpstr>Lateral view </vt:lpstr>
      <vt:lpstr>Mortise view </vt:lpstr>
      <vt:lpstr>Denis –Weber classification </vt:lpstr>
      <vt:lpstr>Slide 70</vt:lpstr>
      <vt:lpstr>complications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Common Adult fractures</dc:title>
  <dc:creator>khalid</dc:creator>
  <cp:lastModifiedBy>Raghad</cp:lastModifiedBy>
  <cp:revision>283</cp:revision>
  <dcterms:created xsi:type="dcterms:W3CDTF">2012-06-28T06:42:09Z</dcterms:created>
  <dcterms:modified xsi:type="dcterms:W3CDTF">2013-03-03T02:08:24Z</dcterms:modified>
</cp:coreProperties>
</file>