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4" r:id="rId1"/>
  </p:sldMasterIdLst>
  <p:notesMasterIdLst>
    <p:notesMasterId r:id="rId25"/>
  </p:notesMasterIdLst>
  <p:sldIdLst>
    <p:sldId id="333" r:id="rId2"/>
    <p:sldId id="269" r:id="rId3"/>
    <p:sldId id="348" r:id="rId4"/>
    <p:sldId id="337" r:id="rId5"/>
    <p:sldId id="349" r:id="rId6"/>
    <p:sldId id="338" r:id="rId7"/>
    <p:sldId id="270" r:id="rId8"/>
    <p:sldId id="336" r:id="rId9"/>
    <p:sldId id="296" r:id="rId10"/>
    <p:sldId id="295" r:id="rId11"/>
    <p:sldId id="271" r:id="rId12"/>
    <p:sldId id="293" r:id="rId13"/>
    <p:sldId id="294" r:id="rId14"/>
    <p:sldId id="350" r:id="rId15"/>
    <p:sldId id="351" r:id="rId16"/>
    <p:sldId id="353" r:id="rId17"/>
    <p:sldId id="352" r:id="rId18"/>
    <p:sldId id="267" r:id="rId19"/>
    <p:sldId id="268" r:id="rId20"/>
    <p:sldId id="325" r:id="rId21"/>
    <p:sldId id="342" r:id="rId22"/>
    <p:sldId id="347" r:id="rId23"/>
    <p:sldId id="29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DE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>
      <p:cViewPr varScale="1">
        <p:scale>
          <a:sx n="74" d="100"/>
          <a:sy n="74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99036C-954A-406A-A9A4-21FC53E8A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1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 1 – Understanding Computers and Computer Literacy</a:t>
            </a:r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6F3A1-5FA7-4666-9F70-4D64C935E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Lesson 1 – Understanding Computers and Computer Literacy</a:t>
            </a:r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BE5D19E-21E3-4D48-B979-E203B0E09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133600"/>
            <a:ext cx="5638800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>
                <a:solidFill>
                  <a:srgbClr val="00FFDE"/>
                </a:solidFill>
              </a:rPr>
              <a:t>Communication</a:t>
            </a:r>
            <a:br>
              <a:rPr lang="en-US" sz="4400" dirty="0">
                <a:solidFill>
                  <a:srgbClr val="00FFDE"/>
                </a:solidFill>
              </a:rPr>
            </a:br>
            <a:r>
              <a:rPr lang="en-US" sz="4400" dirty="0" smtClean="0">
                <a:solidFill>
                  <a:srgbClr val="00FFDE"/>
                </a:solidFill>
              </a:rPr>
              <a:t> and</a:t>
            </a:r>
            <a:r>
              <a:rPr lang="ar-SA" sz="4400" dirty="0">
                <a:solidFill>
                  <a:srgbClr val="00FFDE"/>
                </a:solidFill>
              </a:rPr>
              <a:t/>
            </a:r>
            <a:br>
              <a:rPr lang="ar-SA" sz="4400" dirty="0">
                <a:solidFill>
                  <a:srgbClr val="00FFDE"/>
                </a:solidFill>
              </a:rPr>
            </a:br>
            <a:r>
              <a:rPr lang="en-US" sz="4400" dirty="0" smtClean="0">
                <a:solidFill>
                  <a:srgbClr val="00FFDE"/>
                </a:solidFill>
              </a:rPr>
              <a:t> Computer  Network</a:t>
            </a:r>
            <a:endParaRPr lang="en-US" sz="4400" dirty="0">
              <a:solidFill>
                <a:srgbClr val="00FFDE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>
                <a:solidFill>
                  <a:srgbClr val="00FFDE"/>
                </a:solidFill>
              </a:rPr>
              <a:t> graphical representation </a:t>
            </a:r>
            <a:br>
              <a:rPr lang="en-US" dirty="0" smtClean="0">
                <a:solidFill>
                  <a:srgbClr val="00FFDE"/>
                </a:solidFill>
              </a:rPr>
            </a:br>
            <a:r>
              <a:rPr lang="en-US" dirty="0" smtClean="0">
                <a:solidFill>
                  <a:srgbClr val="00FFDE"/>
                </a:solidFill>
              </a:rPr>
              <a:t>of the Internet</a:t>
            </a:r>
          </a:p>
        </p:txBody>
      </p:sp>
      <p:pic>
        <p:nvPicPr>
          <p:cNvPr id="82947" name="Picture 3" descr="Fig01-11"/>
          <p:cNvPicPr>
            <a:picLocks noChangeAspect="1" noChangeArrowheads="1"/>
          </p:cNvPicPr>
          <p:nvPr/>
        </p:nvPicPr>
        <p:blipFill>
          <a:blip r:embed="rId2" cstate="print"/>
          <a:srcRect t="18534" b="18813"/>
          <a:stretch>
            <a:fillRect/>
          </a:stretch>
        </p:blipFill>
        <p:spPr bwMode="auto">
          <a:xfrm>
            <a:off x="762000" y="2209800"/>
            <a:ext cx="75438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FFDE"/>
                </a:solidFill>
              </a:rPr>
              <a:t>The Internet</a:t>
            </a:r>
            <a:endParaRPr lang="en-US" dirty="0" smtClean="0">
              <a:solidFill>
                <a:srgbClr val="00FFDE"/>
              </a:solidFill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7848600" cy="3581400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en-US" sz="2800" dirty="0" smtClean="0"/>
              <a:t>The Internet evolved from a </a:t>
            </a:r>
            <a:r>
              <a:rPr lang="en-US" sz="2800" dirty="0" smtClean="0">
                <a:solidFill>
                  <a:srgbClr val="00FFDE"/>
                </a:solidFill>
              </a:rPr>
              <a:t>government research </a:t>
            </a:r>
            <a:r>
              <a:rPr lang="en-US" sz="2800" dirty="0" smtClean="0"/>
              <a:t>project in the late </a:t>
            </a:r>
            <a:r>
              <a:rPr lang="en-US" sz="2800" dirty="0" smtClean="0">
                <a:solidFill>
                  <a:srgbClr val="C00000"/>
                </a:solidFill>
              </a:rPr>
              <a:t>1960’s</a:t>
            </a:r>
            <a:r>
              <a:rPr lang="en-US" sz="2800" dirty="0" smtClean="0"/>
              <a:t> called </a:t>
            </a:r>
            <a:r>
              <a:rPr lang="en-US" sz="2800" dirty="0" smtClean="0">
                <a:solidFill>
                  <a:srgbClr val="C00000"/>
                </a:solidFill>
              </a:rPr>
              <a:t>ARPANET</a:t>
            </a:r>
            <a:r>
              <a:rPr lang="en-US" sz="2800" dirty="0" smtClean="0"/>
              <a:t> </a:t>
            </a:r>
            <a:r>
              <a:rPr lang="en-US" sz="2800" dirty="0" smtClean="0"/>
              <a:t> that </a:t>
            </a:r>
            <a:r>
              <a:rPr lang="en-US" sz="2800" dirty="0" smtClean="0"/>
              <a:t>enabled the </a:t>
            </a:r>
            <a:r>
              <a:rPr lang="en-US" sz="2800" dirty="0" smtClean="0">
                <a:solidFill>
                  <a:srgbClr val="C00000"/>
                </a:solidFill>
              </a:rPr>
              <a:t>military and scientists</a:t>
            </a:r>
            <a:r>
              <a:rPr lang="en-US" sz="2800" dirty="0" smtClean="0"/>
              <a:t> around the world to </a:t>
            </a:r>
            <a:r>
              <a:rPr lang="en-US" sz="2800" dirty="0" smtClean="0">
                <a:solidFill>
                  <a:srgbClr val="00FFDE"/>
                </a:solidFill>
              </a:rPr>
              <a:t>share information</a:t>
            </a:r>
            <a:r>
              <a:rPr lang="en-US" sz="2800" dirty="0" smtClean="0"/>
              <a:t>.</a:t>
            </a:r>
          </a:p>
          <a:p>
            <a:pPr algn="l" rtl="0" eaLnBrk="1" hangingPunct="1"/>
            <a:r>
              <a:rPr lang="en-US" sz="2800" dirty="0" smtClean="0"/>
              <a:t>Today </a:t>
            </a:r>
            <a:r>
              <a:rPr lang="en-US" sz="2800" dirty="0" smtClean="0">
                <a:solidFill>
                  <a:srgbClr val="00FFDE"/>
                </a:solidFill>
              </a:rPr>
              <a:t>it is the largest network in the world</a:t>
            </a:r>
            <a:r>
              <a:rPr lang="en-US" sz="2800" dirty="0" smtClean="0"/>
              <a:t>.</a:t>
            </a:r>
          </a:p>
          <a:p>
            <a:pPr algn="l" rtl="0" eaLnBrk="1" hangingPunct="1"/>
            <a:r>
              <a:rPr lang="en-US" sz="2800" dirty="0" smtClean="0"/>
              <a:t>It is used daily by </a:t>
            </a:r>
            <a:r>
              <a:rPr lang="en-US" sz="2800" dirty="0" smtClean="0">
                <a:solidFill>
                  <a:srgbClr val="00FFDE"/>
                </a:solidFill>
              </a:rPr>
              <a:t>millions</a:t>
            </a:r>
            <a:r>
              <a:rPr lang="en-US" sz="2800" dirty="0" smtClean="0"/>
              <a:t> of computer users.</a:t>
            </a:r>
          </a:p>
          <a:p>
            <a:pPr algn="l" rtl="0" eaLnBrk="1" hangingPunct="1"/>
            <a:r>
              <a:rPr lang="en-US" sz="2800" dirty="0" smtClean="0"/>
              <a:t>It has become a </a:t>
            </a:r>
            <a:r>
              <a:rPr lang="en-US" sz="2800" dirty="0" smtClean="0">
                <a:solidFill>
                  <a:srgbClr val="00FFDE"/>
                </a:solidFill>
              </a:rPr>
              <a:t>critical and valuable business tool </a:t>
            </a:r>
            <a:r>
              <a:rPr lang="en-US" sz="2800" dirty="0" smtClean="0"/>
              <a:t>used by businesses of all sizes.</a:t>
            </a:r>
          </a:p>
        </p:txBody>
      </p:sp>
    </p:spTree>
  </p:cSld>
  <p:clrMapOvr>
    <a:masterClrMapping/>
  </p:clrMapOvr>
  <p:transition advTm="9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>
                <a:solidFill>
                  <a:srgbClr val="00FFDE"/>
                </a:solidFill>
              </a:rPr>
              <a:t>Intranets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It </a:t>
            </a:r>
            <a:r>
              <a:rPr lang="en-US" dirty="0" smtClean="0"/>
              <a:t>is </a:t>
            </a:r>
            <a:r>
              <a:rPr lang="en-US" dirty="0" smtClean="0"/>
              <a:t>a network for the </a:t>
            </a:r>
            <a:r>
              <a:rPr lang="en-US" dirty="0" smtClean="0">
                <a:solidFill>
                  <a:srgbClr val="00FFDE"/>
                </a:solidFill>
              </a:rPr>
              <a:t>exclusive use of a business or university </a:t>
            </a:r>
            <a:r>
              <a:rPr lang="en-US" dirty="0" smtClean="0"/>
              <a:t>and contains company </a:t>
            </a:r>
            <a:r>
              <a:rPr lang="en-US" dirty="0" smtClean="0"/>
              <a:t>information</a:t>
            </a:r>
            <a:r>
              <a:rPr lang="en-US" dirty="0" smtClean="0"/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 smtClean="0"/>
              <a:t>information on the network </a:t>
            </a:r>
            <a:r>
              <a:rPr lang="en-US" dirty="0" smtClean="0">
                <a:solidFill>
                  <a:srgbClr val="00FFDE"/>
                </a:solidFill>
              </a:rPr>
              <a:t>is not accessible </a:t>
            </a:r>
            <a:r>
              <a:rPr lang="en-US" dirty="0">
                <a:solidFill>
                  <a:srgbClr val="00FFDE"/>
                </a:solidFill>
              </a:rPr>
              <a:t>to outside </a:t>
            </a:r>
            <a:r>
              <a:rPr lang="en-US" dirty="0" smtClean="0">
                <a:solidFill>
                  <a:srgbClr val="00FFDE"/>
                </a:solidFill>
              </a:rPr>
              <a:t>users .</a:t>
            </a:r>
            <a:endParaRPr lang="en-US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FFDE"/>
                </a:solidFill>
              </a:rPr>
              <a:t>Advantage :</a:t>
            </a:r>
            <a:endParaRPr lang="en-US" dirty="0" smtClean="0">
              <a:solidFill>
                <a:srgbClr val="00FFDE"/>
              </a:solidFill>
            </a:endParaRP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 smtClean="0"/>
              <a:t>Reliability and </a:t>
            </a:r>
            <a:r>
              <a:rPr lang="en-US" dirty="0" smtClean="0"/>
              <a:t>security .</a:t>
            </a:r>
            <a:endParaRPr lang="en-US" dirty="0" smtClean="0"/>
          </a:p>
          <a:p>
            <a:pPr lvl="1" algn="l" rtl="0">
              <a:lnSpc>
                <a:spcPct val="90000"/>
              </a:lnSpc>
            </a:pPr>
            <a:r>
              <a:rPr lang="en-US" dirty="0"/>
              <a:t>internal </a:t>
            </a:r>
            <a:r>
              <a:rPr lang="en-US" dirty="0" smtClean="0"/>
              <a:t>controls </a:t>
            </a:r>
            <a:r>
              <a:rPr lang="en-US" dirty="0" smtClean="0"/>
              <a:t>access .</a:t>
            </a:r>
            <a:endParaRPr lang="en-US" dirty="0" smtClean="0"/>
          </a:p>
        </p:txBody>
      </p:sp>
    </p:spTree>
  </p:cSld>
  <p:clrMapOvr>
    <a:masterClrMapping/>
  </p:clrMapOvr>
  <p:transition advTm="5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>
                <a:solidFill>
                  <a:srgbClr val="00FFDE"/>
                </a:solidFill>
              </a:rPr>
              <a:t>Extranets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Allow outside </a:t>
            </a:r>
            <a:r>
              <a:rPr lang="en-US" dirty="0" smtClean="0"/>
              <a:t>user</a:t>
            </a:r>
            <a:r>
              <a:rPr lang="en-US" dirty="0" smtClean="0"/>
              <a:t>s </a:t>
            </a:r>
            <a:r>
              <a:rPr lang="en-US" dirty="0" smtClean="0"/>
              <a:t>to access a company’s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DE"/>
                </a:solidFill>
              </a:rPr>
              <a:t>Intranet - </a:t>
            </a:r>
            <a:r>
              <a:rPr lang="en-US" dirty="0" smtClean="0"/>
              <a:t>internal information system .</a:t>
            </a:r>
            <a:endParaRPr lang="en-US" dirty="0" smtClean="0"/>
          </a:p>
          <a:p>
            <a:pPr algn="l" rtl="0" eaLnBrk="1" hangingPunct="1"/>
            <a:r>
              <a:rPr lang="en-US" dirty="0" smtClean="0"/>
              <a:t>Access is tightly </a:t>
            </a:r>
            <a:r>
              <a:rPr lang="en-US" dirty="0" smtClean="0"/>
              <a:t>controlled and its reserved </a:t>
            </a:r>
            <a:r>
              <a:rPr lang="en-US" dirty="0" smtClean="0"/>
              <a:t>for supplier and </a:t>
            </a:r>
            <a:r>
              <a:rPr lang="en-US" dirty="0" smtClean="0"/>
              <a:t>customers .</a:t>
            </a:r>
            <a:endParaRPr lang="en-US" dirty="0" smtClean="0"/>
          </a:p>
        </p:txBody>
      </p:sp>
    </p:spTree>
  </p:cSld>
  <p:clrMapOvr>
    <a:masterClrMapping/>
  </p:clrMapOvr>
  <p:transition advTm="7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3966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FFDE"/>
                </a:solidFill>
              </a:rPr>
              <a:t>EXPANSION OF NETWORK</a:t>
            </a:r>
            <a:endParaRPr lang="ar-SA" sz="4000" dirty="0">
              <a:solidFill>
                <a:srgbClr val="00FFD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458200" cy="4525963"/>
          </a:xfrm>
        </p:spPr>
        <p:txBody>
          <a:bodyPr>
            <a:normAutofit lnSpcReduction="10000"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solidFill>
                  <a:srgbClr val="00FFDE"/>
                </a:solidFill>
              </a:rPr>
              <a:t>Hub :</a:t>
            </a:r>
            <a:r>
              <a:rPr lang="en-US" dirty="0" smtClean="0"/>
              <a:t> a distributor that has a lot of ports which connect  computers 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dirty="0"/>
              <a:t> </a:t>
            </a:r>
            <a:r>
              <a:rPr lang="en-US" dirty="0">
                <a:solidFill>
                  <a:srgbClr val="00FFDE"/>
                </a:solidFill>
              </a:rPr>
              <a:t>Switchers : </a:t>
            </a:r>
            <a:r>
              <a:rPr lang="en-US" dirty="0"/>
              <a:t>like</a:t>
            </a:r>
            <a:r>
              <a:rPr lang="en-US" dirty="0">
                <a:solidFill>
                  <a:srgbClr val="00FFDE"/>
                </a:solidFill>
              </a:rPr>
              <a:t> </a:t>
            </a:r>
            <a:r>
              <a:rPr lang="en-US" dirty="0" smtClean="0"/>
              <a:t>a </a:t>
            </a:r>
            <a:r>
              <a:rPr lang="en-US" dirty="0" err="1" smtClean="0"/>
              <a:t>hup</a:t>
            </a:r>
            <a:r>
              <a:rPr lang="en-US" dirty="0" smtClean="0"/>
              <a:t> , but it transmits packet to its destination 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solidFill>
                  <a:srgbClr val="00FFDE"/>
                </a:solidFill>
              </a:rPr>
              <a:t>Routers :</a:t>
            </a:r>
            <a:r>
              <a:rPr lang="en-US" dirty="0" smtClean="0"/>
              <a:t> choose the best path to transmit the packet 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dirty="0"/>
              <a:t> </a:t>
            </a:r>
            <a:r>
              <a:rPr lang="en-US" dirty="0">
                <a:solidFill>
                  <a:srgbClr val="00FFDE"/>
                </a:solidFill>
              </a:rPr>
              <a:t>Bridge </a:t>
            </a:r>
            <a:r>
              <a:rPr lang="en-US" dirty="0" smtClean="0">
                <a:solidFill>
                  <a:srgbClr val="00FFDE"/>
                </a:solidFill>
              </a:rPr>
              <a:t>: </a:t>
            </a:r>
            <a:r>
              <a:rPr lang="en-US" dirty="0" smtClean="0"/>
              <a:t>use to connect two similar LANs.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dirty="0">
                <a:solidFill>
                  <a:srgbClr val="00FFDE"/>
                </a:solidFill>
              </a:rPr>
              <a:t> </a:t>
            </a:r>
            <a:r>
              <a:rPr lang="en-US" dirty="0" smtClean="0">
                <a:solidFill>
                  <a:srgbClr val="00FFDE"/>
                </a:solidFill>
              </a:rPr>
              <a:t>Repeaters : </a:t>
            </a:r>
            <a:r>
              <a:rPr lang="en-US" dirty="0" smtClean="0"/>
              <a:t>repeats signals that travels via long distances .</a:t>
            </a:r>
            <a:endParaRPr lang="en-US" dirty="0"/>
          </a:p>
          <a:p>
            <a:pPr marL="36576" indent="0" algn="l">
              <a:buNone/>
            </a:pPr>
            <a:endParaRPr lang="ar-SA" dirty="0"/>
          </a:p>
        </p:txBody>
      </p:sp>
      <p:pic>
        <p:nvPicPr>
          <p:cNvPr id="1026" name="Picture 2" descr="2268766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2400"/>
            <a:ext cx="1752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293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DE"/>
                </a:solidFill>
              </a:rPr>
              <a:t>Transmission Media</a:t>
            </a:r>
            <a:endParaRPr lang="ar-SA" dirty="0">
              <a:solidFill>
                <a:srgbClr val="00FFD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rgbClr val="00FFDE"/>
                </a:solidFill>
              </a:rPr>
              <a:t>Transmission </a:t>
            </a:r>
            <a:r>
              <a:rPr lang="en-US" dirty="0" smtClean="0">
                <a:solidFill>
                  <a:srgbClr val="00FFDE"/>
                </a:solidFill>
              </a:rPr>
              <a:t>Media : </a:t>
            </a:r>
            <a:r>
              <a:rPr lang="en-US" dirty="0" smtClean="0"/>
              <a:t>are used to send data over the network . </a:t>
            </a:r>
          </a:p>
          <a:p>
            <a:pPr marL="36576" indent="0" algn="l" rtl="0">
              <a:buNone/>
            </a:pPr>
            <a:r>
              <a:rPr lang="en-US" dirty="0" smtClean="0">
                <a:solidFill>
                  <a:srgbClr val="00FFDE"/>
                </a:solidFill>
              </a:rPr>
              <a:t>1- Wired media :</a:t>
            </a:r>
          </a:p>
          <a:p>
            <a:pPr marL="1136142" lvl="2" indent="-514350" algn="l" rtl="0">
              <a:buFont typeface="Wingdings" pitchFamily="2" charset="2"/>
              <a:buChar char="q"/>
            </a:pPr>
            <a:r>
              <a:rPr lang="en-US" dirty="0" smtClean="0"/>
              <a:t>Twisted pairs .</a:t>
            </a:r>
          </a:p>
          <a:p>
            <a:pPr marL="1136142" lvl="2" indent="-514350" algn="l" rtl="0">
              <a:buFont typeface="Wingdings" pitchFamily="2" charset="2"/>
              <a:buChar char="q"/>
            </a:pPr>
            <a:r>
              <a:rPr lang="en-US" dirty="0" smtClean="0"/>
              <a:t>Coaxial .</a:t>
            </a:r>
          </a:p>
          <a:p>
            <a:pPr marL="1136142" lvl="2" indent="-514350" algn="l" rtl="0">
              <a:buFont typeface="Wingdings" pitchFamily="2" charset="2"/>
              <a:buChar char="q"/>
            </a:pPr>
            <a:r>
              <a:rPr lang="en-US" dirty="0" smtClean="0"/>
              <a:t>Fiber optics .</a:t>
            </a:r>
          </a:p>
        </p:txBody>
      </p:sp>
    </p:spTree>
    <p:extLst>
      <p:ext uri="{BB962C8B-B14F-4D97-AF65-F5344CB8AC3E}">
        <p14:creationId xmlns:p14="http://schemas.microsoft.com/office/powerpoint/2010/main" val="4233511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628" y="505496"/>
            <a:ext cx="1905000" cy="187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IMAGE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05496"/>
            <a:ext cx="1676400" cy="187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AA0072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6" b="10606"/>
          <a:stretch>
            <a:fillRect/>
          </a:stretch>
        </p:blipFill>
        <p:spPr bwMode="auto">
          <a:xfrm>
            <a:off x="3581400" y="4572000"/>
            <a:ext cx="1676400" cy="189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fiberopti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21" y="4572000"/>
            <a:ext cx="1905000" cy="189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images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628" y="2667000"/>
            <a:ext cx="1905000" cy="164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images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580" y="2667000"/>
            <a:ext cx="176022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381000" y="990600"/>
            <a:ext cx="2743200" cy="838200"/>
          </a:xfrm>
          <a:prstGeom prst="roundRect">
            <a:avLst/>
          </a:prstGeom>
          <a:solidFill>
            <a:srgbClr val="00FFDE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21792" lvl="2"/>
            <a:r>
              <a:rPr lang="en-US" sz="2800" b="1" dirty="0">
                <a:solidFill>
                  <a:schemeClr val="tx1">
                    <a:lumMod val="50000"/>
                  </a:schemeClr>
                </a:solidFill>
              </a:rPr>
              <a:t>Coaxial</a:t>
            </a:r>
            <a:r>
              <a:rPr lang="en-US" sz="2000" dirty="0"/>
              <a:t>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0797" y="3072148"/>
            <a:ext cx="2983606" cy="838200"/>
          </a:xfrm>
          <a:prstGeom prst="roundRect">
            <a:avLst/>
          </a:prstGeom>
          <a:solidFill>
            <a:srgbClr val="00FFDE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21792" lvl="2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Twisted pairs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1000" y="5099698"/>
            <a:ext cx="2971800" cy="838200"/>
          </a:xfrm>
          <a:prstGeom prst="roundRect">
            <a:avLst/>
          </a:prstGeom>
          <a:solidFill>
            <a:srgbClr val="00FFDE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21792" lvl="2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Fiber optics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47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DE"/>
                </a:solidFill>
              </a:rPr>
              <a:t>Transmission Media</a:t>
            </a:r>
            <a:endParaRPr lang="ar-SA" dirty="0">
              <a:solidFill>
                <a:srgbClr val="00FFD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rgbClr val="00FFDE"/>
                </a:solidFill>
              </a:rPr>
              <a:t>Transmission </a:t>
            </a:r>
            <a:r>
              <a:rPr lang="en-US" dirty="0" smtClean="0">
                <a:solidFill>
                  <a:srgbClr val="00FFDE"/>
                </a:solidFill>
              </a:rPr>
              <a:t>Media : </a:t>
            </a:r>
            <a:r>
              <a:rPr lang="en-US" dirty="0" smtClean="0"/>
              <a:t>are used to send data over the network . </a:t>
            </a:r>
          </a:p>
          <a:p>
            <a:pPr marL="36576" indent="0" algn="l" rtl="0">
              <a:buNone/>
            </a:pPr>
            <a:r>
              <a:rPr lang="en-US" dirty="0" smtClean="0">
                <a:solidFill>
                  <a:srgbClr val="00FFDE"/>
                </a:solidFill>
              </a:rPr>
              <a:t>2- Wireless </a:t>
            </a:r>
            <a:r>
              <a:rPr lang="en-US" dirty="0">
                <a:solidFill>
                  <a:srgbClr val="00FFDE"/>
                </a:solidFill>
              </a:rPr>
              <a:t>media </a:t>
            </a:r>
            <a:r>
              <a:rPr lang="en-US" dirty="0" smtClean="0">
                <a:solidFill>
                  <a:srgbClr val="00FFDE"/>
                </a:solidFill>
              </a:rPr>
              <a:t>:</a:t>
            </a:r>
          </a:p>
          <a:p>
            <a:pPr marL="1136142" lvl="2" indent="-514350" algn="l" rtl="0">
              <a:buFont typeface="+mj-lt"/>
              <a:buAutoNum type="arabicPeriod"/>
            </a:pPr>
            <a:r>
              <a:rPr lang="en-US" dirty="0" smtClean="0"/>
              <a:t>Radio waves .</a:t>
            </a:r>
          </a:p>
          <a:p>
            <a:pPr marL="1136142" lvl="2" indent="-514350" algn="l" rtl="0">
              <a:buFont typeface="+mj-lt"/>
              <a:buAutoNum type="arabicPeriod"/>
            </a:pPr>
            <a:r>
              <a:rPr lang="en-US" dirty="0" smtClean="0"/>
              <a:t>Microwaves .</a:t>
            </a:r>
          </a:p>
          <a:p>
            <a:pPr marL="1136142" lvl="2" indent="-514350" algn="l" rtl="0">
              <a:buFont typeface="+mj-lt"/>
              <a:buAutoNum type="arabicPeriod"/>
            </a:pPr>
            <a:r>
              <a:rPr lang="en-US" dirty="0" smtClean="0"/>
              <a:t>Satellite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64021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8162925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FFDE"/>
                </a:solidFill>
              </a:rPr>
              <a:t>Electronic Communication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33600"/>
            <a:ext cx="7924800" cy="3810000"/>
          </a:xfrm>
        </p:spPr>
        <p:txBody>
          <a:bodyPr>
            <a:normAutofit fontScale="92500"/>
          </a:bodyPr>
          <a:lstStyle/>
          <a:p>
            <a:pPr algn="l" rtl="0" eaLnBrk="1" hangingPunct="1">
              <a:lnSpc>
                <a:spcPct val="95000"/>
              </a:lnSpc>
            </a:pPr>
            <a:r>
              <a:rPr lang="en-US" sz="2500" dirty="0" smtClean="0"/>
              <a:t>Has made the Internet, e-mail, online shopping, and other processes possible.</a:t>
            </a:r>
          </a:p>
          <a:p>
            <a:pPr algn="l" rtl="0" eaLnBrk="1" hangingPunct="1">
              <a:lnSpc>
                <a:spcPct val="95000"/>
              </a:lnSpc>
            </a:pPr>
            <a:r>
              <a:rPr lang="en-US" sz="2500" dirty="0" smtClean="0"/>
              <a:t>There are </a:t>
            </a:r>
            <a:r>
              <a:rPr lang="en-US" sz="2500" dirty="0" smtClean="0">
                <a:solidFill>
                  <a:srgbClr val="00FFDE"/>
                </a:solidFill>
              </a:rPr>
              <a:t>four components of electronic communication:</a:t>
            </a:r>
          </a:p>
          <a:p>
            <a:pPr algn="l" rtl="0" eaLnBrk="1" hangingPunct="1">
              <a:lnSpc>
                <a:spcPct val="95000"/>
              </a:lnSpc>
              <a:buNone/>
            </a:pPr>
            <a:endParaRPr lang="en-US" sz="2500" dirty="0" smtClean="0"/>
          </a:p>
          <a:p>
            <a:pPr marL="962406" lvl="1" indent="-514350" algn="l" rtl="0" eaLnBrk="1" hangingPunct="1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FFDE"/>
                </a:solidFill>
              </a:rPr>
              <a:t>Sender:</a:t>
            </a:r>
            <a:r>
              <a:rPr lang="en-US" dirty="0" smtClean="0"/>
              <a:t>  The computer sending a message.</a:t>
            </a:r>
          </a:p>
          <a:p>
            <a:pPr marL="962406" lvl="1" indent="-514350" algn="l" rtl="0" eaLnBrk="1" hangingPunct="1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FFDE"/>
                </a:solidFill>
              </a:rPr>
              <a:t>Receiver:</a:t>
            </a:r>
            <a:r>
              <a:rPr lang="en-US" dirty="0" smtClean="0"/>
              <a:t>  The computer receiving the message.</a:t>
            </a:r>
          </a:p>
          <a:p>
            <a:pPr marL="962406" lvl="1" indent="-514350" algn="l" rtl="0" eaLnBrk="1" hangingPunct="1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FFDE"/>
                </a:solidFill>
              </a:rPr>
              <a:t>Channel:  </a:t>
            </a:r>
            <a:r>
              <a:rPr lang="en-US" dirty="0" smtClean="0"/>
              <a:t>The media that carries the message.</a:t>
            </a:r>
          </a:p>
          <a:p>
            <a:pPr marL="962406" lvl="1" indent="-514350" algn="l" rtl="0" eaLnBrk="1" hangingPunct="1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FFDE"/>
                </a:solidFill>
              </a:rPr>
              <a:t>Protocol:</a:t>
            </a:r>
            <a:r>
              <a:rPr lang="en-US" dirty="0" smtClean="0"/>
              <a:t>  The rules that govern the processing of a message between computers.</a:t>
            </a:r>
          </a:p>
          <a:p>
            <a:pPr algn="l" rtl="0"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advTm="52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10525" cy="838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00FFDE"/>
                </a:solidFill>
              </a:rPr>
              <a:t>Electronic Communication Components</a:t>
            </a:r>
          </a:p>
        </p:txBody>
      </p:sp>
      <p:pic>
        <p:nvPicPr>
          <p:cNvPr id="71685" name="Picture 8" descr="Fig01-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836"/>
          <a:stretch>
            <a:fillRect/>
          </a:stretch>
        </p:blipFill>
        <p:spPr>
          <a:xfrm>
            <a:off x="1173691" y="2362200"/>
            <a:ext cx="6034617" cy="3763963"/>
          </a:xfrm>
          <a:noFill/>
        </p:spPr>
      </p:pic>
      <p:sp>
        <p:nvSpPr>
          <p:cNvPr id="71683" name="Text Box 6"/>
          <p:cNvSpPr txBox="1">
            <a:spLocks noChangeArrowheads="1"/>
          </p:cNvSpPr>
          <p:nvPr/>
        </p:nvSpPr>
        <p:spPr bwMode="auto">
          <a:xfrm>
            <a:off x="1143000" y="2362200"/>
            <a:ext cx="609600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Computer A sends a message to Computer B.</a:t>
            </a:r>
          </a:p>
        </p:txBody>
      </p:sp>
      <p:sp>
        <p:nvSpPr>
          <p:cNvPr id="71684" name="Text Box 7"/>
          <p:cNvSpPr txBox="1">
            <a:spLocks noChangeArrowheads="1"/>
          </p:cNvSpPr>
          <p:nvPr/>
        </p:nvSpPr>
        <p:spPr bwMode="auto">
          <a:xfrm>
            <a:off x="685800" y="5257800"/>
            <a:ext cx="7924800" cy="92333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The message travels via the channel, following the rules defined by the protocol being used so that each computer can understand the message.</a:t>
            </a:r>
          </a:p>
        </p:txBody>
      </p:sp>
      <p:sp>
        <p:nvSpPr>
          <p:cNvPr id="71686" name="Line 10"/>
          <p:cNvSpPr>
            <a:spLocks noChangeShapeType="1"/>
          </p:cNvSpPr>
          <p:nvPr/>
        </p:nvSpPr>
        <p:spPr bwMode="auto">
          <a:xfrm flipH="1">
            <a:off x="2209800" y="2743200"/>
            <a:ext cx="228600" cy="8382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687" name="Line 11"/>
          <p:cNvSpPr>
            <a:spLocks noChangeShapeType="1"/>
          </p:cNvSpPr>
          <p:nvPr/>
        </p:nvSpPr>
        <p:spPr bwMode="auto">
          <a:xfrm>
            <a:off x="6019800" y="2743200"/>
            <a:ext cx="76200" cy="9144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688" name="Line 12"/>
          <p:cNvSpPr>
            <a:spLocks noChangeShapeType="1"/>
          </p:cNvSpPr>
          <p:nvPr/>
        </p:nvSpPr>
        <p:spPr bwMode="auto">
          <a:xfrm flipH="1" flipV="1">
            <a:off x="4724400" y="4191000"/>
            <a:ext cx="228600" cy="11430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Tm="8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00FFDE"/>
                </a:solidFill>
                <a:latin typeface="+mn-lt"/>
                <a:ea typeface="+mn-ea"/>
                <a:cs typeface="+mn-cs"/>
              </a:rPr>
              <a:t>Computer </a:t>
            </a:r>
            <a:r>
              <a:rPr lang="en-US" sz="4400" b="1" dirty="0" smtClean="0">
                <a:solidFill>
                  <a:srgbClr val="00FFDE"/>
                </a:solidFill>
                <a:latin typeface="+mn-lt"/>
                <a:ea typeface="+mn-ea"/>
                <a:cs typeface="+mn-cs"/>
              </a:rPr>
              <a:t>network</a:t>
            </a:r>
            <a:endParaRPr lang="en-US" sz="4400" b="1" dirty="0">
              <a:solidFill>
                <a:srgbClr val="00FFDE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302586" y="2075614"/>
            <a:ext cx="4071938" cy="3581400"/>
          </a:xfrm>
        </p:spPr>
        <p:txBody>
          <a:bodyPr/>
          <a:lstStyle/>
          <a:p>
            <a:pPr algn="l" rtl="0" eaLnBrk="1" hangingPunct="1"/>
            <a:r>
              <a:rPr lang="en-US" sz="3000" dirty="0" smtClean="0"/>
              <a:t>A </a:t>
            </a:r>
            <a:r>
              <a:rPr lang="en-US" sz="3000" b="1" dirty="0" smtClean="0">
                <a:solidFill>
                  <a:srgbClr val="00FFDE"/>
                </a:solidFill>
              </a:rPr>
              <a:t>network</a:t>
            </a:r>
            <a:r>
              <a:rPr lang="en-US" sz="3000" dirty="0" smtClean="0"/>
              <a:t> </a:t>
            </a:r>
            <a:r>
              <a:rPr lang="en-US" sz="3000" dirty="0" smtClean="0"/>
              <a:t>consists</a:t>
            </a:r>
          </a:p>
          <a:p>
            <a:pPr marL="36576" indent="0" algn="l" rtl="0" eaLnBrk="1" hangingPunct="1">
              <a:buNone/>
            </a:pPr>
            <a:r>
              <a:rPr lang="en-US" sz="3000" dirty="0" smtClean="0"/>
              <a:t> </a:t>
            </a:r>
            <a:r>
              <a:rPr lang="en-US" sz="3000" dirty="0" smtClean="0"/>
              <a:t>of </a:t>
            </a:r>
            <a:r>
              <a:rPr lang="en-US" sz="3000" dirty="0" smtClean="0"/>
              <a:t>multiple  computers</a:t>
            </a:r>
          </a:p>
          <a:p>
            <a:pPr marL="36576" indent="0" algn="l" rtl="0" eaLnBrk="1" hangingPunct="1">
              <a:buNone/>
            </a:pPr>
            <a:r>
              <a:rPr lang="en-US" sz="3000" dirty="0" smtClean="0"/>
              <a:t> connected to each</a:t>
            </a:r>
          </a:p>
          <a:p>
            <a:pPr marL="36576" indent="0" algn="l" rtl="0" eaLnBrk="1" hangingPunct="1">
              <a:buNone/>
            </a:pPr>
            <a:r>
              <a:rPr lang="en-US" sz="3000" dirty="0" smtClean="0"/>
              <a:t> </a:t>
            </a:r>
            <a:r>
              <a:rPr lang="en-US" sz="3000" dirty="0" smtClean="0"/>
              <a:t>other </a:t>
            </a:r>
            <a:r>
              <a:rPr lang="en-US" sz="3000" dirty="0" smtClean="0"/>
              <a:t>to share</a:t>
            </a:r>
          </a:p>
          <a:p>
            <a:pPr marL="36576" indent="0" algn="l" rtl="0" eaLnBrk="1" hangingPunct="1">
              <a:buNone/>
            </a:pPr>
            <a:r>
              <a:rPr lang="en-US" sz="3000" dirty="0" smtClean="0"/>
              <a:t> </a:t>
            </a:r>
            <a:r>
              <a:rPr lang="en-US" sz="3000" dirty="0" smtClean="0"/>
              <a:t>data and resources</a:t>
            </a:r>
            <a:r>
              <a:rPr lang="en-US" sz="3000" dirty="0" smtClean="0"/>
              <a:t>.</a:t>
            </a:r>
            <a:endParaRPr lang="en-US" sz="30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1600200"/>
            <a:ext cx="4667518" cy="453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dirty="0" smtClean="0">
                <a:solidFill>
                  <a:srgbClr val="00FFDE"/>
                </a:solidFill>
              </a:rPr>
              <a:t>Electronic Communications</a:t>
            </a:r>
          </a:p>
        </p:txBody>
      </p:sp>
      <p:pic>
        <p:nvPicPr>
          <p:cNvPr id="7270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56" t="6734" r="4542" b="4034"/>
          <a:stretch>
            <a:fillRect/>
          </a:stretch>
        </p:blipFill>
        <p:spPr>
          <a:xfrm>
            <a:off x="838200" y="1600200"/>
            <a:ext cx="6629400" cy="4641376"/>
          </a:xfrm>
          <a:noFill/>
        </p:spPr>
      </p:pic>
    </p:spTree>
  </p:cSld>
  <p:clrMapOvr>
    <a:masterClrMapping/>
  </p:clrMapOvr>
  <p:transition advTm="154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83820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/>
              <a:t>Examples of Electronic Communications</a:t>
            </a:r>
          </a:p>
        </p:txBody>
      </p:sp>
      <p:pic>
        <p:nvPicPr>
          <p:cNvPr id="62467" name="Picture 5"/>
          <p:cNvPicPr>
            <a:picLocks noChangeAspect="1" noChangeArrowheads="1"/>
          </p:cNvPicPr>
          <p:nvPr/>
        </p:nvPicPr>
        <p:blipFill>
          <a:blip r:embed="rId2" cstate="print"/>
          <a:srcRect t="4316" r="-819" b="47672"/>
          <a:stretch>
            <a:fillRect/>
          </a:stretch>
        </p:blipFill>
        <p:spPr bwMode="auto">
          <a:xfrm>
            <a:off x="228600" y="2057400"/>
            <a:ext cx="8686800" cy="439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2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6"/>
          <p:cNvPicPr>
            <a:picLocks noChangeAspect="1" noChangeArrowheads="1"/>
          </p:cNvPicPr>
          <p:nvPr/>
        </p:nvPicPr>
        <p:blipFill>
          <a:blip r:embed="rId2" cstate="print"/>
          <a:srcRect t="52328"/>
          <a:stretch>
            <a:fillRect/>
          </a:stretch>
        </p:blipFill>
        <p:spPr bwMode="auto">
          <a:xfrm>
            <a:off x="152400" y="1828800"/>
            <a:ext cx="8800618" cy="4371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3000"/>
              </a:srgbClr>
            </a:outerShdw>
          </a:effectLst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/>
              <a:t>Examples of Electronic Communications</a:t>
            </a:r>
          </a:p>
        </p:txBody>
      </p:sp>
    </p:spTree>
  </p:cSld>
  <p:clrMapOvr>
    <a:masterClrMapping/>
  </p:clrMapOvr>
  <p:transition advTm="102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>
                <a:solidFill>
                  <a:srgbClr val="00FFDE"/>
                </a:solidFill>
              </a:rPr>
              <a:t>Computers in Our Future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4305300" cy="4038600"/>
          </a:xfrm>
        </p:spPr>
        <p:txBody>
          <a:bodyPr/>
          <a:lstStyle/>
          <a:p>
            <a:pPr algn="l" rtl="0" eaLnBrk="1" hangingPunct="1"/>
            <a:r>
              <a:rPr lang="en-US" sz="2000" dirty="0" smtClean="0"/>
              <a:t>Will be more powerful and less expensive .</a:t>
            </a:r>
          </a:p>
          <a:p>
            <a:pPr algn="l" rtl="0" eaLnBrk="1" hangingPunct="1"/>
            <a:r>
              <a:rPr lang="en-US" sz="2000" dirty="0" smtClean="0"/>
              <a:t>Almost every type of job will somehow involve a computer .</a:t>
            </a:r>
          </a:p>
          <a:p>
            <a:pPr algn="l" rtl="0" eaLnBrk="1" hangingPunct="1"/>
            <a:r>
              <a:rPr lang="en-US" sz="2000" dirty="0" smtClean="0"/>
              <a:t>More people will work full-time or part-time from home .</a:t>
            </a:r>
          </a:p>
          <a:p>
            <a:pPr algn="l" rtl="0" eaLnBrk="1" hangingPunct="1"/>
            <a:r>
              <a:rPr lang="en-US" sz="2000" dirty="0" smtClean="0"/>
              <a:t>Wireless and mobile devices are becoming the norm.</a:t>
            </a:r>
          </a:p>
        </p:txBody>
      </p:sp>
      <p:pic>
        <p:nvPicPr>
          <p:cNvPr id="84996" name="Picture 6" descr="Fig01-1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 t="5175" b="5905"/>
          <a:stretch>
            <a:fillRect/>
          </a:stretch>
        </p:blipFill>
        <p:spPr>
          <a:xfrm>
            <a:off x="4953000" y="2209800"/>
            <a:ext cx="3924300" cy="3581400"/>
          </a:xfrm>
          <a:noFill/>
        </p:spPr>
      </p:pic>
    </p:spTree>
  </p:cSld>
  <p:clrMapOvr>
    <a:masterClrMapping/>
  </p:clrMapOvr>
  <p:transition advTm="4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endParaRPr lang="en-US" u="sng" dirty="0" smtClean="0">
              <a:solidFill>
                <a:srgbClr val="00FFDE"/>
              </a:solidFill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3600" u="sng" dirty="0" smtClean="0">
                <a:solidFill>
                  <a:srgbClr val="00FFDE"/>
                </a:solidFill>
              </a:rPr>
              <a:t>Network </a:t>
            </a:r>
            <a:r>
              <a:rPr lang="en-US" sz="3600" u="sng" dirty="0">
                <a:solidFill>
                  <a:srgbClr val="00FFDE"/>
                </a:solidFill>
              </a:rPr>
              <a:t>types </a:t>
            </a:r>
            <a:r>
              <a:rPr lang="en-US" sz="3600" u="sng" dirty="0" smtClean="0">
                <a:solidFill>
                  <a:srgbClr val="00FFDE"/>
                </a:solidFill>
              </a:rPr>
              <a:t>:</a:t>
            </a:r>
          </a:p>
          <a:p>
            <a:pPr marL="36576" indent="0" algn="l" rtl="0">
              <a:buNone/>
            </a:pPr>
            <a:endParaRPr lang="ar-SA" sz="3200" b="1" u="sng" dirty="0">
              <a:solidFill>
                <a:srgbClr val="00FFDE"/>
              </a:solidFill>
            </a:endParaRPr>
          </a:p>
          <a:p>
            <a:pPr marL="550926" indent="-514350" algn="l" rtl="0">
              <a:buFont typeface="+mj-lt"/>
              <a:buAutoNum type="arabicPeriod"/>
            </a:pPr>
            <a:r>
              <a:rPr lang="en-US" sz="3200" dirty="0" smtClean="0"/>
              <a:t>Local </a:t>
            </a:r>
            <a:r>
              <a:rPr lang="en-US" sz="3200" dirty="0"/>
              <a:t>Area Network (LAN</a:t>
            </a:r>
            <a:r>
              <a:rPr lang="en-US" sz="3200" dirty="0" smtClean="0"/>
              <a:t>).</a:t>
            </a:r>
          </a:p>
          <a:p>
            <a:pPr marL="550926" indent="-514350" algn="l" rtl="0">
              <a:buFont typeface="+mj-lt"/>
              <a:buAutoNum type="arabicPeriod"/>
            </a:pPr>
            <a:r>
              <a:rPr lang="en-US" sz="3200" dirty="0" smtClean="0"/>
              <a:t>Wide </a:t>
            </a:r>
            <a:r>
              <a:rPr lang="en-US" sz="3200" dirty="0"/>
              <a:t>Area Network (</a:t>
            </a:r>
            <a:r>
              <a:rPr lang="en-US" sz="3200" dirty="0" smtClean="0"/>
              <a:t>WAN ).</a:t>
            </a:r>
            <a:endParaRPr lang="en-US" sz="3200" dirty="0"/>
          </a:p>
          <a:p>
            <a:pPr marL="550926" indent="-51435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00FFDE"/>
                </a:solidFill>
                <a:latin typeface="+mn-lt"/>
                <a:ea typeface="+mn-ea"/>
                <a:cs typeface="+mn-cs"/>
              </a:rPr>
              <a:t>Computer </a:t>
            </a:r>
            <a:r>
              <a:rPr lang="en-US" sz="4400" b="1" dirty="0" smtClean="0">
                <a:solidFill>
                  <a:srgbClr val="00FFDE"/>
                </a:solidFill>
                <a:latin typeface="+mn-lt"/>
                <a:ea typeface="+mn-ea"/>
                <a:cs typeface="+mn-cs"/>
              </a:rPr>
              <a:t>network</a:t>
            </a:r>
            <a:endParaRPr lang="en-US" sz="4400" b="1" dirty="0">
              <a:solidFill>
                <a:srgbClr val="00FFDE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990600"/>
            <a:ext cx="1784112" cy="183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094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467600" cy="1143000"/>
          </a:xfrm>
        </p:spPr>
        <p:txBody>
          <a:bodyPr/>
          <a:lstStyle/>
          <a:p>
            <a:r>
              <a:rPr lang="ar-SA" sz="3900" dirty="0" smtClean="0">
                <a:solidFill>
                  <a:srgbClr val="00FFDE"/>
                </a:solidFill>
              </a:rPr>
              <a:t> </a:t>
            </a:r>
            <a:r>
              <a:rPr lang="en-US" sz="4000" dirty="0" smtClean="0">
                <a:solidFill>
                  <a:srgbClr val="00FFDE"/>
                </a:solidFill>
              </a:rPr>
              <a:t> 1- </a:t>
            </a:r>
            <a:r>
              <a:rPr lang="en-US" sz="3900" dirty="0" smtClean="0">
                <a:solidFill>
                  <a:srgbClr val="00FFDE"/>
                </a:solidFill>
              </a:rPr>
              <a:t>Local Area Network </a:t>
            </a:r>
            <a:r>
              <a:rPr lang="en-US" sz="4000" dirty="0" smtClean="0">
                <a:solidFill>
                  <a:srgbClr val="00FFDE"/>
                </a:solidFill>
              </a:rPr>
              <a:t>-LAN</a:t>
            </a:r>
            <a:endParaRPr lang="en-US" sz="3900" dirty="0" smtClean="0">
              <a:solidFill>
                <a:srgbClr val="00FFDE"/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4191000" cy="41148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3000" dirty="0" smtClean="0"/>
              <a:t>When the network computers are located in the </a:t>
            </a:r>
            <a:r>
              <a:rPr lang="en-US" sz="3000" dirty="0" smtClean="0">
                <a:solidFill>
                  <a:srgbClr val="00FFDE"/>
                </a:solidFill>
              </a:rPr>
              <a:t>same general area</a:t>
            </a:r>
            <a:r>
              <a:rPr lang="en-US" sz="3000" dirty="0" smtClean="0"/>
              <a:t>, such as the same building or a department, it is called a </a:t>
            </a:r>
            <a:r>
              <a:rPr lang="en-US" sz="3000" u="sng" dirty="0" smtClean="0">
                <a:solidFill>
                  <a:srgbClr val="00FFDE"/>
                </a:solidFill>
              </a:rPr>
              <a:t>L</a:t>
            </a:r>
            <a:r>
              <a:rPr lang="en-US" sz="3000" dirty="0" smtClean="0">
                <a:solidFill>
                  <a:srgbClr val="00FFDE"/>
                </a:solidFill>
              </a:rPr>
              <a:t>ocal </a:t>
            </a:r>
            <a:r>
              <a:rPr lang="en-US" sz="3000" u="sng" dirty="0" smtClean="0">
                <a:solidFill>
                  <a:srgbClr val="00FFDE"/>
                </a:solidFill>
              </a:rPr>
              <a:t>A</a:t>
            </a:r>
            <a:r>
              <a:rPr lang="en-US" sz="3000" dirty="0" smtClean="0">
                <a:solidFill>
                  <a:srgbClr val="00FFDE"/>
                </a:solidFill>
              </a:rPr>
              <a:t>rea </a:t>
            </a:r>
            <a:r>
              <a:rPr lang="en-US" sz="3000" u="sng" dirty="0" smtClean="0">
                <a:solidFill>
                  <a:srgbClr val="00FFDE"/>
                </a:solidFill>
              </a:rPr>
              <a:t>N</a:t>
            </a:r>
            <a:r>
              <a:rPr lang="en-US" sz="3000" dirty="0" smtClean="0">
                <a:solidFill>
                  <a:srgbClr val="00FFDE"/>
                </a:solidFill>
              </a:rPr>
              <a:t>etwork</a:t>
            </a:r>
            <a:endParaRPr lang="en-US" sz="3000" dirty="0" smtClean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999" y="1447800"/>
            <a:ext cx="31226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8600" y="228600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3900" smtClean="0">
                <a:solidFill>
                  <a:srgbClr val="00FFDE"/>
                </a:solidFill>
              </a:rPr>
              <a:t> </a:t>
            </a:r>
            <a:r>
              <a:rPr lang="en-US" sz="4000" smtClean="0">
                <a:solidFill>
                  <a:srgbClr val="00FFDE"/>
                </a:solidFill>
              </a:rPr>
              <a:t> 1- </a:t>
            </a:r>
            <a:r>
              <a:rPr lang="en-US" sz="3900" smtClean="0">
                <a:solidFill>
                  <a:srgbClr val="00FFDE"/>
                </a:solidFill>
              </a:rPr>
              <a:t>Local Area Network </a:t>
            </a:r>
            <a:r>
              <a:rPr lang="en-US" sz="4000" smtClean="0">
                <a:solidFill>
                  <a:srgbClr val="00FFDE"/>
                </a:solidFill>
              </a:rPr>
              <a:t>-LAN</a:t>
            </a:r>
            <a:endParaRPr lang="en-US" sz="3900" dirty="0" smtClean="0">
              <a:solidFill>
                <a:srgbClr val="00FFD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001000" cy="4800600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en-US" sz="2800" u="sng" dirty="0" smtClean="0">
                <a:solidFill>
                  <a:srgbClr val="00FFDE"/>
                </a:solidFill>
              </a:rPr>
              <a:t>Client / Server Network :</a:t>
            </a:r>
          </a:p>
          <a:p>
            <a:pPr marL="36576" indent="0" algn="l" rtl="0">
              <a:buNone/>
            </a:pPr>
            <a:r>
              <a:rPr lang="en-US" sz="2800" dirty="0" smtClean="0"/>
              <a:t>There is </a:t>
            </a:r>
            <a:r>
              <a:rPr lang="en-US" sz="2800" dirty="0"/>
              <a:t>a </a:t>
            </a:r>
            <a:r>
              <a:rPr lang="en-US" sz="2800" dirty="0" smtClean="0"/>
              <a:t> </a:t>
            </a:r>
            <a:r>
              <a:rPr lang="en-US" sz="2800" dirty="0"/>
              <a:t>central </a:t>
            </a:r>
            <a:r>
              <a:rPr lang="en-US" sz="2800" dirty="0" smtClean="0"/>
              <a:t>computer called a </a:t>
            </a:r>
            <a:r>
              <a:rPr lang="en-US" sz="2800" dirty="0" smtClean="0">
                <a:solidFill>
                  <a:srgbClr val="00FFDE"/>
                </a:solidFill>
              </a:rPr>
              <a:t>server</a:t>
            </a:r>
            <a:r>
              <a:rPr lang="en-US" sz="2800" dirty="0" smtClean="0"/>
              <a:t> which stored </a:t>
            </a:r>
            <a:r>
              <a:rPr lang="en-US" sz="2800" dirty="0"/>
              <a:t>all Data and software programs </a:t>
            </a:r>
            <a:r>
              <a:rPr lang="en-US" sz="2800" dirty="0" smtClean="0"/>
              <a:t>so that other computers (</a:t>
            </a:r>
            <a:r>
              <a:rPr lang="en-US" sz="2800" dirty="0">
                <a:solidFill>
                  <a:srgbClr val="00FFDE"/>
                </a:solidFill>
              </a:rPr>
              <a:t>Client</a:t>
            </a:r>
            <a:r>
              <a:rPr lang="en-US" sz="2800" dirty="0" smtClean="0"/>
              <a:t>) can use it .</a:t>
            </a:r>
          </a:p>
          <a:p>
            <a:pPr marL="36576" indent="0" algn="l" rtl="0">
              <a:buNone/>
            </a:pPr>
            <a:endParaRPr lang="en-US" sz="2800" dirty="0" smtClean="0"/>
          </a:p>
          <a:p>
            <a:pPr algn="l" rtl="0"/>
            <a:r>
              <a:rPr lang="en-US" sz="2800" u="sng" dirty="0">
                <a:solidFill>
                  <a:srgbClr val="00FFDE"/>
                </a:solidFill>
              </a:rPr>
              <a:t>Peer-To-Peer Network :</a:t>
            </a:r>
          </a:p>
          <a:p>
            <a:pPr marL="36576" indent="0" algn="l" rtl="0">
              <a:buNone/>
            </a:pPr>
            <a:r>
              <a:rPr lang="en-US" sz="2400" dirty="0" smtClean="0"/>
              <a:t>Individual computers share data directly with others </a:t>
            </a:r>
            <a:r>
              <a:rPr lang="en-US" sz="2400" dirty="0"/>
              <a:t>computers , </a:t>
            </a:r>
            <a:r>
              <a:rPr lang="en-US" sz="2400" dirty="0" smtClean="0"/>
              <a:t>does </a:t>
            </a:r>
            <a:r>
              <a:rPr lang="en-US" sz="2400" dirty="0"/>
              <a:t>not use a server. </a:t>
            </a:r>
            <a:r>
              <a:rPr lang="en-US" sz="2400" dirty="0" smtClean="0"/>
              <a:t>It is less expensive than </a:t>
            </a:r>
            <a:r>
              <a:rPr lang="en-US" sz="2400" dirty="0"/>
              <a:t>Client / Server </a:t>
            </a:r>
            <a:r>
              <a:rPr lang="en-US" sz="2400" dirty="0" smtClean="0"/>
              <a:t>Network 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89821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>
                <a:solidFill>
                  <a:srgbClr val="00FFDE"/>
                </a:solidFill>
              </a:rPr>
              <a:t>Clients and Nodes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4876800" cy="4191000"/>
          </a:xfrm>
        </p:spPr>
        <p:txBody>
          <a:bodyPr/>
          <a:lstStyle/>
          <a:p>
            <a:pPr algn="l" rtl="0" eaLnBrk="1" hangingPunct="1"/>
            <a:r>
              <a:rPr lang="en-US" dirty="0" smtClean="0">
                <a:solidFill>
                  <a:srgbClr val="00FFDE"/>
                </a:solidFill>
              </a:rPr>
              <a:t>Clients </a:t>
            </a:r>
            <a:r>
              <a:rPr lang="en-US" dirty="0" smtClean="0"/>
              <a:t>— computers on a network not being used as servers .</a:t>
            </a:r>
          </a:p>
          <a:p>
            <a:pPr algn="l" rtl="0" eaLnBrk="1" hangingPunct="1"/>
            <a:r>
              <a:rPr lang="en-US" dirty="0" smtClean="0">
                <a:solidFill>
                  <a:srgbClr val="00FFDE"/>
                </a:solidFill>
              </a:rPr>
              <a:t>Nodes</a:t>
            </a:r>
            <a:r>
              <a:rPr lang="en-US" dirty="0" smtClean="0"/>
              <a:t> — any devices attached to the network through a hub .</a:t>
            </a: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990600"/>
            <a:ext cx="3348480" cy="540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467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FFDE"/>
                </a:solidFill>
              </a:rPr>
              <a:t>A Typical Network Layout</a:t>
            </a:r>
          </a:p>
        </p:txBody>
      </p:sp>
      <p:pic>
        <p:nvPicPr>
          <p:cNvPr id="77830" name="Picture 10" descr="Fig01-1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3691" y="1600200"/>
            <a:ext cx="6034617" cy="4525963"/>
          </a:xfrm>
          <a:solidFill>
            <a:srgbClr val="00FFDE"/>
          </a:solidFill>
          <a:ln>
            <a:solidFill>
              <a:srgbClr val="0066FF"/>
            </a:solidFill>
          </a:ln>
        </p:spPr>
      </p:pic>
      <p:sp>
        <p:nvSpPr>
          <p:cNvPr id="77827" name="Text Box 4"/>
          <p:cNvSpPr txBox="1">
            <a:spLocks noChangeArrowheads="1"/>
          </p:cNvSpPr>
          <p:nvPr/>
        </p:nvSpPr>
        <p:spPr bwMode="auto">
          <a:xfrm>
            <a:off x="838200" y="1219200"/>
            <a:ext cx="7772400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In a typical network layout, the client or user computers are connected to a hub, which is also connected to the server.</a:t>
            </a:r>
            <a:r>
              <a:rPr lang="en-US" sz="1600" b="1" dirty="0">
                <a:latin typeface="Arial" charset="0"/>
              </a:rPr>
              <a:t> </a:t>
            </a:r>
          </a:p>
        </p:txBody>
      </p:sp>
      <p:sp>
        <p:nvSpPr>
          <p:cNvPr id="77828" name="Text Box 6"/>
          <p:cNvSpPr txBox="1">
            <a:spLocks noChangeArrowheads="1"/>
          </p:cNvSpPr>
          <p:nvPr/>
        </p:nvSpPr>
        <p:spPr bwMode="auto">
          <a:xfrm>
            <a:off x="3352800" y="5029200"/>
            <a:ext cx="335280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Client or user computers</a:t>
            </a:r>
          </a:p>
        </p:txBody>
      </p:sp>
      <p:sp>
        <p:nvSpPr>
          <p:cNvPr id="77829" name="Text Box 8"/>
          <p:cNvSpPr txBox="1">
            <a:spLocks noChangeArrowheads="1"/>
          </p:cNvSpPr>
          <p:nvPr/>
        </p:nvSpPr>
        <p:spPr bwMode="auto">
          <a:xfrm>
            <a:off x="381000" y="4343400"/>
            <a:ext cx="2667000" cy="22891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Data and programs are  stored on the server. All clients can access data and pro-grams through the server and can access the printer attached to the server.</a:t>
            </a:r>
          </a:p>
        </p:txBody>
      </p:sp>
      <p:sp>
        <p:nvSpPr>
          <p:cNvPr id="77831" name="Line 13"/>
          <p:cNvSpPr>
            <a:spLocks noChangeShapeType="1"/>
          </p:cNvSpPr>
          <p:nvPr/>
        </p:nvSpPr>
        <p:spPr bwMode="auto">
          <a:xfrm flipV="1">
            <a:off x="2590800" y="3810000"/>
            <a:ext cx="1371600" cy="609600"/>
          </a:xfrm>
          <a:prstGeom prst="line">
            <a:avLst/>
          </a:prstGeom>
          <a:noFill/>
          <a:ln w="38100">
            <a:solidFill>
              <a:srgbClr val="0066FF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7832" name="Line 14"/>
          <p:cNvSpPr>
            <a:spLocks noChangeShapeType="1"/>
          </p:cNvSpPr>
          <p:nvPr/>
        </p:nvSpPr>
        <p:spPr bwMode="auto">
          <a:xfrm flipV="1">
            <a:off x="4114800" y="4343400"/>
            <a:ext cx="762000" cy="685800"/>
          </a:xfrm>
          <a:prstGeom prst="line">
            <a:avLst/>
          </a:prstGeom>
          <a:noFill/>
          <a:ln w="38100">
            <a:solidFill>
              <a:srgbClr val="0066FF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7833" name="Line 15"/>
          <p:cNvSpPr>
            <a:spLocks noChangeShapeType="1"/>
          </p:cNvSpPr>
          <p:nvPr/>
        </p:nvSpPr>
        <p:spPr bwMode="auto">
          <a:xfrm flipV="1">
            <a:off x="4038600" y="4572000"/>
            <a:ext cx="1828800" cy="457200"/>
          </a:xfrm>
          <a:prstGeom prst="line">
            <a:avLst/>
          </a:prstGeom>
          <a:noFill/>
          <a:ln w="38100">
            <a:solidFill>
              <a:srgbClr val="0066FF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7834" name="Text Box 9"/>
          <p:cNvSpPr txBox="1">
            <a:spLocks noChangeArrowheads="1"/>
          </p:cNvSpPr>
          <p:nvPr/>
        </p:nvSpPr>
        <p:spPr bwMode="auto">
          <a:xfrm>
            <a:off x="2057400" y="2514600"/>
            <a:ext cx="990600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Hub</a:t>
            </a:r>
          </a:p>
        </p:txBody>
      </p:sp>
      <p:sp>
        <p:nvSpPr>
          <p:cNvPr id="77835" name="Line 16"/>
          <p:cNvSpPr>
            <a:spLocks noChangeShapeType="1"/>
          </p:cNvSpPr>
          <p:nvPr/>
        </p:nvSpPr>
        <p:spPr bwMode="auto">
          <a:xfrm>
            <a:off x="2971800" y="2743200"/>
            <a:ext cx="1524000" cy="838200"/>
          </a:xfrm>
          <a:prstGeom prst="line">
            <a:avLst/>
          </a:prstGeom>
          <a:noFill/>
          <a:ln w="38100">
            <a:solidFill>
              <a:srgbClr val="0066FF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advTm="6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28" grpId="0" animBg="1"/>
      <p:bldP spid="77829" grpId="0" animBg="1"/>
      <p:bldP spid="77831" grpId="0" animBg="1"/>
      <p:bldP spid="77832" grpId="0" animBg="1"/>
      <p:bldP spid="77833" grpId="0" animBg="1"/>
      <p:bldP spid="77834" grpId="0" animBg="1"/>
      <p:bldP spid="778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FFDE"/>
                </a:solidFill>
              </a:rPr>
              <a:t>Network Hub</a:t>
            </a:r>
          </a:p>
        </p:txBody>
      </p:sp>
      <p:pic>
        <p:nvPicPr>
          <p:cNvPr id="79875" name="Picture 5" descr="CB1012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133600"/>
            <a:ext cx="5867400" cy="360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>
                <a:solidFill>
                  <a:srgbClr val="00FFDE"/>
                </a:solidFill>
              </a:rPr>
              <a:t>2- Wide Area Network -WAN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7924800" cy="4343400"/>
          </a:xfrm>
        </p:spPr>
        <p:txBody>
          <a:bodyPr/>
          <a:lstStyle/>
          <a:p>
            <a:pPr algn="l" rtl="0" eaLnBrk="1" hangingPunct="1"/>
            <a:r>
              <a:rPr lang="en-US" sz="3100" dirty="0" smtClean="0"/>
              <a:t>This </a:t>
            </a:r>
            <a:r>
              <a:rPr lang="en-US" sz="3100" dirty="0" smtClean="0"/>
              <a:t>network spread</a:t>
            </a:r>
          </a:p>
          <a:p>
            <a:pPr marL="36576" indent="0" algn="l" rtl="0" eaLnBrk="1" hangingPunct="1">
              <a:buNone/>
            </a:pPr>
            <a:r>
              <a:rPr lang="en-US" sz="3100" dirty="0" smtClean="0"/>
              <a:t> </a:t>
            </a:r>
            <a:r>
              <a:rPr lang="en-US" sz="3100" dirty="0" smtClean="0"/>
              <a:t>over a </a:t>
            </a:r>
            <a:r>
              <a:rPr lang="en-US" sz="3100" dirty="0" smtClean="0">
                <a:solidFill>
                  <a:srgbClr val="00FFDE"/>
                </a:solidFill>
              </a:rPr>
              <a:t>wider region </a:t>
            </a:r>
            <a:r>
              <a:rPr lang="en-US" sz="3100" dirty="0" smtClean="0"/>
              <a:t>such </a:t>
            </a:r>
            <a:r>
              <a:rPr lang="en-US" sz="3100" dirty="0" smtClean="0"/>
              <a:t>as</a:t>
            </a:r>
          </a:p>
          <a:p>
            <a:pPr marL="36576" indent="0" algn="l" rtl="0" eaLnBrk="1" hangingPunct="1">
              <a:buNone/>
            </a:pPr>
            <a:r>
              <a:rPr lang="en-US" sz="3100" dirty="0" smtClean="0"/>
              <a:t> </a:t>
            </a:r>
            <a:r>
              <a:rPr lang="en-US" sz="3100" dirty="0" smtClean="0"/>
              <a:t>a city, state, or country</a:t>
            </a:r>
            <a:r>
              <a:rPr lang="en-US" sz="3100" dirty="0" smtClean="0"/>
              <a:t>.</a:t>
            </a:r>
          </a:p>
          <a:p>
            <a:pPr algn="l" rtl="0" eaLnBrk="1" hangingPunct="1"/>
            <a:r>
              <a:rPr lang="en-US" sz="3100" dirty="0" smtClean="0"/>
              <a:t>Many </a:t>
            </a:r>
            <a:r>
              <a:rPr lang="en-US" sz="3100" dirty="0" smtClean="0">
                <a:solidFill>
                  <a:srgbClr val="00FFDE"/>
                </a:solidFill>
              </a:rPr>
              <a:t>WAN</a:t>
            </a:r>
            <a:r>
              <a:rPr lang="en-US" sz="3100" dirty="0" smtClean="0"/>
              <a:t> use </a:t>
            </a:r>
            <a:r>
              <a:rPr lang="en-US" sz="3100" dirty="0" smtClean="0">
                <a:solidFill>
                  <a:srgbClr val="00FFDE"/>
                </a:solidFill>
              </a:rPr>
              <a:t>satellite</a:t>
            </a:r>
          </a:p>
          <a:p>
            <a:pPr marL="36576" indent="0" algn="l" rtl="0" eaLnBrk="1" hangingPunct="1">
              <a:buNone/>
            </a:pPr>
            <a:r>
              <a:rPr lang="en-US" sz="3100" dirty="0" smtClean="0">
                <a:solidFill>
                  <a:srgbClr val="00FFDE"/>
                </a:solidFill>
              </a:rPr>
              <a:t> communication  and  telephone network .</a:t>
            </a:r>
          </a:p>
          <a:p>
            <a:pPr algn="l" rtl="0" eaLnBrk="1" hangingPunct="1">
              <a:buFont typeface="Wingdings" pitchFamily="2" charset="2"/>
              <a:buChar char="v"/>
            </a:pPr>
            <a:r>
              <a:rPr lang="en-US" sz="3100" dirty="0" smtClean="0"/>
              <a:t>Bank ATM  .</a:t>
            </a:r>
          </a:p>
          <a:p>
            <a:pPr algn="l" rtl="0" eaLnBrk="1" hangingPunct="1">
              <a:buFont typeface="Wingdings" pitchFamily="2" charset="2"/>
              <a:buChar char="v"/>
            </a:pPr>
            <a:r>
              <a:rPr lang="en-US" sz="3100" dirty="0" smtClean="0"/>
              <a:t>Internet .</a:t>
            </a:r>
          </a:p>
          <a:p>
            <a:pPr marL="36576" indent="0" algn="l" rtl="0" eaLnBrk="1" hangingPunct="1">
              <a:buNone/>
            </a:pPr>
            <a:endParaRPr lang="en-US" sz="3100" dirty="0" smtClean="0"/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990600"/>
            <a:ext cx="3124200" cy="321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4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7|9.3|3|4.1"/>
</p:tagLst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5452</TotalTime>
  <Words>681</Words>
  <Application>Microsoft Office PowerPoint</Application>
  <PresentationFormat>On-screen Show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تقنية</vt:lpstr>
      <vt:lpstr>Communication  and  Computer  Network</vt:lpstr>
      <vt:lpstr>Computer network</vt:lpstr>
      <vt:lpstr>Computer network</vt:lpstr>
      <vt:lpstr>  1- Local Area Network -LAN</vt:lpstr>
      <vt:lpstr>PowerPoint Presentation</vt:lpstr>
      <vt:lpstr>Clients and Nodes</vt:lpstr>
      <vt:lpstr>A Typical Network Layout</vt:lpstr>
      <vt:lpstr>Network Hub</vt:lpstr>
      <vt:lpstr>2- Wide Area Network -WAN</vt:lpstr>
      <vt:lpstr> graphical representation  of the Internet</vt:lpstr>
      <vt:lpstr>The Internet</vt:lpstr>
      <vt:lpstr>Intranets</vt:lpstr>
      <vt:lpstr>Extranets</vt:lpstr>
      <vt:lpstr>EXPANSION OF NETWORK</vt:lpstr>
      <vt:lpstr>Transmission Media</vt:lpstr>
      <vt:lpstr>PowerPoint Presentation</vt:lpstr>
      <vt:lpstr>Transmission Media</vt:lpstr>
      <vt:lpstr>Electronic Communication</vt:lpstr>
      <vt:lpstr>Electronic Communication Components</vt:lpstr>
      <vt:lpstr>Electronic Communications</vt:lpstr>
      <vt:lpstr>Examples of Electronic Communications</vt:lpstr>
      <vt:lpstr>Examples of Electronic Communications</vt:lpstr>
      <vt:lpstr>Computers in Our Future</vt:lpstr>
    </vt:vector>
  </TitlesOfParts>
  <Company>Custom Editorial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IC3 Basics, Internet and Computing Core Certification</dc:title>
  <dc:creator>Tom Bockerstette</dc:creator>
  <cp:lastModifiedBy>admin</cp:lastModifiedBy>
  <cp:revision>194</cp:revision>
  <dcterms:created xsi:type="dcterms:W3CDTF">2002-11-03T18:29:49Z</dcterms:created>
  <dcterms:modified xsi:type="dcterms:W3CDTF">2012-11-24T17:53:52Z</dcterms:modified>
</cp:coreProperties>
</file>