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8" r:id="rId11"/>
    <p:sldId id="271" r:id="rId12"/>
    <p:sldId id="269" r:id="rId13"/>
    <p:sldId id="270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4E04522-669C-4D26-B3B8-CBBD41A03C6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0C53312-956E-4B92-B965-01FBADBB86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Mohannad</a:t>
            </a:r>
            <a:r>
              <a:rPr lang="en-US" dirty="0" smtClean="0"/>
              <a:t> </a:t>
            </a:r>
            <a:r>
              <a:rPr lang="en-US" dirty="0" err="1" smtClean="0"/>
              <a:t>Ibn</a:t>
            </a:r>
            <a:r>
              <a:rPr lang="en-US" dirty="0" smtClean="0"/>
              <a:t> </a:t>
            </a:r>
            <a:r>
              <a:rPr lang="en-US" dirty="0" err="1" smtClean="0"/>
              <a:t>Homaid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Congenital </a:t>
            </a:r>
            <a:r>
              <a:rPr lang="en-US" dirty="0" err="1" smtClean="0"/>
              <a:t>Thrombophilias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an overview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Anti Thrombin 3 Deficiency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Physiology</a:t>
            </a:r>
          </a:p>
          <a:p>
            <a:pPr lvl="1"/>
            <a:r>
              <a:rPr lang="en-US" dirty="0" smtClean="0"/>
              <a:t>Inactivates factors 2-12-11-10-9</a:t>
            </a:r>
          </a:p>
          <a:p>
            <a:pPr lvl="1"/>
            <a:r>
              <a:rPr lang="en-US" dirty="0" smtClean="0"/>
              <a:t>Relationship with heparin</a:t>
            </a:r>
          </a:p>
          <a:p>
            <a:r>
              <a:rPr lang="en-US" dirty="0" smtClean="0"/>
              <a:t>Mutations </a:t>
            </a:r>
          </a:p>
          <a:p>
            <a:pPr lvl="1"/>
            <a:r>
              <a:rPr lang="en-US" dirty="0" smtClean="0"/>
              <a:t>3 Types</a:t>
            </a:r>
          </a:p>
          <a:p>
            <a:r>
              <a:rPr lang="en-US" dirty="0" err="1" smtClean="0"/>
              <a:t>Dillema</a:t>
            </a:r>
            <a:endParaRPr lang="en-US" dirty="0" smtClean="0"/>
          </a:p>
          <a:p>
            <a:r>
              <a:rPr lang="en-US" dirty="0" smtClean="0"/>
              <a:t>Presentation</a:t>
            </a:r>
          </a:p>
          <a:p>
            <a:pPr lvl="1"/>
            <a:r>
              <a:rPr lang="en-US" dirty="0" smtClean="0"/>
              <a:t>Severe thrombosis even with functional levels of 70-80%</a:t>
            </a:r>
          </a:p>
          <a:p>
            <a:pPr lvl="1"/>
            <a:r>
              <a:rPr lang="en-US" dirty="0" err="1" smtClean="0"/>
              <a:t>Homozygosity</a:t>
            </a:r>
            <a:endParaRPr lang="en-US" dirty="0" smtClean="0"/>
          </a:p>
          <a:p>
            <a:r>
              <a:rPr lang="en-US" dirty="0" smtClean="0"/>
              <a:t>Diagnosis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12420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Group 2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Activated protein C resistance and Factor V </a:t>
            </a:r>
            <a:r>
              <a:rPr lang="en-US" dirty="0" err="1" smtClean="0"/>
              <a:t>leiden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Physiology</a:t>
            </a:r>
          </a:p>
          <a:p>
            <a:pPr lvl="1"/>
            <a:r>
              <a:rPr lang="en-US" dirty="0" smtClean="0"/>
              <a:t>Factor V inactivated by </a:t>
            </a:r>
          </a:p>
          <a:p>
            <a:r>
              <a:rPr lang="en-US" dirty="0" smtClean="0"/>
              <a:t>Mutations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leiden</a:t>
            </a:r>
            <a:r>
              <a:rPr lang="en-US" dirty="0" smtClean="0"/>
              <a:t> Allele</a:t>
            </a:r>
          </a:p>
          <a:p>
            <a:pPr lvl="1"/>
            <a:r>
              <a:rPr lang="en-US" dirty="0" smtClean="0"/>
              <a:t>Found in 90% with APR</a:t>
            </a:r>
          </a:p>
          <a:p>
            <a:r>
              <a:rPr lang="en-US" dirty="0" smtClean="0"/>
              <a:t>Presentation</a:t>
            </a:r>
          </a:p>
          <a:p>
            <a:pPr lvl="1"/>
            <a:r>
              <a:rPr lang="en-US" dirty="0" smtClean="0"/>
              <a:t>Most common</a:t>
            </a:r>
          </a:p>
          <a:p>
            <a:pPr lvl="1"/>
            <a:r>
              <a:rPr lang="en-US" dirty="0" smtClean="0"/>
              <a:t>Generally Higher risk than normal population but not severe enough to cause </a:t>
            </a:r>
            <a:r>
              <a:rPr lang="en-US" dirty="0" err="1" smtClean="0"/>
              <a:t>purpura</a:t>
            </a:r>
            <a:r>
              <a:rPr lang="en-US" dirty="0" smtClean="0"/>
              <a:t> </a:t>
            </a:r>
            <a:r>
              <a:rPr lang="en-US" dirty="0" err="1" smtClean="0"/>
              <a:t>fulminanas</a:t>
            </a:r>
            <a:endParaRPr lang="en-US" dirty="0" smtClean="0"/>
          </a:p>
          <a:p>
            <a:r>
              <a:rPr lang="en-US" dirty="0" smtClean="0"/>
              <a:t>Diagnosis</a:t>
            </a:r>
          </a:p>
          <a:p>
            <a:pPr lvl="1"/>
            <a:r>
              <a:rPr lang="en-US" dirty="0" smtClean="0"/>
              <a:t>APR: clotting Assay </a:t>
            </a:r>
          </a:p>
          <a:p>
            <a:pPr lvl="1"/>
            <a:r>
              <a:rPr lang="en-US" dirty="0" smtClean="0"/>
              <a:t>Factor V </a:t>
            </a:r>
            <a:r>
              <a:rPr lang="en-US" dirty="0" err="1" smtClean="0"/>
              <a:t>leiden</a:t>
            </a:r>
            <a:r>
              <a:rPr lang="en-US" dirty="0" smtClean="0"/>
              <a:t> :PCR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Prothrombin</a:t>
            </a:r>
            <a:r>
              <a:rPr lang="en-US" dirty="0" smtClean="0"/>
              <a:t> 201020 A mutation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Physiology:</a:t>
            </a:r>
          </a:p>
          <a:p>
            <a:pPr lvl="1"/>
            <a:r>
              <a:rPr lang="en-US" dirty="0" smtClean="0"/>
              <a:t>Cleaves Fibrinogen to fibrin monomers</a:t>
            </a:r>
          </a:p>
          <a:p>
            <a:r>
              <a:rPr lang="en-US" dirty="0" smtClean="0"/>
              <a:t>Mutations</a:t>
            </a:r>
          </a:p>
          <a:p>
            <a:pPr lvl="1"/>
            <a:r>
              <a:rPr lang="en-US" dirty="0" smtClean="0"/>
              <a:t>Gain of Function Mutation</a:t>
            </a:r>
          </a:p>
          <a:p>
            <a:pPr lvl="1"/>
            <a:r>
              <a:rPr lang="en-US" dirty="0" smtClean="0"/>
              <a:t>mRNA doesn’t break down so it accumulates produces more </a:t>
            </a:r>
            <a:r>
              <a:rPr lang="en-US" dirty="0" err="1" smtClean="0"/>
              <a:t>prothrombin</a:t>
            </a:r>
            <a:endParaRPr lang="en-US" dirty="0" smtClean="0"/>
          </a:p>
          <a:p>
            <a:r>
              <a:rPr lang="en-US" dirty="0" smtClean="0"/>
              <a:t>Presentation</a:t>
            </a:r>
          </a:p>
          <a:p>
            <a:pPr lvl="1"/>
            <a:r>
              <a:rPr lang="en-US" dirty="0" smtClean="0"/>
              <a:t>Same as all group 2 Disorders</a:t>
            </a:r>
          </a:p>
          <a:p>
            <a:r>
              <a:rPr lang="en-US" dirty="0" smtClean="0"/>
              <a:t>Diagnosis</a:t>
            </a:r>
          </a:p>
          <a:p>
            <a:pPr lvl="1"/>
            <a:r>
              <a:rPr lang="en-US" dirty="0" smtClean="0"/>
              <a:t>PCR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Dysfibrinogenemia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Physiology</a:t>
            </a:r>
          </a:p>
          <a:p>
            <a:pPr lvl="1"/>
            <a:r>
              <a:rPr lang="en-US" dirty="0" smtClean="0"/>
              <a:t>Cleaved by thrombin into fibrin</a:t>
            </a:r>
          </a:p>
          <a:p>
            <a:pPr lvl="1"/>
            <a:r>
              <a:rPr lang="en-US" dirty="0" smtClean="0"/>
              <a:t>Aids in stabilizing platelet plugs</a:t>
            </a:r>
          </a:p>
          <a:p>
            <a:pPr lvl="1"/>
            <a:r>
              <a:rPr lang="en-US" dirty="0" smtClean="0"/>
              <a:t>DYS-</a:t>
            </a:r>
            <a:r>
              <a:rPr lang="en-US" dirty="0" err="1" smtClean="0"/>
              <a:t>fibrinogenemia</a:t>
            </a:r>
            <a:r>
              <a:rPr lang="en-US" dirty="0" smtClean="0"/>
              <a:t> ?</a:t>
            </a:r>
          </a:p>
          <a:p>
            <a:r>
              <a:rPr lang="en-US" dirty="0" smtClean="0"/>
              <a:t>Presentation</a:t>
            </a:r>
          </a:p>
          <a:p>
            <a:pPr lvl="1"/>
            <a:r>
              <a:rPr lang="en-US" dirty="0" smtClean="0"/>
              <a:t>50% asymptomatic</a:t>
            </a:r>
          </a:p>
          <a:p>
            <a:pPr lvl="1"/>
            <a:r>
              <a:rPr lang="en-US" dirty="0" smtClean="0"/>
              <a:t>50% </a:t>
            </a:r>
            <a:r>
              <a:rPr lang="en-US" dirty="0" err="1" smtClean="0"/>
              <a:t>Symtomatic</a:t>
            </a:r>
            <a:endParaRPr lang="en-US" dirty="0" smtClean="0"/>
          </a:p>
          <a:p>
            <a:pPr lvl="1"/>
            <a:r>
              <a:rPr lang="en-US" dirty="0" smtClean="0"/>
              <a:t>Oslo 1 Mutation 10%</a:t>
            </a:r>
          </a:p>
          <a:p>
            <a:r>
              <a:rPr lang="en-US" dirty="0" smtClean="0"/>
              <a:t>Diagnosis</a:t>
            </a:r>
          </a:p>
          <a:p>
            <a:pPr lvl="1"/>
            <a:r>
              <a:rPr lang="en-US" dirty="0" smtClean="0"/>
              <a:t>Functional Assays</a:t>
            </a:r>
          </a:p>
          <a:p>
            <a:endParaRPr lang="en-US" dirty="0"/>
          </a:p>
        </p:txBody>
      </p:sp>
      <p:pic>
        <p:nvPicPr>
          <p:cNvPr id="3074" name="Picture 2" descr="C:\Users\Admin\Desktop\Annotations for 1st aid\brick_w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600200"/>
            <a:ext cx="2883023" cy="309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5740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Other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Homocystinuria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C:\Users\Admin\Desktop\Annotations for 1st aid\showimaged.cf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1" y="1447800"/>
            <a:ext cx="7315200" cy="4864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Admin\Desktop\Annotations for 1st aid\3743_10151050374067245_107767354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324" y="1066801"/>
            <a:ext cx="7610475" cy="4694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Admin\Desktop\Annotations for 1st aid\showimage.cf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1" y="381000"/>
            <a:ext cx="5029200" cy="6414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develop thrombosis when we are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Deficient in clotting factor inhibitor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Producing more coagulation factor either </a:t>
            </a:r>
            <a:r>
              <a:rPr lang="en-US" dirty="0" err="1" smtClean="0"/>
              <a:t>quantitativley</a:t>
            </a:r>
            <a:r>
              <a:rPr lang="en-US" dirty="0" smtClean="0"/>
              <a:t> or functionally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85800" y="838200"/>
          <a:ext cx="7772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 1 Disorders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</a:t>
                      </a:r>
                      <a:r>
                        <a:rPr lang="en-US" baseline="0" dirty="0" smtClean="0"/>
                        <a:t> 2 Disorders</a:t>
                      </a:r>
                      <a:endParaRPr lang="en-US" dirty="0"/>
                    </a:p>
                  </a:txBody>
                  <a:tcPr/>
                </a:tc>
              </a:tr>
              <a:tr h="457200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High Risk Of thrombosis</a:t>
                      </a:r>
                    </a:p>
                    <a:p>
                      <a:pPr algn="l"/>
                      <a:endParaRPr lang="en-US" dirty="0" smtClean="0"/>
                    </a:p>
                    <a:p>
                      <a:pPr algn="l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Includes:</a:t>
                      </a:r>
                    </a:p>
                    <a:p>
                      <a:pPr lvl="1" algn="l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Protein</a:t>
                      </a:r>
                      <a:r>
                        <a:rPr lang="en-US" baseline="0" dirty="0" smtClean="0"/>
                        <a:t> C and S Deficiency</a:t>
                      </a:r>
                    </a:p>
                    <a:p>
                      <a:pPr lvl="1" algn="l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Antithrombin</a:t>
                      </a:r>
                      <a:r>
                        <a:rPr lang="en-US" baseline="0" dirty="0" smtClean="0"/>
                        <a:t> 3 Deficiency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Relatively</a:t>
                      </a:r>
                      <a:r>
                        <a:rPr lang="en-US" baseline="0" dirty="0" smtClean="0"/>
                        <a:t> lower risk than group 1</a:t>
                      </a:r>
                    </a:p>
                    <a:p>
                      <a:pPr algn="l"/>
                      <a:endParaRPr lang="en-US" baseline="0" dirty="0" smtClean="0"/>
                    </a:p>
                    <a:p>
                      <a:pPr algn="l"/>
                      <a:endParaRPr lang="en-US" baseline="0" dirty="0" smtClean="0"/>
                    </a:p>
                    <a:p>
                      <a:pPr algn="l"/>
                      <a:r>
                        <a:rPr lang="en-US" baseline="0" dirty="0" smtClean="0"/>
                        <a:t>Includes:</a:t>
                      </a:r>
                    </a:p>
                    <a:p>
                      <a:pPr lvl="1" algn="l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Factor V </a:t>
                      </a:r>
                      <a:r>
                        <a:rPr lang="en-US" baseline="0" dirty="0" err="1" smtClean="0"/>
                        <a:t>leiden</a:t>
                      </a:r>
                      <a:endParaRPr lang="en-US" baseline="0" dirty="0" smtClean="0"/>
                    </a:p>
                    <a:p>
                      <a:pPr lvl="1" algn="l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Prothrombin</a:t>
                      </a:r>
                      <a:r>
                        <a:rPr lang="en-US" baseline="0" dirty="0" smtClean="0"/>
                        <a:t> Mutation</a:t>
                      </a:r>
                    </a:p>
                    <a:p>
                      <a:pPr lvl="1" algn="l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Dysfibrinogenemia</a:t>
                      </a:r>
                      <a:endParaRPr lang="en-US" baseline="0" dirty="0" smtClean="0"/>
                    </a:p>
                    <a:p>
                      <a:pPr lvl="1" algn="l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Increased </a:t>
                      </a:r>
                      <a:r>
                        <a:rPr lang="en-US" dirty="0" err="1" smtClean="0"/>
                        <a:t>Cocentration</a:t>
                      </a:r>
                      <a:r>
                        <a:rPr lang="en-US" baseline="0" dirty="0" smtClean="0"/>
                        <a:t> of clotting factors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Admin\Desktop\Annotations for 1st aid\showimage.cf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1" y="381000"/>
            <a:ext cx="5029200" cy="6414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Group 1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Protein C Deficiency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Physiology</a:t>
            </a:r>
          </a:p>
          <a:p>
            <a:r>
              <a:rPr lang="en-US" dirty="0" smtClean="0"/>
              <a:t>Mutations : 2 Types</a:t>
            </a:r>
          </a:p>
          <a:p>
            <a:r>
              <a:rPr lang="en-US" dirty="0" err="1" smtClean="0"/>
              <a:t>Dillema</a:t>
            </a:r>
            <a:endParaRPr lang="en-US" dirty="0" smtClean="0"/>
          </a:p>
          <a:p>
            <a:r>
              <a:rPr lang="en-US" dirty="0" smtClean="0"/>
              <a:t>Presentation</a:t>
            </a:r>
          </a:p>
          <a:p>
            <a:pPr lvl="1"/>
            <a:r>
              <a:rPr lang="en-US" dirty="0" err="1" smtClean="0"/>
              <a:t>Homozygotes</a:t>
            </a:r>
            <a:r>
              <a:rPr lang="en-US" dirty="0" smtClean="0"/>
              <a:t> present as neonatal </a:t>
            </a:r>
            <a:r>
              <a:rPr lang="en-US" dirty="0" err="1" smtClean="0"/>
              <a:t>purpura</a:t>
            </a:r>
            <a:r>
              <a:rPr lang="en-US" dirty="0" smtClean="0"/>
              <a:t> </a:t>
            </a:r>
            <a:r>
              <a:rPr lang="en-US" dirty="0" err="1" smtClean="0"/>
              <a:t>fulminans</a:t>
            </a:r>
            <a:endParaRPr lang="en-US" dirty="0" smtClean="0"/>
          </a:p>
          <a:p>
            <a:pPr lvl="1"/>
            <a:r>
              <a:rPr lang="en-US" dirty="0" err="1" smtClean="0"/>
              <a:t>Heterozygotes</a:t>
            </a:r>
            <a:r>
              <a:rPr lang="en-US" dirty="0" smtClean="0"/>
              <a:t> develop thrombosis a bit later or when exposed to </a:t>
            </a:r>
            <a:r>
              <a:rPr lang="en-US" dirty="0" err="1" smtClean="0"/>
              <a:t>warfarin</a:t>
            </a:r>
            <a:endParaRPr lang="en-US" dirty="0" smtClean="0"/>
          </a:p>
          <a:p>
            <a:r>
              <a:rPr lang="en-US" dirty="0" smtClean="0"/>
              <a:t>Diagnosis</a:t>
            </a:r>
          </a:p>
          <a:p>
            <a:pPr lvl="1"/>
            <a:r>
              <a:rPr lang="en-US" dirty="0" smtClean="0"/>
              <a:t>Measuring Functional and antigenic levels</a:t>
            </a:r>
          </a:p>
          <a:p>
            <a:pPr lvl="1"/>
            <a:r>
              <a:rPr lang="en-US" dirty="0" smtClean="0"/>
              <a:t>PCR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 descr="C:\Users\Admin\Desktop\Annotations for 1st aid\purpura_fulminans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447800" y="609600"/>
            <a:ext cx="5943600" cy="3019188"/>
          </a:xfrm>
          <a:prstGeom prst="rect">
            <a:avLst/>
          </a:prstGeom>
          <a:noFill/>
        </p:spPr>
      </p:pic>
      <p:pic>
        <p:nvPicPr>
          <p:cNvPr id="2052" name="Picture 4" descr="C:\Users\Admin\Desktop\Annotations for 1st aid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886200"/>
            <a:ext cx="2692400" cy="2609850"/>
          </a:xfrm>
          <a:prstGeom prst="rect">
            <a:avLst/>
          </a:prstGeom>
          <a:noFill/>
        </p:spPr>
      </p:pic>
      <p:pic>
        <p:nvPicPr>
          <p:cNvPr id="2053" name="Picture 5" descr="C:\Users\Admin\Desktop\Annotations for 1st aid\1-s2.0-S0190962297701051-gr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5513" y="3810000"/>
            <a:ext cx="3884612" cy="2655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Protein S Deficiency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Practically the same as Protein C deficiency</a:t>
            </a:r>
          </a:p>
          <a:p>
            <a:pPr lvl="1"/>
            <a:r>
              <a:rPr lang="en-US" dirty="0" smtClean="0"/>
              <a:t>Physiology. Unbound Levels </a:t>
            </a:r>
            <a:r>
              <a:rPr lang="en-US" dirty="0" err="1" smtClean="0"/>
              <a:t>vs</a:t>
            </a:r>
            <a:r>
              <a:rPr lang="en-US" dirty="0" smtClean="0"/>
              <a:t> bound Levels</a:t>
            </a:r>
          </a:p>
          <a:p>
            <a:pPr lvl="1"/>
            <a:r>
              <a:rPr lang="en-US" dirty="0" smtClean="0"/>
              <a:t>Mutation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107</TotalTime>
  <Words>268</Words>
  <Application>Microsoft Office PowerPoint</Application>
  <PresentationFormat>On-screen Show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Equity</vt:lpstr>
      <vt:lpstr>Congenital Thrombophilias: an overview</vt:lpstr>
      <vt:lpstr>Slide 2</vt:lpstr>
      <vt:lpstr>General principles</vt:lpstr>
      <vt:lpstr>Slide 4</vt:lpstr>
      <vt:lpstr>Slide 5</vt:lpstr>
      <vt:lpstr>Group 1 Disorders</vt:lpstr>
      <vt:lpstr>Protein C Deficiency</vt:lpstr>
      <vt:lpstr>Slide 8</vt:lpstr>
      <vt:lpstr>Protein S Deficiency</vt:lpstr>
      <vt:lpstr>Anti Thrombin 3 Deficiency</vt:lpstr>
      <vt:lpstr>Group 2 Disorders</vt:lpstr>
      <vt:lpstr>Activated protein C resistance and Factor V leiden</vt:lpstr>
      <vt:lpstr>Prothrombin 201020 A mutation </vt:lpstr>
      <vt:lpstr>Dysfibrinogenemia</vt:lpstr>
      <vt:lpstr>Other Disorders</vt:lpstr>
      <vt:lpstr>Homocystinuria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Congenital Thrombophilias: an overview</dc:title>
  <dc:creator>Admin</dc:creator>
  <cp:lastModifiedBy>Admin</cp:lastModifiedBy>
  <cp:revision>1</cp:revision>
  <dcterms:created xsi:type="dcterms:W3CDTF">2012-10-10T02:56:30Z</dcterms:created>
  <dcterms:modified xsi:type="dcterms:W3CDTF">2012-10-10T04:43:45Z</dcterms:modified>
</cp:coreProperties>
</file>