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2" r:id="rId2"/>
    <p:sldId id="273" r:id="rId3"/>
    <p:sldId id="274" r:id="rId4"/>
    <p:sldId id="256" r:id="rId5"/>
    <p:sldId id="257" r:id="rId6"/>
    <p:sldId id="266" r:id="rId7"/>
    <p:sldId id="267" r:id="rId8"/>
    <p:sldId id="270" r:id="rId9"/>
    <p:sldId id="258" r:id="rId10"/>
    <p:sldId id="264" r:id="rId11"/>
    <p:sldId id="259" r:id="rId12"/>
    <p:sldId id="260" r:id="rId13"/>
    <p:sldId id="268" r:id="rId14"/>
    <p:sldId id="271" r:id="rId15"/>
    <p:sldId id="261" r:id="rId16"/>
    <p:sldId id="269" r:id="rId17"/>
    <p:sldId id="262" r:id="rId18"/>
    <p:sldId id="26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854" autoAdjust="0"/>
    <p:restoredTop sz="94660"/>
  </p:normalViewPr>
  <p:slideViewPr>
    <p:cSldViewPr>
      <p:cViewPr>
        <p:scale>
          <a:sx n="45" d="100"/>
          <a:sy n="45" d="100"/>
        </p:scale>
        <p:origin x="-714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pPr/>
              <a:t>10/1/2011</a:t>
            </a:fld>
            <a:endParaRPr lang="en-US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pPr/>
              <a:t>10/1/2011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pPr/>
              <a:t>10/1/2011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pPr/>
              <a:t>10/1/2011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pPr/>
              <a:t>10/1/2011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pPr/>
              <a:t>10/1/2011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pPr/>
              <a:t>10/1/2011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pPr/>
              <a:t>10/1/2011</a:t>
            </a:fld>
            <a:endParaRPr lang="en-US"/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عنصر نائب للتذييل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pPr/>
              <a:t>10/1/2011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B42C-F090-4F87-A054-8A44826715A9}" type="datetimeFigureOut">
              <a:rPr lang="en-US" smtClean="0"/>
              <a:pPr/>
              <a:t>10/1/2011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020305F-6627-4EB9-826B-FE1A43376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C7AB42C-F090-4F87-A054-8A44826715A9}" type="datetimeFigureOut">
              <a:rPr lang="en-US" smtClean="0"/>
              <a:pPr/>
              <a:t>10/1/2011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0305F-6627-4EB9-826B-FE1A43376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شكل حر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شكل حر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C7AB42C-F090-4F87-A054-8A44826715A9}" type="datetimeFigureOut">
              <a:rPr lang="en-US" smtClean="0"/>
              <a:pPr/>
              <a:t>10/1/2011</a:t>
            </a:fld>
            <a:endParaRPr lang="en-US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020305F-6627-4EB9-826B-FE1A43376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r" rtl="1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r" rtl="1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r" rtl="1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r" rtl="1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Granuloma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Biological_tissue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Infectious_disease" TargetMode="External"/><Relationship Id="rId2" Type="http://schemas.openxmlformats.org/officeDocument/2006/relationships/hyperlink" Target="http://en.wikipedia.org/wiki/Bacillus_(shape)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Lung" TargetMode="External"/><Relationship Id="rId4" Type="http://schemas.openxmlformats.org/officeDocument/2006/relationships/hyperlink" Target="http://en.wikipedia.org/wiki/Mycobacterium_tuberculosis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Phagocytosis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pic>
        <p:nvPicPr>
          <p:cNvPr id="4" name="Picture 1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371600"/>
            <a:ext cx="7467600" cy="4343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عنصر نائب للمحتوى 3" descr="http://i988.photobucket.com/albums/af5/dr_RM/caseatinggranulom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04800"/>
            <a:ext cx="7772400" cy="614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2- </a:t>
            </a:r>
            <a:r>
              <a:rPr lang="en-US" b="1" dirty="0" err="1" smtClean="0"/>
              <a:t>Caseating</a:t>
            </a:r>
            <a:r>
              <a:rPr lang="en-US" b="1" dirty="0" smtClean="0"/>
              <a:t> T.B in LN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990600"/>
            <a:ext cx="7778848" cy="426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304800" y="5943600"/>
            <a:ext cx="8839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- it is characterized by </a:t>
            </a:r>
            <a:r>
              <a:rPr lang="en-US" b="1" dirty="0" err="1" smtClean="0"/>
              <a:t>acellular</a:t>
            </a:r>
            <a:r>
              <a:rPr lang="en-US" b="1" dirty="0" smtClean="0"/>
              <a:t> pink areas of necrosis surrounded by a </a:t>
            </a:r>
            <a:r>
              <a:rPr lang="en-US" b="1" dirty="0" err="1" smtClean="0">
                <a:hlinkClick r:id="rId3" action="ppaction://hlinkfile" tooltip="Granuloma"/>
              </a:rPr>
              <a:t>granulomatous</a:t>
            </a:r>
            <a:r>
              <a:rPr lang="en-US" b="1" dirty="0" smtClean="0"/>
              <a:t> inflammatory process</a:t>
            </a:r>
            <a:endParaRPr lang="ar-SA" b="1" dirty="0"/>
          </a:p>
        </p:txBody>
      </p:sp>
      <p:sp>
        <p:nvSpPr>
          <p:cNvPr id="6" name="مستطيل 5"/>
          <p:cNvSpPr/>
          <p:nvPr/>
        </p:nvSpPr>
        <p:spPr>
          <a:xfrm>
            <a:off x="304800" y="5486401"/>
            <a:ext cx="861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-</a:t>
            </a:r>
            <a:r>
              <a:rPr lang="en-US" b="1" dirty="0" err="1" smtClean="0"/>
              <a:t>Caseous</a:t>
            </a:r>
            <a:r>
              <a:rPr lang="en-US" b="1" dirty="0" smtClean="0"/>
              <a:t> is a form of </a:t>
            </a:r>
            <a:r>
              <a:rPr lang="en-US" b="1" dirty="0" smtClean="0">
                <a:hlinkClick r:id="rId4" action="ppaction://hlinkfile" tooltip="Biological tissue"/>
              </a:rPr>
              <a:t>biological tissue</a:t>
            </a:r>
            <a:r>
              <a:rPr lang="en-US" b="1" dirty="0" smtClean="0"/>
              <a:t> death. Necrosis (death) Tuberculosis </a:t>
            </a:r>
            <a:endParaRPr lang="ar-SA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9445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3- Chronic </a:t>
            </a:r>
            <a:r>
              <a:rPr lang="en-US" b="1" dirty="0" err="1" smtClean="0"/>
              <a:t>fibrocasious</a:t>
            </a:r>
            <a:r>
              <a:rPr lang="en-US" b="1" dirty="0" smtClean="0"/>
              <a:t> T.B in lung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447800"/>
            <a:ext cx="8229599" cy="4495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762000" y="5943600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-large irregular areas of </a:t>
            </a:r>
            <a:r>
              <a:rPr lang="en-US" b="1" dirty="0" err="1" smtClean="0"/>
              <a:t>caseation</a:t>
            </a:r>
            <a:r>
              <a:rPr lang="en-US" b="1" dirty="0" smtClean="0"/>
              <a:t> appearing homogenous pink surrounded by tubercles reaction an fibrous tissue.</a:t>
            </a:r>
            <a:endParaRPr lang="en-US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Bilharziasis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endParaRPr lang="en-US" b="1" dirty="0" smtClean="0"/>
          </a:p>
          <a:p>
            <a:pPr algn="l">
              <a:buNone/>
            </a:pPr>
            <a:r>
              <a:rPr lang="en-US" b="1" dirty="0" smtClean="0"/>
              <a:t>-It is a parasite infection by a </a:t>
            </a:r>
            <a:r>
              <a:rPr lang="en-US" b="1" dirty="0" err="1" smtClean="0"/>
              <a:t>trematode</a:t>
            </a:r>
            <a:r>
              <a:rPr lang="en-US" b="1" dirty="0" smtClean="0"/>
              <a:t> worm acquired from infested water. Also known as (</a:t>
            </a:r>
            <a:r>
              <a:rPr lang="en-US" b="1" dirty="0" err="1" smtClean="0"/>
              <a:t>schistosomiasis</a:t>
            </a:r>
            <a:r>
              <a:rPr lang="en-US" b="1" dirty="0" smtClean="0"/>
              <a:t>).</a:t>
            </a:r>
          </a:p>
          <a:p>
            <a:pPr algn="l">
              <a:buNone/>
            </a:pPr>
            <a:endParaRPr lang="en-US" b="1" dirty="0" smtClean="0"/>
          </a:p>
          <a:p>
            <a:pPr algn="l">
              <a:buNone/>
            </a:pPr>
            <a:r>
              <a:rPr lang="en-US" b="1" dirty="0" smtClean="0"/>
              <a:t>- it is can produce in liver, bladder, and gastrointestinal problems</a:t>
            </a:r>
            <a:endParaRPr lang="ar-SA" b="1" dirty="0"/>
          </a:p>
        </p:txBody>
      </p:sp>
      <p:pic>
        <p:nvPicPr>
          <p:cNvPr id="1027" name="Picture 3" descr="C:\Users\user\Pictures\haematobi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4648200"/>
            <a:ext cx="1455737" cy="20175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305799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506"/>
          </a:xfrm>
        </p:spPr>
        <p:txBody>
          <a:bodyPr/>
          <a:lstStyle/>
          <a:p>
            <a:r>
              <a:rPr lang="en-US" dirty="0" smtClean="0"/>
              <a:t>4- </a:t>
            </a:r>
            <a:r>
              <a:rPr lang="en-US" dirty="0" err="1" smtClean="0"/>
              <a:t>Bilharziasis</a:t>
            </a:r>
            <a:r>
              <a:rPr lang="en-US" dirty="0" smtClean="0"/>
              <a:t> in rectum:</a:t>
            </a:r>
            <a:endParaRPr lang="en-US" dirty="0"/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6217" y="1295400"/>
            <a:ext cx="8262983" cy="37337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ستطيل 4"/>
          <p:cNvSpPr/>
          <p:nvPr/>
        </p:nvSpPr>
        <p:spPr>
          <a:xfrm>
            <a:off x="0" y="5380672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/>
              <a:t>Bilharzia</a:t>
            </a:r>
            <a:r>
              <a:rPr lang="en-US" b="1" dirty="0" smtClean="0"/>
              <a:t> ova deposited mainly in the </a:t>
            </a:r>
            <a:r>
              <a:rPr lang="en-US" b="1" dirty="0" err="1" smtClean="0"/>
              <a:t>submucosa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-ova appear rounded or oval and </a:t>
            </a:r>
            <a:r>
              <a:rPr lang="en-US" b="1" dirty="0" err="1" smtClean="0"/>
              <a:t>yllowish</a:t>
            </a:r>
            <a:r>
              <a:rPr lang="en-US" b="1" dirty="0" smtClean="0"/>
              <a:t> </a:t>
            </a:r>
            <a:r>
              <a:rPr lang="en-US" b="1" dirty="0" err="1" smtClean="0"/>
              <a:t>refractile</a:t>
            </a:r>
            <a:r>
              <a:rPr lang="en-US" b="1" dirty="0" smtClean="0"/>
              <a:t> </a:t>
            </a:r>
            <a:r>
              <a:rPr lang="en-US" b="1" dirty="0" err="1" smtClean="0"/>
              <a:t>shell,degenerated</a:t>
            </a:r>
            <a:r>
              <a:rPr lang="en-US" b="1" dirty="0" smtClean="0"/>
              <a:t> ova are pink , while </a:t>
            </a:r>
            <a:r>
              <a:rPr lang="en-US" b="1" dirty="0" err="1" smtClean="0"/>
              <a:t>clascified</a:t>
            </a:r>
            <a:r>
              <a:rPr lang="en-US" b="1" dirty="0" smtClean="0"/>
              <a:t> ova are blue.</a:t>
            </a:r>
          </a:p>
          <a:p>
            <a:r>
              <a:rPr lang="en-US" b="1" dirty="0" smtClean="0"/>
              <a:t>-ova are surrounded by macrophages ,plasma cells, </a:t>
            </a:r>
            <a:r>
              <a:rPr lang="en-US" b="1" dirty="0" err="1" smtClean="0"/>
              <a:t>esinophils,lymphocytes</a:t>
            </a:r>
            <a:r>
              <a:rPr lang="en-US" b="1" dirty="0" smtClean="0"/>
              <a:t> &amp; foreign body giant cells.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7924800" cy="607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153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+mn-lt"/>
              </a:rPr>
              <a:t>5- </a:t>
            </a:r>
            <a:r>
              <a:rPr lang="en-US" dirty="0" err="1" smtClean="0">
                <a:latin typeface="+mn-lt"/>
              </a:rPr>
              <a:t>Bilharziasis</a:t>
            </a:r>
            <a:r>
              <a:rPr lang="en-US" dirty="0" smtClean="0">
                <a:latin typeface="+mn-lt"/>
              </a:rPr>
              <a:t> in Urinary Bladder:</a:t>
            </a:r>
            <a:endParaRPr lang="en-US" dirty="0">
              <a:latin typeface="+mn-lt"/>
            </a:endParaRPr>
          </a:p>
        </p:txBody>
      </p:sp>
      <p:pic>
        <p:nvPicPr>
          <p:cNvPr id="4" name="Content Placeholder 3" descr="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371600"/>
            <a:ext cx="8229600" cy="3886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مربع نص 5"/>
          <p:cNvSpPr txBox="1"/>
          <p:nvPr/>
        </p:nvSpPr>
        <p:spPr>
          <a:xfrm>
            <a:off x="228600" y="5486400"/>
            <a:ext cx="86106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/>
              <a:t>-</a:t>
            </a:r>
            <a:r>
              <a:rPr lang="en-US" b="1" dirty="0" err="1" smtClean="0"/>
              <a:t>Bilharzia</a:t>
            </a:r>
            <a:r>
              <a:rPr lang="en-US" b="1" dirty="0" smtClean="0"/>
              <a:t> ova deposited mainly in the </a:t>
            </a:r>
            <a:r>
              <a:rPr lang="en-US" b="1" dirty="0" err="1" smtClean="0"/>
              <a:t>submucosa</a:t>
            </a:r>
            <a:r>
              <a:rPr lang="en-US" b="1" dirty="0" smtClean="0"/>
              <a:t> with less degree in other layers . </a:t>
            </a:r>
          </a:p>
          <a:p>
            <a:r>
              <a:rPr lang="en-US" b="1" dirty="0" smtClean="0"/>
              <a:t>-The ova surrounded by </a:t>
            </a:r>
            <a:r>
              <a:rPr lang="en-US" b="1" dirty="0" err="1" smtClean="0"/>
              <a:t>bilharzial</a:t>
            </a:r>
            <a:r>
              <a:rPr lang="en-US" b="1" dirty="0" smtClean="0"/>
              <a:t> </a:t>
            </a:r>
            <a:r>
              <a:rPr lang="en-US" b="1" dirty="0" err="1" smtClean="0"/>
              <a:t>rxn</a:t>
            </a:r>
            <a:endParaRPr lang="en-US" b="1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6- </a:t>
            </a:r>
            <a:r>
              <a:rPr lang="en-US" dirty="0" err="1" smtClean="0"/>
              <a:t>Bilharziasis</a:t>
            </a:r>
            <a:r>
              <a:rPr lang="en-US" dirty="0" smtClean="0"/>
              <a:t> in liver:</a:t>
            </a:r>
            <a:endParaRPr lang="en-US" dirty="0"/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295400"/>
            <a:ext cx="8350553" cy="4419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مربع نص 4"/>
          <p:cNvSpPr txBox="1"/>
          <p:nvPr/>
        </p:nvSpPr>
        <p:spPr>
          <a:xfrm>
            <a:off x="304800" y="5934670"/>
            <a:ext cx="861060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/>
              <a:t>Bilharzias ova deposited in the portal tract.</a:t>
            </a:r>
          </a:p>
          <a:p>
            <a:r>
              <a:rPr lang="en-US" b="1" dirty="0" smtClean="0"/>
              <a:t>The ova surrounded by </a:t>
            </a:r>
            <a:r>
              <a:rPr lang="en-US" b="1" dirty="0" err="1" smtClean="0"/>
              <a:t>bilharzial</a:t>
            </a:r>
            <a:r>
              <a:rPr lang="en-US" b="1" dirty="0" smtClean="0"/>
              <a:t> </a:t>
            </a:r>
            <a:r>
              <a:rPr lang="en-US" b="1" dirty="0" err="1" smtClean="0"/>
              <a:t>rxn</a:t>
            </a:r>
            <a:r>
              <a:rPr lang="en-US" b="1" dirty="0" smtClean="0"/>
              <a:t>  formed </a:t>
            </a:r>
            <a:r>
              <a:rPr lang="en-US" b="1" dirty="0" err="1" smtClean="0"/>
              <a:t>capilleries</a:t>
            </a:r>
            <a:r>
              <a:rPr lang="en-US" b="1" dirty="0" smtClean="0"/>
              <a:t> &amp; new bile ducts.</a:t>
            </a:r>
            <a:endParaRPr lang="ar-SA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/>
          <p:cNvPicPr>
            <a:picLocks noGrp="1"/>
          </p:cNvPicPr>
          <p:nvPr>
            <p:ph idx="1"/>
          </p:nvPr>
        </p:nvPicPr>
        <p:blipFill>
          <a:blip r:embed="rId2" cstate="print"/>
          <a:srcRect t="8060" r="10202"/>
          <a:stretch>
            <a:fillRect/>
          </a:stretch>
        </p:blipFill>
        <p:spPr bwMode="auto">
          <a:xfrm>
            <a:off x="381001" y="609600"/>
            <a:ext cx="81534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4" descr="http://library.med.utah.edu/WebPath/jpeg5/HEME163.jpg"/>
          <p:cNvPicPr>
            <a:picLocks noGrp="1"/>
          </p:cNvPicPr>
          <p:nvPr>
            <p:ph idx="1"/>
          </p:nvPr>
        </p:nvPicPr>
        <p:blipFill>
          <a:blip r:embed="rId2" cstate="print"/>
          <a:srcRect b="2731"/>
          <a:stretch>
            <a:fillRect/>
          </a:stretch>
        </p:blipFill>
        <p:spPr bwMode="auto">
          <a:xfrm>
            <a:off x="1143000" y="990600"/>
            <a:ext cx="6400800" cy="41136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51" name="AutoShape 3"/>
          <p:cNvSpPr>
            <a:spLocks noChangeShapeType="1"/>
          </p:cNvSpPr>
          <p:nvPr/>
        </p:nvSpPr>
        <p:spPr bwMode="auto">
          <a:xfrm flipH="1" flipV="1">
            <a:off x="2743200" y="4572000"/>
            <a:ext cx="533400" cy="685800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052" name="AutoShape 4"/>
          <p:cNvSpPr>
            <a:spLocks noChangeShapeType="1"/>
          </p:cNvSpPr>
          <p:nvPr/>
        </p:nvSpPr>
        <p:spPr bwMode="auto">
          <a:xfrm flipV="1">
            <a:off x="3276600" y="4038600"/>
            <a:ext cx="301625" cy="1328738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050" name="AutoShape 2"/>
          <p:cNvSpPr>
            <a:spLocks noChangeShapeType="1"/>
          </p:cNvSpPr>
          <p:nvPr/>
        </p:nvSpPr>
        <p:spPr bwMode="auto">
          <a:xfrm flipV="1">
            <a:off x="2514600" y="2666999"/>
            <a:ext cx="2652713" cy="3352800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054" name="AutoShape 6"/>
          <p:cNvSpPr>
            <a:spLocks noChangeShapeType="1"/>
          </p:cNvSpPr>
          <p:nvPr/>
        </p:nvSpPr>
        <p:spPr bwMode="auto">
          <a:xfrm flipH="1" flipV="1">
            <a:off x="5181600" y="4419600"/>
            <a:ext cx="1411288" cy="981075"/>
          </a:xfrm>
          <a:prstGeom prst="straightConnector1">
            <a:avLst/>
          </a:prstGeom>
          <a:noFill/>
          <a:ln w="127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053" name="AutoShape 5"/>
          <p:cNvSpPr>
            <a:spLocks noChangeShapeType="1"/>
          </p:cNvSpPr>
          <p:nvPr/>
        </p:nvSpPr>
        <p:spPr bwMode="auto">
          <a:xfrm flipH="1" flipV="1">
            <a:off x="5029200" y="5029200"/>
            <a:ext cx="598488" cy="811212"/>
          </a:xfrm>
          <a:prstGeom prst="straightConnector1">
            <a:avLst/>
          </a:prstGeom>
          <a:noFill/>
          <a:ln w="12700">
            <a:solidFill>
              <a:srgbClr val="C0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3771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450850" y="7239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7696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914400" y="5473005"/>
            <a:ext cx="7315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</a:t>
            </a:r>
            <a:r>
              <a:rPr lang="en-US" sz="22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PMNLs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Plasma cells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Macrophage             </a:t>
            </a:r>
            <a:r>
              <a:rPr kumimoji="0" lang="en-US" sz="2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lymphocyte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inflammation: seen here are mainly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neutrophils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, but there are also plasma cells, lymphocytes, and macrophages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914400"/>
            <a:ext cx="6480048" cy="1295400"/>
          </a:xfrm>
        </p:spPr>
        <p:txBody>
          <a:bodyPr/>
          <a:lstStyle/>
          <a:p>
            <a:pPr algn="ctr"/>
            <a:r>
              <a:rPr lang="en-US" dirty="0" smtClean="0">
                <a:latin typeface="+mn-lt"/>
              </a:rPr>
              <a:t>Cont. Inflammation</a:t>
            </a:r>
            <a:endParaRPr lang="en-US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143000"/>
            <a:ext cx="8062912" cy="2667000"/>
          </a:xfrm>
        </p:spPr>
        <p:txBody>
          <a:bodyPr>
            <a:normAutofit/>
          </a:bodyPr>
          <a:lstStyle/>
          <a:p>
            <a:pPr algn="ctr"/>
            <a:r>
              <a:rPr lang="en-US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GRANULOMA</a:t>
            </a:r>
            <a:endParaRPr lang="en-US" sz="8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  <a:latin typeface="+mn-lt"/>
              </a:rPr>
              <a:t>Granuloma</a:t>
            </a:r>
            <a:r>
              <a:rPr lang="en-US" b="1" dirty="0" smtClean="0">
                <a:solidFill>
                  <a:srgbClr val="FFFF00"/>
                </a:solidFill>
              </a:rPr>
              <a:t>: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229600" cy="4572000"/>
          </a:xfrm>
        </p:spPr>
        <p:txBody>
          <a:bodyPr>
            <a:normAutofit lnSpcReduction="10000"/>
          </a:bodyPr>
          <a:lstStyle/>
          <a:p>
            <a:pPr algn="l">
              <a:buNone/>
            </a:pPr>
            <a:r>
              <a:rPr lang="en-US" b="1" dirty="0" smtClean="0"/>
              <a:t>-It’s a type of chronic specific inflammation, characterized by accumulation  of tumor like masses. </a:t>
            </a:r>
          </a:p>
          <a:p>
            <a:pPr algn="l">
              <a:buNone/>
            </a:pPr>
            <a:endParaRPr lang="en-US" b="1" dirty="0" smtClean="0"/>
          </a:p>
          <a:p>
            <a:pPr algn="l">
              <a:buNone/>
            </a:pP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-types: </a:t>
            </a:r>
          </a:p>
          <a:p>
            <a:pPr algn="l">
              <a:buNone/>
            </a:pPr>
            <a:r>
              <a:rPr lang="en-US" b="1" dirty="0" smtClean="0"/>
              <a:t>1-infective, </a:t>
            </a:r>
          </a:p>
          <a:p>
            <a:pPr algn="l">
              <a:buNone/>
            </a:pPr>
            <a:r>
              <a:rPr lang="en-US" b="1" dirty="0" smtClean="0"/>
              <a:t>2-non-infective.</a:t>
            </a:r>
          </a:p>
          <a:p>
            <a:pPr algn="l">
              <a:buNone/>
            </a:pPr>
            <a:endParaRPr lang="en-US" b="1" dirty="0" smtClean="0"/>
          </a:p>
          <a:p>
            <a:pPr algn="l">
              <a:buNone/>
            </a:pPr>
            <a:r>
              <a:rPr lang="en-US" b="1" dirty="0" smtClean="0"/>
              <a:t>  </a:t>
            </a:r>
            <a:endParaRPr lang="en-US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Granuloma</a:t>
            </a:r>
            <a:r>
              <a:rPr lang="en-US" b="1" dirty="0" smtClean="0">
                <a:solidFill>
                  <a:srgbClr val="FFFF00"/>
                </a:solidFill>
              </a:rPr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 single tubercle composed of : </a:t>
            </a:r>
          </a:p>
          <a:p>
            <a:pPr algn="l">
              <a:buNone/>
            </a:pPr>
            <a:endParaRPr lang="en-US" b="1" dirty="0" smtClean="0"/>
          </a:p>
          <a:p>
            <a:pPr algn="l">
              <a:buNone/>
            </a:pPr>
            <a:r>
              <a:rPr lang="en-US" b="1" dirty="0" smtClean="0"/>
              <a:t>1-central necrotic tissue, </a:t>
            </a:r>
          </a:p>
          <a:p>
            <a:pPr algn="l">
              <a:buNone/>
            </a:pPr>
            <a:r>
              <a:rPr lang="en-US" b="1" dirty="0" smtClean="0"/>
              <a:t>2-epithellioid cells,</a:t>
            </a:r>
          </a:p>
          <a:p>
            <a:pPr algn="l">
              <a:buNone/>
            </a:pPr>
            <a:r>
              <a:rPr lang="en-US" b="1" dirty="0" smtClean="0"/>
              <a:t>3-lymphocytes and plasma cells, </a:t>
            </a:r>
          </a:p>
          <a:p>
            <a:pPr algn="l">
              <a:buNone/>
            </a:pPr>
            <a:r>
              <a:rPr lang="en-US" b="1" dirty="0" smtClean="0"/>
              <a:t>4-langhans cell 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صورة 4" descr="http://i988.photobucket.com/albums/af5/dr_RM/granulomagiantcells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83058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Tuberculosis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>
              <a:buNone/>
            </a:pPr>
            <a:r>
              <a:rPr lang="en-US" dirty="0" smtClean="0"/>
              <a:t>-Tuberculosis , MTB or TB (short for </a:t>
            </a:r>
            <a:r>
              <a:rPr lang="en-US" i="1" dirty="0" smtClean="0"/>
              <a:t>tubercles </a:t>
            </a:r>
            <a:r>
              <a:rPr lang="en-US" i="1" dirty="0" smtClean="0">
                <a:hlinkClick r:id="rId2" action="ppaction://hlinkfile" tooltip="Bacillus (shape)"/>
              </a:rPr>
              <a:t>bacillus</a:t>
            </a:r>
            <a:r>
              <a:rPr lang="en-US" dirty="0" smtClean="0"/>
              <a:t>) is </a:t>
            </a:r>
            <a:r>
              <a:rPr lang="en-US" dirty="0" smtClean="0">
                <a:hlinkClick r:id="rId3" action="ppaction://hlinkfile"/>
              </a:rPr>
              <a:t>infectious disease</a:t>
            </a:r>
            <a:r>
              <a:rPr lang="en-US" dirty="0" smtClean="0"/>
              <a:t> caused by </a:t>
            </a:r>
            <a:r>
              <a:rPr lang="en-US" i="1" dirty="0" smtClean="0">
                <a:hlinkClick r:id="rId4" action="ppaction://hlinkfile"/>
              </a:rPr>
              <a:t>Mycobacterium tuberculosis</a:t>
            </a:r>
            <a:endParaRPr lang="en-US" i="1" dirty="0" smtClean="0"/>
          </a:p>
          <a:p>
            <a:pPr algn="l">
              <a:buNone/>
            </a:pPr>
            <a:endParaRPr lang="ar-SA" dirty="0" smtClean="0"/>
          </a:p>
          <a:p>
            <a:pPr algn="l">
              <a:buNone/>
            </a:pPr>
            <a:r>
              <a:rPr lang="en-US" dirty="0" smtClean="0"/>
              <a:t>-It is usually attacks the </a:t>
            </a:r>
            <a:r>
              <a:rPr lang="en-US" dirty="0" smtClean="0">
                <a:hlinkClick r:id="rId5" action="ppaction://hlinkfile" tooltip="Lung"/>
              </a:rPr>
              <a:t>lungs</a:t>
            </a:r>
            <a:r>
              <a:rPr lang="en-US" dirty="0" smtClean="0"/>
              <a:t> but can also affect other parts of the body.</a:t>
            </a:r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dirty="0" smtClean="0"/>
              <a:t>- It is spread through the air when people who have active MTB infection cough, sneeze, or spit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1- Early T.B in lymph node:</a:t>
            </a:r>
            <a:endParaRPr lang="en-US" dirty="0"/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295400"/>
            <a:ext cx="8382000" cy="426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مستطيل 4"/>
          <p:cNvSpPr/>
          <p:nvPr/>
        </p:nvSpPr>
        <p:spPr>
          <a:xfrm>
            <a:off x="228600" y="5715000"/>
            <a:ext cx="7848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 -Pale pink rounded tubercles among blue lymphoid tissue.</a:t>
            </a:r>
          </a:p>
          <a:p>
            <a:r>
              <a:rPr lang="en-US" b="1" dirty="0" smtClean="0"/>
              <a:t>-the tubercle is formed of : </a:t>
            </a:r>
            <a:r>
              <a:rPr lang="en-US" b="1" dirty="0" err="1" smtClean="0"/>
              <a:t>epithelioid</a:t>
            </a:r>
            <a:r>
              <a:rPr lang="en-US" b="1" dirty="0" smtClean="0"/>
              <a:t> cells, </a:t>
            </a:r>
            <a:r>
              <a:rPr lang="en-US" b="1" dirty="0" err="1" smtClean="0"/>
              <a:t>langhans</a:t>
            </a:r>
            <a:r>
              <a:rPr lang="en-US" b="1" dirty="0" smtClean="0"/>
              <a:t> </a:t>
            </a:r>
            <a:r>
              <a:rPr lang="en-US" b="1" dirty="0" err="1" smtClean="0"/>
              <a:t>gient</a:t>
            </a:r>
            <a:r>
              <a:rPr lang="en-US" b="1" dirty="0" smtClean="0"/>
              <a:t> cells &amp;lymphocytes.</a:t>
            </a:r>
            <a:endParaRPr lang="ar-S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تقنية">
  <a:themeElements>
    <a:clrScheme name="وافر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تقنية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تقنية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381</TotalTime>
  <Words>370</Words>
  <Application>Microsoft Office PowerPoint</Application>
  <PresentationFormat>عرض على الشاشة (3:4)‏</PresentationFormat>
  <Paragraphs>50</Paragraphs>
  <Slides>18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تقنية</vt:lpstr>
      <vt:lpstr>Phagocytosis </vt:lpstr>
      <vt:lpstr>الشريحة 2</vt:lpstr>
      <vt:lpstr>الشريحة 3</vt:lpstr>
      <vt:lpstr>Cont. Inflammation</vt:lpstr>
      <vt:lpstr>Granuloma:</vt:lpstr>
      <vt:lpstr>Granuloma:</vt:lpstr>
      <vt:lpstr>الشريحة 7</vt:lpstr>
      <vt:lpstr>Tuberculosis</vt:lpstr>
      <vt:lpstr>1- Early T.B in lymph node:</vt:lpstr>
      <vt:lpstr>الشريحة 10</vt:lpstr>
      <vt:lpstr>2- Caseating T.B in LN </vt:lpstr>
      <vt:lpstr>3- Chronic fibrocasious T.B in lung:</vt:lpstr>
      <vt:lpstr>Bilharziasis</vt:lpstr>
      <vt:lpstr>الشريحة 14</vt:lpstr>
      <vt:lpstr>4- Bilharziasis in rectum:</vt:lpstr>
      <vt:lpstr>الشريحة 16</vt:lpstr>
      <vt:lpstr>5- Bilharziasis in Urinary Bladder:</vt:lpstr>
      <vt:lpstr>6- Bilharziasis in liver: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Cont. Inflammation</dc:title>
  <dc:creator>dell</dc:creator>
  <cp:lastModifiedBy>user</cp:lastModifiedBy>
  <cp:revision>39</cp:revision>
  <dcterms:created xsi:type="dcterms:W3CDTF">2010-09-16T22:25:15Z</dcterms:created>
  <dcterms:modified xsi:type="dcterms:W3CDTF">2011-10-01T18:18:57Z</dcterms:modified>
</cp:coreProperties>
</file>