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7"/>
  </p:notesMasterIdLst>
  <p:sldIdLst>
    <p:sldId id="256" r:id="rId3"/>
    <p:sldId id="325" r:id="rId4"/>
    <p:sldId id="326" r:id="rId5"/>
    <p:sldId id="327" r:id="rId6"/>
    <p:sldId id="328" r:id="rId7"/>
    <p:sldId id="337" r:id="rId8"/>
    <p:sldId id="340" r:id="rId9"/>
    <p:sldId id="341" r:id="rId10"/>
    <p:sldId id="263" r:id="rId11"/>
    <p:sldId id="321" r:id="rId12"/>
    <p:sldId id="322" r:id="rId13"/>
    <p:sldId id="323" r:id="rId14"/>
    <p:sldId id="342" r:id="rId15"/>
    <p:sldId id="278" r:id="rId16"/>
    <p:sldId id="330" r:id="rId17"/>
    <p:sldId id="316" r:id="rId18"/>
    <p:sldId id="338" r:id="rId19"/>
    <p:sldId id="324" r:id="rId20"/>
    <p:sldId id="267" r:id="rId21"/>
    <p:sldId id="343" r:id="rId22"/>
    <p:sldId id="344" r:id="rId23"/>
    <p:sldId id="262" r:id="rId24"/>
    <p:sldId id="279" r:id="rId25"/>
    <p:sldId id="345" r:id="rId26"/>
    <p:sldId id="349" r:id="rId27"/>
    <p:sldId id="346" r:id="rId28"/>
    <p:sldId id="347" r:id="rId29"/>
    <p:sldId id="314" r:id="rId30"/>
    <p:sldId id="313" r:id="rId31"/>
    <p:sldId id="266" r:id="rId32"/>
    <p:sldId id="280" r:id="rId33"/>
    <p:sldId id="331" r:id="rId34"/>
    <p:sldId id="269" r:id="rId35"/>
    <p:sldId id="274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325A3-7F9B-4F9B-9312-3DB1578CD167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B469C-2A6C-4AED-A614-77E6D2D054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76764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2AC6A4-B45C-4A1D-A967-B60547A88E69}" type="slidenum">
              <a:rPr lang="en-US"/>
              <a:pPr/>
              <a:t>18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024471-1E27-48B4-8667-B78DF22C4EA3}" type="slidenum">
              <a:rPr lang="en-US"/>
              <a:pPr/>
              <a:t>27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2950" cy="3416300"/>
          </a:xfrm>
          <a:ln w="12700" cap="flat">
            <a:solidFill>
              <a:schemeClr val="tx1"/>
            </a:solidFill>
          </a:ln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2075" tIns="46038" rIns="92075" bIns="46038"/>
          <a:lstStyle/>
          <a:p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132B2-62EA-4411-B775-0E52857EC28F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CA36-3F70-4374-8334-F43B47E6F6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2835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132B2-62EA-4411-B775-0E52857EC28F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CA36-3F70-4374-8334-F43B47E6F6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3830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132B2-62EA-4411-B775-0E52857EC28F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CA36-3F70-4374-8334-F43B47E6F6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60247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132B2-62EA-4411-B775-0E52857EC28F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CA36-3F70-4374-8334-F43B47E6F6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1829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132B2-62EA-4411-B775-0E52857EC28F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CA36-3F70-4374-8334-F43B47E6F6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0518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132B2-62EA-4411-B775-0E52857EC28F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CA36-3F70-4374-8334-F43B47E6F6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99788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132B2-62EA-4411-B775-0E52857EC28F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CA36-3F70-4374-8334-F43B47E6F6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1995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132B2-62EA-4411-B775-0E52857EC28F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CA36-3F70-4374-8334-F43B47E6F6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9186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132B2-62EA-4411-B775-0E52857EC28F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CA36-3F70-4374-8334-F43B47E6F6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16529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132B2-62EA-4411-B775-0E52857EC28F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CA36-3F70-4374-8334-F43B47E6F6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91230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132B2-62EA-4411-B775-0E52857EC28F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CA36-3F70-4374-8334-F43B47E6F6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2459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AB6132B2-62EA-4411-B775-0E52857EC28F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27/03/1433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298BCA36-3F70-4374-8334-F43B47E6F662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0581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Andalus" pitchFamily="18" charset="-78"/>
                <a:cs typeface="Andalus" pitchFamily="18" charset="-78"/>
              </a:rPr>
              <a:t>Chemistry For Nursing</a:t>
            </a:r>
            <a:br>
              <a:rPr lang="en-US" b="1" dirty="0" smtClean="0">
                <a:latin typeface="Andalus" pitchFamily="18" charset="-78"/>
                <a:cs typeface="Andalus" pitchFamily="18" charset="-78"/>
              </a:rPr>
            </a:br>
            <a:r>
              <a:rPr lang="en-US" b="1" dirty="0" err="1" smtClean="0">
                <a:latin typeface="Andalus" pitchFamily="18" charset="-78"/>
                <a:cs typeface="Andalus" pitchFamily="18" charset="-78"/>
              </a:rPr>
              <a:t>ClS</a:t>
            </a:r>
            <a:r>
              <a:rPr lang="en-US" b="1" dirty="0" smtClean="0">
                <a:latin typeface="Andalus" pitchFamily="18" charset="-78"/>
                <a:cs typeface="Andalus" pitchFamily="18" charset="-78"/>
              </a:rPr>
              <a:t> 101</a:t>
            </a:r>
            <a:endParaRPr lang="en-US" b="1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170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b="1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Atomic </a:t>
            </a:r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Theory</a:t>
            </a:r>
            <a:endParaRPr lang="ar-SA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14974"/>
          </a:xfrm>
        </p:spPr>
        <p:txBody>
          <a:bodyPr>
            <a:normAutofit/>
          </a:bodyPr>
          <a:lstStyle/>
          <a:p>
            <a:pPr algn="l" rtl="0"/>
            <a:r>
              <a:rPr lang="en-US" sz="3600" i="1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John Dalton</a:t>
            </a:r>
            <a:r>
              <a:rPr lang="en-US" sz="3600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 gave </a:t>
            </a:r>
            <a:r>
              <a:rPr lang="en-US" sz="36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the atomic </a:t>
            </a:r>
            <a:r>
              <a:rPr lang="en-US" sz="3600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theory in 1808 which can be summarized </a:t>
            </a:r>
            <a:endParaRPr lang="en-US" sz="3600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pPr algn="l" rtl="0">
              <a:buNone/>
            </a:pPr>
            <a:r>
              <a:rPr lang="en-US" sz="36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    as:</a:t>
            </a:r>
          </a:p>
          <a:p>
            <a:pPr algn="l" rtl="0">
              <a:buNone/>
            </a:pPr>
            <a:r>
              <a:rPr lang="en-US" sz="3600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 </a:t>
            </a:r>
          </a:p>
          <a:p>
            <a:pPr algn="l" rtl="0">
              <a:buNone/>
            </a:pP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 1.   All 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matter is made up of </a:t>
            </a:r>
            <a:endParaRPr lang="en-US" sz="3600" dirty="0" smtClean="0">
              <a:latin typeface="Andalus" pitchFamily="18" charset="-78"/>
              <a:cs typeface="Andalus" pitchFamily="18" charset="-78"/>
            </a:endParaRPr>
          </a:p>
          <a:p>
            <a:pPr algn="l" rtl="0">
              <a:buNone/>
            </a:pP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       individual particles 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that </a:t>
            </a:r>
            <a:endParaRPr lang="en-US" sz="3600" dirty="0" smtClean="0">
              <a:latin typeface="Andalus" pitchFamily="18" charset="-78"/>
              <a:cs typeface="Andalus" pitchFamily="18" charset="-78"/>
            </a:endParaRPr>
          </a:p>
          <a:p>
            <a:pPr algn="l" rtl="0">
              <a:buNone/>
            </a:pP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       are 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indivisible and 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indestructible.</a:t>
            </a:r>
          </a:p>
          <a:p>
            <a:pPr algn="l" rtl="0"/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Picture 10" descr="john Dalt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2786058"/>
            <a:ext cx="1943100" cy="2305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Atomic Theory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 rtl="0">
              <a:buNone/>
            </a:pPr>
            <a:endParaRPr lang="en-US" dirty="0">
              <a:latin typeface="Andalus" pitchFamily="18" charset="-78"/>
              <a:cs typeface="Andalus" pitchFamily="18" charset="-78"/>
            </a:endParaRPr>
          </a:p>
          <a:p>
            <a:pPr marL="514350" lvl="0" indent="-514350" rtl="0">
              <a:buNone/>
            </a:pPr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>2.     All atoms of a given element are   </a:t>
            </a:r>
          </a:p>
          <a:p>
            <a:pPr marL="514350" lvl="0" indent="-514350" rtl="0">
              <a:buNone/>
            </a:pPr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>                           identical.</a:t>
            </a:r>
          </a:p>
          <a:p>
            <a:pPr lvl="0">
              <a:buNone/>
            </a:pPr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>3.    Atoms of different elements have    </a:t>
            </a:r>
          </a:p>
          <a:p>
            <a:pPr lvl="0">
              <a:buNone/>
            </a:pPr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>        different masses and properties.</a:t>
            </a:r>
          </a:p>
          <a:p>
            <a:pPr marL="514350" lvl="0" indent="-514350" rtl="0">
              <a:buNone/>
            </a:pPr>
            <a:endParaRPr lang="en-US" sz="4000" dirty="0" smtClean="0">
              <a:latin typeface="Andalus" pitchFamily="18" charset="-78"/>
              <a:cs typeface="Andalus" pitchFamily="18" charset="-78"/>
            </a:endParaRPr>
          </a:p>
          <a:p>
            <a:pPr rtl="0"/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Atomic Theory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 algn="l" rtl="0">
              <a:buNone/>
            </a:pPr>
            <a:endParaRPr lang="en-US" dirty="0">
              <a:latin typeface="Andalus" pitchFamily="18" charset="-78"/>
              <a:cs typeface="Andalus" pitchFamily="18" charset="-78"/>
            </a:endParaRPr>
          </a:p>
          <a:p>
            <a:pPr marL="514350" lvl="0" indent="-514350" algn="l" rtl="0">
              <a:buNone/>
            </a:pPr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>4. 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  </a:t>
            </a:r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>Atoms of elements combine in  </a:t>
            </a:r>
          </a:p>
          <a:p>
            <a:pPr marL="514350" lvl="0" indent="-514350" algn="l" rtl="0">
              <a:buNone/>
            </a:pPr>
            <a:r>
              <a:rPr lang="en-US" sz="4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>     simple ratios to form compounds.</a:t>
            </a:r>
          </a:p>
        </p:txBody>
      </p:sp>
      <p:sp>
        <p:nvSpPr>
          <p:cNvPr id="5" name="Rectangle 4"/>
          <p:cNvSpPr/>
          <p:nvPr/>
        </p:nvSpPr>
        <p:spPr>
          <a:xfrm>
            <a:off x="381000" y="4724400"/>
            <a:ext cx="7848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latin typeface="Andalus" pitchFamily="18" charset="-78"/>
                <a:cs typeface="Andalus" pitchFamily="18" charset="-78"/>
              </a:rPr>
              <a:t>5.   A chemical reaction is a                       rearrangement of atoms. </a:t>
            </a:r>
            <a:endParaRPr lang="en-US" sz="4000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Atomic Nucleus</a:t>
            </a:r>
            <a:endParaRPr lang="ar-SA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/>
          </a:bodyPr>
          <a:lstStyle/>
          <a:p>
            <a:pPr lvl="0" algn="l" rtl="0"/>
            <a:r>
              <a:rPr lang="en-US" dirty="0" smtClean="0">
                <a:latin typeface="Andalus" pitchFamily="18" charset="-78"/>
                <a:cs typeface="Andalus" pitchFamily="18" charset="-78"/>
              </a:rPr>
              <a:t>Atoms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are normally electrically neutral.</a:t>
            </a:r>
          </a:p>
          <a:p>
            <a:pPr lvl="0" algn="l" rtl="0"/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lvl="0" algn="l" rtl="0"/>
            <a:r>
              <a:rPr lang="en-US" dirty="0" smtClean="0">
                <a:latin typeface="Andalus" pitchFamily="18" charset="-78"/>
                <a:cs typeface="Andalus" pitchFamily="18" charset="-78"/>
              </a:rPr>
              <a:t>In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1909, </a:t>
            </a:r>
            <a:r>
              <a:rPr lang="en-US" i="1" dirty="0">
                <a:latin typeface="Andalus" pitchFamily="18" charset="-78"/>
                <a:cs typeface="Andalus" pitchFamily="18" charset="-78"/>
              </a:rPr>
              <a:t>Rutherford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proposed that the atom consisted of tiny positively charged atomic nucleus with electrons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outside</a:t>
            </a:r>
          </a:p>
          <a:p>
            <a:pPr lvl="0" algn="l" rtl="0">
              <a:buNone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   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to produce electrically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neutral</a:t>
            </a:r>
          </a:p>
          <a:p>
            <a:pPr lvl="0" algn="l" rtl="0">
              <a:buNone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   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atom.</a:t>
            </a:r>
          </a:p>
          <a:p>
            <a:pPr algn="l" rtl="0"/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Picture 8" descr="Ernest rutherf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3857628"/>
            <a:ext cx="1935163" cy="2736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57200"/>
            <a:ext cx="90678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Atomic 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Structure</a:t>
            </a:r>
          </a:p>
          <a:p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r>
              <a:rPr lang="en-US" sz="3200" dirty="0">
                <a:latin typeface="Andalus" pitchFamily="18" charset="-78"/>
                <a:cs typeface="Andalus" pitchFamily="18" charset="-78"/>
              </a:rPr>
              <a:t>At the center of the atom is a </a:t>
            </a:r>
            <a:r>
              <a:rPr lang="en-US" sz="3200" u="sng" dirty="0">
                <a:latin typeface="Andalus" pitchFamily="18" charset="-78"/>
                <a:cs typeface="Andalus" pitchFamily="18" charset="-78"/>
              </a:rPr>
              <a:t>nucleus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, which contains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positively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 charged 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particles 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called </a:t>
            </a:r>
            <a:r>
              <a:rPr lang="en-US" sz="32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protons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,  and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noncharged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 particles called </a:t>
            </a:r>
            <a:r>
              <a:rPr lang="en-US" sz="32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neutrons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.</a:t>
            </a:r>
          </a:p>
          <a:p>
            <a:r>
              <a:rPr lang="en-US" sz="3200" dirty="0">
                <a:latin typeface="Andalus" pitchFamily="18" charset="-78"/>
                <a:cs typeface="Andalus" pitchFamily="18" charset="-78"/>
              </a:rPr>
              <a:t>In orbit outside the nucleus are </a:t>
            </a:r>
            <a:r>
              <a:rPr lang="en-US" sz="32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electrons (negative charge)</a:t>
            </a:r>
            <a:endParaRPr lang="en-US" sz="3200" dirty="0">
              <a:solidFill>
                <a:srgbClr val="0070C0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122" name="Picture 2" descr="http://www.cartage.org.lb/en/themes/sciences/chemistry/generalchemistry/atomic/BasicStructure/atmpart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945082"/>
            <a:ext cx="3514725" cy="2857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774554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5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613922637"/>
              </p:ext>
            </p:extLst>
          </p:nvPr>
        </p:nvGraphicFramePr>
        <p:xfrm>
          <a:off x="228600" y="609600"/>
          <a:ext cx="8534399" cy="5827880"/>
        </p:xfrm>
        <a:graphic>
          <a:graphicData uri="http://schemas.openxmlformats.org/drawingml/2006/table">
            <a:tbl>
              <a:tblPr/>
              <a:tblGrid>
                <a:gridCol w="2900039"/>
                <a:gridCol w="2510161"/>
                <a:gridCol w="3124199"/>
              </a:tblGrid>
              <a:tr h="396352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ea typeface="Times" charset="0"/>
                          <a:cs typeface="Andalus" pitchFamily="18" charset="-78"/>
                        </a:rPr>
                        <a:t>Particle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ea typeface="Times" charset="0"/>
                          <a:cs typeface="Andalus" pitchFamily="18" charset="-78"/>
                        </a:rPr>
                        <a:t>Charge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32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Mass 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ndalus" pitchFamily="18" charset="-78"/>
                        <a:ea typeface="Times" charset="0"/>
                        <a:cs typeface="Andalus" pitchFamily="18" charset="-78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53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ea typeface="Times" charset="0"/>
                          <a:cs typeface="Andalus" pitchFamily="18" charset="-78"/>
                        </a:rPr>
                        <a:t> PROTON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+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Approximately equal to that of hydrogen atom</a:t>
                      </a:r>
                      <a:r>
                        <a:rPr lang="en-US" sz="3200" dirty="0" smtClean="0">
                          <a:latin typeface="Andalus" pitchFamily="18" charset="-78"/>
                          <a:cs typeface="Andalus" pitchFamily="18" charset="-78"/>
                        </a:rPr>
                        <a:t>.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9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NEUTRON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NEUTRAL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Approximately equal to that of hydrogen atom</a:t>
                      </a: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5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ELECTRON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-</a:t>
                      </a: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1/1837 of a </a:t>
                      </a:r>
                    </a:p>
                    <a:p>
                      <a:pPr algn="ctr" rtl="0">
                        <a:buNone/>
                      </a:pPr>
                      <a:r>
                        <a:rPr lang="en-US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    hydrogen atom.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T="45733" marB="4573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039873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1413"/>
            <a:ext cx="88807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Energy </a:t>
            </a:r>
            <a:r>
              <a:rPr lang="en-US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Levels</a:t>
            </a:r>
          </a:p>
          <a:p>
            <a:pPr lvl="0"/>
            <a:endParaRPr lang="en-US" sz="36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lvl="0"/>
            <a:r>
              <a:rPr lang="en-US" sz="36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The electrons of an tom orbit at specific distances from nucleus in regions called energy levels.</a:t>
            </a:r>
          </a:p>
          <a:p>
            <a:pPr lvl="0"/>
            <a:r>
              <a:rPr lang="en-US" sz="36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The </a:t>
            </a:r>
            <a:r>
              <a:rPr lang="en-US" sz="3600" b="1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first</a:t>
            </a:r>
            <a:r>
              <a:rPr lang="en-US" sz="36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 level, the closest to the nucleus, can hold only </a:t>
            </a:r>
            <a:r>
              <a:rPr lang="en-US" sz="3600" b="1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two</a:t>
            </a:r>
            <a:r>
              <a:rPr lang="en-US" sz="36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3600" dirty="0" smtClean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electrons.</a:t>
            </a:r>
            <a:endParaRPr lang="en-US" sz="3600" dirty="0">
              <a:solidFill>
                <a:prstClr val="black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999" y="4191000"/>
            <a:ext cx="3193473" cy="2632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4648200" y="5257800"/>
            <a:ext cx="2362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124200" y="4876800"/>
            <a:ext cx="18870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The </a:t>
            </a:r>
            <a:r>
              <a:rPr lang="en-US" sz="2400" b="1" u="sng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first</a:t>
            </a:r>
            <a:r>
              <a:rPr lang="en-US" sz="2400" dirty="0" smtClean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 level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2960308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799" y="4025920"/>
            <a:ext cx="3193473" cy="2632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457200"/>
            <a:ext cx="8763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The </a:t>
            </a:r>
            <a:r>
              <a:rPr lang="en-US" sz="3600" b="1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second</a:t>
            </a:r>
            <a:r>
              <a:rPr lang="en-US" sz="36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 energy level, the next in distance away from the nucleus, can hold </a:t>
            </a:r>
            <a:r>
              <a:rPr lang="en-US" sz="3600" b="1" u="sng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8</a:t>
            </a:r>
            <a:r>
              <a:rPr lang="en-US" sz="36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 electrons.</a:t>
            </a:r>
          </a:p>
          <a:p>
            <a:pPr lvl="0"/>
            <a:endParaRPr lang="en-US" sz="3600" dirty="0" smtClean="0">
              <a:solidFill>
                <a:prstClr val="black"/>
              </a:solidFill>
              <a:latin typeface="Andalus" pitchFamily="18" charset="-78"/>
              <a:cs typeface="Andalus" pitchFamily="18" charset="-78"/>
            </a:endParaRPr>
          </a:p>
          <a:p>
            <a:pPr lvl="0"/>
            <a:r>
              <a:rPr lang="en-US" sz="3600" dirty="0" smtClean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More </a:t>
            </a:r>
            <a:r>
              <a:rPr lang="en-US" sz="36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distant energy levels can hold </a:t>
            </a:r>
            <a:r>
              <a:rPr lang="en-US" sz="3600" b="1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18</a:t>
            </a:r>
            <a:r>
              <a:rPr lang="en-US" sz="3600" dirty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3600" dirty="0" smtClean="0">
                <a:solidFill>
                  <a:prstClr val="black"/>
                </a:solidFill>
                <a:latin typeface="Andalus" pitchFamily="18" charset="-78"/>
                <a:cs typeface="Andalus" pitchFamily="18" charset="-78"/>
              </a:rPr>
              <a:t>electrons.</a:t>
            </a:r>
            <a:endParaRPr lang="en-US" sz="3600" dirty="0">
              <a:solidFill>
                <a:prstClr val="black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08228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4000" b="1" dirty="0" smtClean="0">
                <a:solidFill>
                  <a:srgbClr val="FF0000"/>
                </a:solidFill>
              </a:rPr>
              <a:t>Atomic structure</a:t>
            </a:r>
            <a:endParaRPr lang="en-US" sz="4000" dirty="0" smtClean="0">
              <a:latin typeface="Comic Sans MS" pitchFamily="66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endParaRPr lang="en-US" sz="1400" b="1" dirty="0" smtClean="0"/>
          </a:p>
        </p:txBody>
      </p:sp>
      <p:sp>
        <p:nvSpPr>
          <p:cNvPr id="24580" name="Oval 4"/>
          <p:cNvSpPr>
            <a:spLocks noChangeArrowheads="1"/>
          </p:cNvSpPr>
          <p:nvPr/>
        </p:nvSpPr>
        <p:spPr bwMode="auto">
          <a:xfrm>
            <a:off x="4267200" y="3581400"/>
            <a:ext cx="609600" cy="6096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4581" name="Oval 5"/>
          <p:cNvSpPr>
            <a:spLocks noChangeArrowheads="1"/>
          </p:cNvSpPr>
          <p:nvPr/>
        </p:nvSpPr>
        <p:spPr bwMode="auto">
          <a:xfrm>
            <a:off x="3886200" y="3200400"/>
            <a:ext cx="1371600" cy="13716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4582" name="Oval 6"/>
          <p:cNvSpPr>
            <a:spLocks noChangeArrowheads="1"/>
          </p:cNvSpPr>
          <p:nvPr/>
        </p:nvSpPr>
        <p:spPr bwMode="auto">
          <a:xfrm>
            <a:off x="3657600" y="2971800"/>
            <a:ext cx="1828800" cy="18288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4583" name="Oval 7"/>
          <p:cNvSpPr>
            <a:spLocks noChangeArrowheads="1"/>
          </p:cNvSpPr>
          <p:nvPr/>
        </p:nvSpPr>
        <p:spPr bwMode="auto">
          <a:xfrm>
            <a:off x="3429000" y="2743200"/>
            <a:ext cx="2286000" cy="2286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4584" name="Oval 8"/>
          <p:cNvSpPr>
            <a:spLocks noChangeArrowheads="1"/>
          </p:cNvSpPr>
          <p:nvPr/>
        </p:nvSpPr>
        <p:spPr bwMode="auto">
          <a:xfrm>
            <a:off x="3200400" y="2514600"/>
            <a:ext cx="2743200" cy="27432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 flipH="1">
            <a:off x="4724400" y="2971800"/>
            <a:ext cx="16764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6215074" y="2428868"/>
            <a:ext cx="1828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Comic Sans MS" pitchFamily="66" charset="0"/>
              </a:rPr>
              <a:t>All of the protons and the neutrons</a:t>
            </a:r>
          </a:p>
        </p:txBody>
      </p:sp>
      <p:sp>
        <p:nvSpPr>
          <p:cNvPr id="24587" name="Oval 11"/>
          <p:cNvSpPr>
            <a:spLocks noChangeArrowheads="1"/>
          </p:cNvSpPr>
          <p:nvPr/>
        </p:nvSpPr>
        <p:spPr bwMode="auto">
          <a:xfrm>
            <a:off x="4495800" y="4419600"/>
            <a:ext cx="152400" cy="2286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4588" name="Oval 12"/>
          <p:cNvSpPr>
            <a:spLocks noChangeArrowheads="1"/>
          </p:cNvSpPr>
          <p:nvPr/>
        </p:nvSpPr>
        <p:spPr bwMode="auto">
          <a:xfrm>
            <a:off x="4495800" y="3048000"/>
            <a:ext cx="152400" cy="2286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4589" name="Oval 13"/>
          <p:cNvSpPr>
            <a:spLocks noChangeArrowheads="1"/>
          </p:cNvSpPr>
          <p:nvPr/>
        </p:nvSpPr>
        <p:spPr bwMode="auto">
          <a:xfrm>
            <a:off x="4876800" y="4572000"/>
            <a:ext cx="152400" cy="2286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4590" name="Oval 14"/>
          <p:cNvSpPr>
            <a:spLocks noChangeArrowheads="1"/>
          </p:cNvSpPr>
          <p:nvPr/>
        </p:nvSpPr>
        <p:spPr bwMode="auto">
          <a:xfrm>
            <a:off x="5334000" y="3429000"/>
            <a:ext cx="152400" cy="2286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4591" name="Oval 15"/>
          <p:cNvSpPr>
            <a:spLocks noChangeArrowheads="1"/>
          </p:cNvSpPr>
          <p:nvPr/>
        </p:nvSpPr>
        <p:spPr bwMode="auto">
          <a:xfrm>
            <a:off x="4876800" y="2971800"/>
            <a:ext cx="152400" cy="2286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4592" name="Oval 16"/>
          <p:cNvSpPr>
            <a:spLocks noChangeArrowheads="1"/>
          </p:cNvSpPr>
          <p:nvPr/>
        </p:nvSpPr>
        <p:spPr bwMode="auto">
          <a:xfrm>
            <a:off x="4114800" y="4572000"/>
            <a:ext cx="152400" cy="2286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4593" name="Oval 17"/>
          <p:cNvSpPr>
            <a:spLocks noChangeArrowheads="1"/>
          </p:cNvSpPr>
          <p:nvPr/>
        </p:nvSpPr>
        <p:spPr bwMode="auto">
          <a:xfrm>
            <a:off x="3733800" y="3276600"/>
            <a:ext cx="152400" cy="2286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4594" name="Oval 18"/>
          <p:cNvSpPr>
            <a:spLocks noChangeArrowheads="1"/>
          </p:cNvSpPr>
          <p:nvPr/>
        </p:nvSpPr>
        <p:spPr bwMode="auto">
          <a:xfrm>
            <a:off x="4191000" y="2895600"/>
            <a:ext cx="152400" cy="2286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4595" name="Oval 19"/>
          <p:cNvSpPr>
            <a:spLocks noChangeArrowheads="1"/>
          </p:cNvSpPr>
          <p:nvPr/>
        </p:nvSpPr>
        <p:spPr bwMode="auto">
          <a:xfrm>
            <a:off x="5334000" y="4191000"/>
            <a:ext cx="152400" cy="2286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4596" name="Oval 20"/>
          <p:cNvSpPr>
            <a:spLocks noChangeArrowheads="1"/>
          </p:cNvSpPr>
          <p:nvPr/>
        </p:nvSpPr>
        <p:spPr bwMode="auto">
          <a:xfrm>
            <a:off x="3657600" y="4114800"/>
            <a:ext cx="152400" cy="228600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6500826" y="3857628"/>
            <a:ext cx="2057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Comic Sans MS" pitchFamily="66" charset="0"/>
              </a:rPr>
              <a:t>The 1</a:t>
            </a:r>
            <a:r>
              <a:rPr lang="en-US" baseline="30000" dirty="0">
                <a:latin typeface="Comic Sans MS" pitchFamily="66" charset="0"/>
              </a:rPr>
              <a:t>st</a:t>
            </a:r>
            <a:r>
              <a:rPr lang="en-US" dirty="0">
                <a:latin typeface="Comic Sans MS" pitchFamily="66" charset="0"/>
              </a:rPr>
              <a:t> ring can hold up to 2 e</a:t>
            </a:r>
            <a:r>
              <a:rPr lang="en-US" baseline="30000" dirty="0">
                <a:latin typeface="Comic Sans MS" pitchFamily="66" charset="0"/>
              </a:rPr>
              <a:t>-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24598" name="Line 22"/>
          <p:cNvSpPr>
            <a:spLocks noChangeShapeType="1"/>
          </p:cNvSpPr>
          <p:nvPr/>
        </p:nvSpPr>
        <p:spPr bwMode="auto">
          <a:xfrm flipH="1" flipV="1">
            <a:off x="5257800" y="3886200"/>
            <a:ext cx="1295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6072198" y="4929198"/>
            <a:ext cx="213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Comic Sans MS" pitchFamily="66" charset="0"/>
              </a:rPr>
              <a:t>The 2</a:t>
            </a:r>
            <a:r>
              <a:rPr lang="en-US" baseline="30000">
                <a:latin typeface="Comic Sans MS" pitchFamily="66" charset="0"/>
              </a:rPr>
              <a:t>nd</a:t>
            </a:r>
            <a:r>
              <a:rPr lang="en-US">
                <a:latin typeface="Comic Sans MS" pitchFamily="66" charset="0"/>
              </a:rPr>
              <a:t> ring can hold up to 8 e</a:t>
            </a:r>
            <a:r>
              <a:rPr lang="en-US" baseline="30000">
                <a:latin typeface="Comic Sans MS" pitchFamily="66" charset="0"/>
              </a:rPr>
              <a:t>-</a:t>
            </a:r>
            <a:endParaRPr lang="en-US">
              <a:latin typeface="Comic Sans MS" pitchFamily="66" charset="0"/>
            </a:endParaRPr>
          </a:p>
        </p:txBody>
      </p:sp>
      <p:sp>
        <p:nvSpPr>
          <p:cNvPr id="24600" name="Line 24"/>
          <p:cNvSpPr>
            <a:spLocks noChangeShapeType="1"/>
          </p:cNvSpPr>
          <p:nvPr/>
        </p:nvSpPr>
        <p:spPr bwMode="auto">
          <a:xfrm flipH="1" flipV="1">
            <a:off x="5257800" y="4419600"/>
            <a:ext cx="914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4602" name="Line 26"/>
          <p:cNvSpPr>
            <a:spLocks noChangeShapeType="1"/>
          </p:cNvSpPr>
          <p:nvPr/>
        </p:nvSpPr>
        <p:spPr bwMode="auto">
          <a:xfrm>
            <a:off x="2514600" y="3733800"/>
            <a:ext cx="914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24603" name="Text Box 27"/>
          <p:cNvSpPr txBox="1">
            <a:spLocks noChangeArrowheads="1"/>
          </p:cNvSpPr>
          <p:nvPr/>
        </p:nvSpPr>
        <p:spPr bwMode="auto">
          <a:xfrm>
            <a:off x="1066800" y="3352800"/>
            <a:ext cx="1447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Comic Sans MS" pitchFamily="66" charset="0"/>
              </a:rPr>
              <a:t>The 3</a:t>
            </a:r>
            <a:r>
              <a:rPr lang="en-US" baseline="30000" dirty="0">
                <a:latin typeface="Comic Sans MS" pitchFamily="66" charset="0"/>
              </a:rPr>
              <a:t>rd</a:t>
            </a:r>
            <a:r>
              <a:rPr lang="en-US" dirty="0">
                <a:latin typeface="Comic Sans MS" pitchFamily="66" charset="0"/>
              </a:rPr>
              <a:t> ring can hold up to 18 e</a:t>
            </a:r>
            <a:r>
              <a:rPr lang="en-US" baseline="30000" dirty="0">
                <a:latin typeface="Comic Sans MS" pitchFamily="66" charset="0"/>
              </a:rPr>
              <a:t>-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24604" name="Text Box 28"/>
          <p:cNvSpPr txBox="1">
            <a:spLocks noChangeArrowheads="1"/>
          </p:cNvSpPr>
          <p:nvPr/>
        </p:nvSpPr>
        <p:spPr bwMode="auto">
          <a:xfrm>
            <a:off x="1142976" y="4500570"/>
            <a:ext cx="1676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Comic Sans MS" pitchFamily="66" charset="0"/>
              </a:rPr>
              <a:t>The 4</a:t>
            </a:r>
            <a:r>
              <a:rPr lang="en-US" baseline="30000" dirty="0">
                <a:latin typeface="Comic Sans MS" pitchFamily="66" charset="0"/>
              </a:rPr>
              <a:t>th</a:t>
            </a:r>
            <a:r>
              <a:rPr lang="en-US" dirty="0">
                <a:latin typeface="Comic Sans MS" pitchFamily="66" charset="0"/>
              </a:rPr>
              <a:t> ring and any after can hold up to 32 e</a:t>
            </a:r>
            <a:r>
              <a:rPr lang="en-US" baseline="30000" dirty="0">
                <a:latin typeface="Comic Sans MS" pitchFamily="66" charset="0"/>
              </a:rPr>
              <a:t>-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24605" name="Line 29"/>
          <p:cNvSpPr>
            <a:spLocks noChangeShapeType="1"/>
          </p:cNvSpPr>
          <p:nvPr/>
        </p:nvSpPr>
        <p:spPr bwMode="auto">
          <a:xfrm flipV="1">
            <a:off x="2819400" y="46482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4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4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4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4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4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4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4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4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4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4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4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4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24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24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24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24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24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  <p:bldP spid="24580" grpId="0" animBg="1"/>
      <p:bldP spid="24581" grpId="0" animBg="1"/>
      <p:bldP spid="24582" grpId="0" animBg="1"/>
      <p:bldP spid="24583" grpId="0" animBg="1"/>
      <p:bldP spid="24584" grpId="0" animBg="1"/>
      <p:bldP spid="24585" grpId="0" animBg="1"/>
      <p:bldP spid="24586" grpId="0"/>
      <p:bldP spid="24587" grpId="0" animBg="1"/>
      <p:bldP spid="24588" grpId="0" animBg="1"/>
      <p:bldP spid="24589" grpId="0" animBg="1"/>
      <p:bldP spid="24590" grpId="0" animBg="1"/>
      <p:bldP spid="24591" grpId="0" animBg="1"/>
      <p:bldP spid="24592" grpId="0" animBg="1"/>
      <p:bldP spid="24593" grpId="0" animBg="1"/>
      <p:bldP spid="24594" grpId="0" animBg="1"/>
      <p:bldP spid="24595" grpId="0" animBg="1"/>
      <p:bldP spid="24596" grpId="0" animBg="1"/>
      <p:bldP spid="24597" grpId="0"/>
      <p:bldP spid="24598" grpId="0" animBg="1"/>
      <p:bldP spid="24599" grpId="0"/>
      <p:bldP spid="24600" grpId="0" animBg="1"/>
      <p:bldP spid="24602" grpId="0" animBg="1"/>
      <p:bldP spid="24603" grpId="0"/>
      <p:bldP spid="24604" grpId="0"/>
      <p:bldP spid="2460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854075"/>
            <a:ext cx="7696200" cy="5105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ndalus" pitchFamily="18" charset="-78"/>
                <a:cs typeface="Andalus" pitchFamily="18" charset="-78"/>
              </a:rPr>
              <a:t>Draw a helium atom. Indicate where the protons, neutrons and electrons are. </a:t>
            </a:r>
          </a:p>
        </p:txBody>
      </p:sp>
      <p:sp>
        <p:nvSpPr>
          <p:cNvPr id="6147" name="Oval 4"/>
          <p:cNvSpPr>
            <a:spLocks noChangeArrowheads="1"/>
          </p:cNvSpPr>
          <p:nvPr/>
        </p:nvSpPr>
        <p:spPr bwMode="auto">
          <a:xfrm>
            <a:off x="4419600" y="5105400"/>
            <a:ext cx="304800" cy="304800"/>
          </a:xfrm>
          <a:prstGeom prst="ellipse">
            <a:avLst/>
          </a:prstGeom>
          <a:solidFill>
            <a:srgbClr val="FF0066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48" name="Oval 5"/>
          <p:cNvSpPr>
            <a:spLocks noChangeArrowheads="1"/>
          </p:cNvSpPr>
          <p:nvPr/>
        </p:nvSpPr>
        <p:spPr bwMode="auto">
          <a:xfrm>
            <a:off x="4419600" y="5410200"/>
            <a:ext cx="304800" cy="304800"/>
          </a:xfrm>
          <a:prstGeom prst="ellipse">
            <a:avLst/>
          </a:prstGeom>
          <a:solidFill>
            <a:srgbClr val="FF0066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49" name="Oval 6"/>
          <p:cNvSpPr>
            <a:spLocks noChangeArrowheads="1"/>
          </p:cNvSpPr>
          <p:nvPr/>
        </p:nvSpPr>
        <p:spPr bwMode="auto">
          <a:xfrm>
            <a:off x="4191000" y="5257800"/>
            <a:ext cx="304800" cy="304800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+</a:t>
            </a:r>
          </a:p>
        </p:txBody>
      </p:sp>
      <p:sp>
        <p:nvSpPr>
          <p:cNvPr id="6150" name="Oval 7"/>
          <p:cNvSpPr>
            <a:spLocks noChangeArrowheads="1"/>
          </p:cNvSpPr>
          <p:nvPr/>
        </p:nvSpPr>
        <p:spPr bwMode="auto">
          <a:xfrm>
            <a:off x="4648200" y="5257800"/>
            <a:ext cx="304800" cy="304800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+</a:t>
            </a:r>
          </a:p>
        </p:txBody>
      </p:sp>
      <p:sp>
        <p:nvSpPr>
          <p:cNvPr id="6151" name="Oval 8"/>
          <p:cNvSpPr>
            <a:spLocks noChangeArrowheads="1"/>
          </p:cNvSpPr>
          <p:nvPr/>
        </p:nvSpPr>
        <p:spPr bwMode="auto">
          <a:xfrm>
            <a:off x="3352800" y="4267200"/>
            <a:ext cx="2438400" cy="23622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52" name="Oval 9"/>
          <p:cNvSpPr>
            <a:spLocks noChangeArrowheads="1"/>
          </p:cNvSpPr>
          <p:nvPr/>
        </p:nvSpPr>
        <p:spPr bwMode="auto">
          <a:xfrm>
            <a:off x="3276600" y="5029200"/>
            <a:ext cx="304800" cy="304800"/>
          </a:xfrm>
          <a:prstGeom prst="ellipse">
            <a:avLst/>
          </a:prstGeom>
          <a:solidFill>
            <a:srgbClr val="66FF33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-</a:t>
            </a:r>
          </a:p>
        </p:txBody>
      </p:sp>
      <p:sp>
        <p:nvSpPr>
          <p:cNvPr id="6153" name="Oval 10"/>
          <p:cNvSpPr>
            <a:spLocks noChangeArrowheads="1"/>
          </p:cNvSpPr>
          <p:nvPr/>
        </p:nvSpPr>
        <p:spPr bwMode="auto">
          <a:xfrm>
            <a:off x="5562600" y="5638800"/>
            <a:ext cx="304800" cy="304800"/>
          </a:xfrm>
          <a:prstGeom prst="ellipse">
            <a:avLst/>
          </a:prstGeom>
          <a:solidFill>
            <a:srgbClr val="66FF33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-</a:t>
            </a:r>
          </a:p>
        </p:txBody>
      </p:sp>
      <p:sp>
        <p:nvSpPr>
          <p:cNvPr id="6154" name="Text Box 11"/>
          <p:cNvSpPr txBox="1">
            <a:spLocks noChangeArrowheads="1"/>
          </p:cNvSpPr>
          <p:nvPr/>
        </p:nvSpPr>
        <p:spPr bwMode="auto">
          <a:xfrm>
            <a:off x="5791200" y="4479925"/>
            <a:ext cx="1676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 dirty="0"/>
              <a:t>PROTONS</a:t>
            </a:r>
          </a:p>
        </p:txBody>
      </p:sp>
      <p:sp>
        <p:nvSpPr>
          <p:cNvPr id="6155" name="Text Box 12"/>
          <p:cNvSpPr txBox="1">
            <a:spLocks noChangeArrowheads="1"/>
          </p:cNvSpPr>
          <p:nvPr/>
        </p:nvSpPr>
        <p:spPr bwMode="auto">
          <a:xfrm>
            <a:off x="1905000" y="4343400"/>
            <a:ext cx="1676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2000" b="1" dirty="0"/>
              <a:t>NEUTRONS</a:t>
            </a:r>
          </a:p>
        </p:txBody>
      </p:sp>
      <p:sp>
        <p:nvSpPr>
          <p:cNvPr id="6156" name="Text Box 13"/>
          <p:cNvSpPr txBox="1">
            <a:spLocks noChangeArrowheads="1"/>
          </p:cNvSpPr>
          <p:nvPr/>
        </p:nvSpPr>
        <p:spPr bwMode="auto">
          <a:xfrm>
            <a:off x="1600200" y="5562600"/>
            <a:ext cx="1676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 dirty="0"/>
              <a:t>ELECTRONS</a:t>
            </a:r>
          </a:p>
        </p:txBody>
      </p:sp>
      <p:sp>
        <p:nvSpPr>
          <p:cNvPr id="6157" name="Line 14"/>
          <p:cNvSpPr>
            <a:spLocks noChangeShapeType="1"/>
          </p:cNvSpPr>
          <p:nvPr/>
        </p:nvSpPr>
        <p:spPr bwMode="auto">
          <a:xfrm flipH="1">
            <a:off x="4876800" y="47244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158" name="Line 15"/>
          <p:cNvSpPr>
            <a:spLocks noChangeShapeType="1"/>
          </p:cNvSpPr>
          <p:nvPr/>
        </p:nvSpPr>
        <p:spPr bwMode="auto">
          <a:xfrm>
            <a:off x="3352800" y="4724400"/>
            <a:ext cx="1143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159" name="Line 16"/>
          <p:cNvSpPr>
            <a:spLocks noChangeShapeType="1"/>
          </p:cNvSpPr>
          <p:nvPr/>
        </p:nvSpPr>
        <p:spPr bwMode="auto">
          <a:xfrm flipV="1">
            <a:off x="2667000" y="5257800"/>
            <a:ext cx="609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160" name="Text Box 17"/>
          <p:cNvSpPr txBox="1">
            <a:spLocks noChangeArrowheads="1"/>
          </p:cNvSpPr>
          <p:nvPr/>
        </p:nvSpPr>
        <p:spPr bwMode="auto">
          <a:xfrm>
            <a:off x="6248400" y="5029200"/>
            <a:ext cx="2743200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 b="1" dirty="0"/>
              <a:t>ATOMIC # = 2 (PROTONS)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000" b="1" dirty="0"/>
              <a:t>ATOMIC MASS = 4 (PROTONS &amp; NEUTRONS)</a:t>
            </a:r>
          </a:p>
        </p:txBody>
      </p:sp>
    </p:spTree>
    <p:extLst>
      <p:ext uri="{BB962C8B-B14F-4D97-AF65-F5344CB8AC3E}">
        <p14:creationId xmlns="" xmlns:p14="http://schemas.microsoft.com/office/powerpoint/2010/main" val="185026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Course Content</a:t>
            </a:r>
            <a:endParaRPr lang="ar-SA" b="1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Introduction to Chemistry.</a:t>
            </a:r>
          </a:p>
          <a:p>
            <a:pPr algn="l" rtl="0"/>
            <a:r>
              <a:rPr lang="en-US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Water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( importance, features, and structure).</a:t>
            </a:r>
          </a:p>
          <a:p>
            <a:pPr algn="l" rtl="0"/>
            <a:r>
              <a:rPr lang="en-US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Acids and Bases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(most common, features).</a:t>
            </a:r>
          </a:p>
          <a:p>
            <a:pPr algn="l" rtl="0"/>
            <a:r>
              <a:rPr lang="en-US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Liquid mixtures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(types: solutions, suspensions, colloids, and emulsions).</a:t>
            </a:r>
          </a:p>
          <a:p>
            <a:pPr algn="l" rtl="0"/>
            <a:r>
              <a:rPr lang="en-US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Amino Acids: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Classifications, features.</a:t>
            </a:r>
          </a:p>
          <a:p>
            <a:pPr algn="l" rtl="0"/>
            <a:r>
              <a:rPr lang="en-US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Proteins: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sources, functions, importance, level of structure, and classification.</a:t>
            </a:r>
          </a:p>
          <a:p>
            <a:pPr algn="l" rtl="0"/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334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814387"/>
          </a:xfrm>
        </p:spPr>
        <p:txBody>
          <a:bodyPr/>
          <a:lstStyle/>
          <a:p>
            <a:pPr rtl="0"/>
            <a:r>
              <a:rPr lang="en-US" sz="4000" b="1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Atomic Number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79525"/>
            <a:ext cx="8750300" cy="5578475"/>
          </a:xfrm>
        </p:spPr>
        <p:txBody>
          <a:bodyPr/>
          <a:lstStyle/>
          <a:p>
            <a:pPr algn="l" rtl="0"/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Elements 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are different because they contain different numbers of </a:t>
            </a:r>
            <a:r>
              <a:rPr lang="en-US" sz="3600" u="sng" dirty="0" smtClean="0">
                <a:solidFill>
                  <a:srgbClr val="92D050"/>
                </a:solidFill>
                <a:latin typeface="Andalus" pitchFamily="18" charset="-78"/>
                <a:cs typeface="Andalus" pitchFamily="18" charset="-78"/>
              </a:rPr>
              <a:t>PROTONS.</a:t>
            </a:r>
            <a:endParaRPr lang="en-US" sz="3600" u="sng" dirty="0">
              <a:solidFill>
                <a:srgbClr val="92D050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3600" dirty="0" smtClean="0"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The </a:t>
            </a:r>
            <a:r>
              <a:rPr lang="en-US" sz="3600" dirty="0">
                <a:solidFill>
                  <a:srgbClr val="92D050"/>
                </a:solidFill>
                <a:latin typeface="Andalus" pitchFamily="18" charset="-78"/>
                <a:cs typeface="Andalus" pitchFamily="18" charset="-78"/>
              </a:rPr>
              <a:t>“</a:t>
            </a:r>
            <a:r>
              <a:rPr lang="en-US" sz="3600" b="1" dirty="0">
                <a:solidFill>
                  <a:srgbClr val="92D050"/>
                </a:solidFill>
                <a:latin typeface="Andalus" pitchFamily="18" charset="-78"/>
                <a:cs typeface="Andalus" pitchFamily="18" charset="-78"/>
              </a:rPr>
              <a:t>atomic number</a:t>
            </a:r>
            <a:r>
              <a:rPr lang="en-US" sz="3600" dirty="0">
                <a:solidFill>
                  <a:srgbClr val="92D050"/>
                </a:solidFill>
                <a:latin typeface="Andalus" pitchFamily="18" charset="-78"/>
                <a:cs typeface="Andalus" pitchFamily="18" charset="-78"/>
              </a:rPr>
              <a:t>”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 of an element is the </a:t>
            </a:r>
            <a:r>
              <a:rPr lang="en-US" sz="3600" u="sng" dirty="0">
                <a:latin typeface="Andalus" pitchFamily="18" charset="-78"/>
                <a:cs typeface="Andalus" pitchFamily="18" charset="-78"/>
              </a:rPr>
              <a:t>number of protons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 in the 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nucleus.</a:t>
            </a:r>
            <a:endParaRPr lang="en-US" sz="3600" dirty="0"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4000" dirty="0" smtClean="0">
              <a:solidFill>
                <a:srgbClr val="0070C0"/>
              </a:solidFill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40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# protons </a:t>
            </a:r>
            <a:r>
              <a:rPr lang="en-US" sz="40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in an atom = # </a:t>
            </a:r>
            <a:r>
              <a:rPr lang="en-US" sz="40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of electrons.</a:t>
            </a:r>
            <a:endParaRPr lang="en-US" sz="4000" dirty="0">
              <a:solidFill>
                <a:srgbClr val="0070C0"/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381000"/>
            <a:ext cx="7772400" cy="60960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Atomic Number</a:t>
            </a:r>
          </a:p>
        </p:txBody>
      </p:sp>
      <p:graphicFrame>
        <p:nvGraphicFramePr>
          <p:cNvPr id="17471" name="Group 6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73671630"/>
              </p:ext>
            </p:extLst>
          </p:nvPr>
        </p:nvGraphicFramePr>
        <p:xfrm>
          <a:off x="428596" y="2071678"/>
          <a:ext cx="8237538" cy="3533775"/>
        </p:xfrm>
        <a:graphic>
          <a:graphicData uri="http://schemas.openxmlformats.org/drawingml/2006/table">
            <a:tbl>
              <a:tblPr/>
              <a:tblGrid>
                <a:gridCol w="2746375"/>
                <a:gridCol w="2744788"/>
                <a:gridCol w="2746375"/>
              </a:tblGrid>
              <a:tr h="930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Element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# of protons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Atomic # (Z)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Carbon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6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Phosphorus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6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Gold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295400"/>
            <a:ext cx="8763000" cy="5009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Simplest 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form of a substance - cannot be broken down any further without changing what it 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is.</a:t>
            </a: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There are 92 naturally occurring elements. </a:t>
            </a:r>
          </a:p>
          <a:p>
            <a:pPr>
              <a:lnSpc>
                <a:spcPct val="150000"/>
              </a:lnSpc>
            </a:pP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20 additional elements have been created in lab. </a:t>
            </a:r>
          </a:p>
        </p:txBody>
      </p:sp>
      <p:sp>
        <p:nvSpPr>
          <p:cNvPr id="5" name="Rectangle 4"/>
          <p:cNvSpPr/>
          <p:nvPr/>
        </p:nvSpPr>
        <p:spPr>
          <a:xfrm>
            <a:off x="3276600" y="457200"/>
            <a:ext cx="22349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Elements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908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686800" cy="452596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ndalus" pitchFamily="18" charset="-78"/>
                <a:cs typeface="Andalus" pitchFamily="18" charset="-78"/>
              </a:rPr>
              <a:t>Examples of elements </a:t>
            </a:r>
            <a:r>
              <a:rPr lang="en-US" sz="36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hydrogen, mercury, </a:t>
            </a:r>
            <a:r>
              <a:rPr lang="en-US" sz="36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gold</a:t>
            </a:r>
          </a:p>
          <a:p>
            <a:endParaRPr lang="en-US" sz="3600" dirty="0">
              <a:solidFill>
                <a:srgbClr val="0070C0"/>
              </a:solidFill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endParaRPr lang="en-US" sz="36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57602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Isotopes</a:t>
            </a:r>
            <a:endParaRPr lang="ar-SA" b="1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   Isotopes 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are atoms of a given elements that differ in the number of neutrons.</a:t>
            </a:r>
          </a:p>
          <a:p>
            <a:pPr algn="l" rtl="0">
              <a:buNone/>
            </a:pPr>
            <a:endParaRPr lang="en-US" dirty="0" smtClean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                                     OR</a:t>
            </a:r>
          </a:p>
          <a:p>
            <a:pPr algn="l" rtl="0">
              <a:buNone/>
            </a:pPr>
            <a:endParaRPr lang="en-US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  <a:p>
            <a:pPr algn="l" rtl="0">
              <a:buNone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   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 Isotopes 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are elements which have the same atomic number but different atomic weight.</a:t>
            </a:r>
          </a:p>
          <a:p>
            <a:pPr algn="l" rtl="0"/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762000"/>
            <a:ext cx="8534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Andalus" pitchFamily="18" charset="-78"/>
                <a:cs typeface="Andalus" pitchFamily="18" charset="-78"/>
              </a:rPr>
              <a:t>For example, carbon-12, carbon-13 and carbon-14 are three isotopes of the element carbon with mass numbers 12, 13 and 14 respectively. </a:t>
            </a:r>
            <a:endParaRPr lang="en-US" sz="3200" dirty="0" smtClean="0">
              <a:latin typeface="Andalus" pitchFamily="18" charset="-78"/>
              <a:cs typeface="Andalus" pitchFamily="18" charset="-78"/>
            </a:endParaRPr>
          </a:p>
          <a:p>
            <a:endParaRPr lang="en-US" sz="3200" dirty="0" smtClean="0">
              <a:latin typeface="Andalus" pitchFamily="18" charset="-78"/>
              <a:cs typeface="Andalus" pitchFamily="18" charset="-78"/>
            </a:endParaRPr>
          </a:p>
          <a:p>
            <a:endParaRPr lang="en-US" sz="3200" dirty="0">
              <a:latin typeface="Andalus" pitchFamily="18" charset="-78"/>
              <a:cs typeface="Andalus" pitchFamily="18" charset="-78"/>
            </a:endParaRPr>
          </a:p>
          <a:p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The 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atomic number of carbon is 6 (every carbon atom has 6 protons); therefore the neutron numbers in these isotopes are 6, 7 and 8 respectively.</a:t>
            </a:r>
          </a:p>
        </p:txBody>
      </p:sp>
    </p:spTree>
    <p:extLst>
      <p:ext uri="{BB962C8B-B14F-4D97-AF65-F5344CB8AC3E}">
        <p14:creationId xmlns="" xmlns:p14="http://schemas.microsoft.com/office/powerpoint/2010/main" val="31260976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76200"/>
            <a:ext cx="7772400" cy="609600"/>
          </a:xfrm>
        </p:spPr>
        <p:txBody>
          <a:bodyPr>
            <a:normAutofit fontScale="90000"/>
          </a:bodyPr>
          <a:lstStyle/>
          <a:p>
            <a:pPr rtl="0"/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Mass Number</a:t>
            </a:r>
            <a:endParaRPr lang="en-US" b="1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08000" y="998538"/>
            <a:ext cx="842171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 eaLnBrk="1" hangingPunct="1"/>
            <a:r>
              <a:rPr lang="en-US" sz="3600" b="1" dirty="0">
                <a:latin typeface="Andalus" pitchFamily="18" charset="-78"/>
                <a:cs typeface="Andalus" pitchFamily="18" charset="-78"/>
              </a:rPr>
              <a:t>Mass number is the number of </a:t>
            </a:r>
            <a:r>
              <a:rPr lang="en-US" sz="3600" b="1" u="sng" dirty="0">
                <a:latin typeface="Andalus" pitchFamily="18" charset="-78"/>
                <a:cs typeface="Andalus" pitchFamily="18" charset="-78"/>
              </a:rPr>
              <a:t>protons and neutrons </a:t>
            </a:r>
            <a:r>
              <a:rPr lang="en-US" sz="3600" b="1" dirty="0">
                <a:latin typeface="Andalus" pitchFamily="18" charset="-78"/>
                <a:cs typeface="Andalus" pitchFamily="18" charset="-78"/>
              </a:rPr>
              <a:t>in the nucleus of an isotope: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643174" y="2214554"/>
            <a:ext cx="35004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 eaLnBrk="1" hangingPunct="1"/>
            <a:r>
              <a:rPr lang="en-US" sz="3600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Mass # </a:t>
            </a:r>
            <a:r>
              <a:rPr lang="en-US" sz="3600" b="1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= p</a:t>
            </a:r>
            <a:r>
              <a:rPr lang="en-US" sz="3600" b="1" baseline="300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+</a:t>
            </a:r>
            <a:r>
              <a:rPr lang="en-US" sz="3600" b="1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 +  n</a:t>
            </a:r>
            <a:r>
              <a:rPr lang="en-US" sz="3600" b="1" baseline="300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0</a:t>
            </a:r>
          </a:p>
        </p:txBody>
      </p:sp>
      <p:graphicFrame>
        <p:nvGraphicFramePr>
          <p:cNvPr id="18501" name="Group 6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88824765"/>
              </p:ext>
            </p:extLst>
          </p:nvPr>
        </p:nvGraphicFramePr>
        <p:xfrm>
          <a:off x="609600" y="3125788"/>
          <a:ext cx="8220075" cy="3349626"/>
        </p:xfrm>
        <a:graphic>
          <a:graphicData uri="http://schemas.openxmlformats.org/drawingml/2006/table">
            <a:tbl>
              <a:tblPr/>
              <a:tblGrid>
                <a:gridCol w="3757613"/>
                <a:gridCol w="1017587"/>
                <a:gridCol w="939800"/>
                <a:gridCol w="939800"/>
                <a:gridCol w="1565275"/>
              </a:tblGrid>
              <a:tr h="841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Nuclide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p</a:t>
                      </a:r>
                      <a:r>
                        <a:rPr kumimoji="0" lang="en-US" sz="3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n</a:t>
                      </a:r>
                      <a:r>
                        <a:rPr kumimoji="0" lang="en-US" sz="3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e</a:t>
                      </a:r>
                      <a:r>
                        <a:rPr kumimoji="0" lang="en-US" sz="3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Mass #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Oxygen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-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ndalus" pitchFamily="18" charset="-78"/>
                          <a:cs typeface="Andalus" pitchFamily="18" charset="-78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ar-S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ar-S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5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                 -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ndalus" pitchFamily="18" charset="-78"/>
                          <a:cs typeface="Andalus" pitchFamily="18" charset="-78"/>
                        </a:rPr>
                        <a:t>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ndalus" pitchFamily="18" charset="-78"/>
                          <a:cs typeface="Andalus" pitchFamily="18" charset="-78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ar-S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ar-S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                      -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ndalus" pitchFamily="18" charset="-78"/>
                          <a:cs typeface="Andalus" pitchFamily="18" charset="-78"/>
                        </a:rPr>
                        <a:t>31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ndalus" pitchFamily="18" charset="-78"/>
                          <a:cs typeface="Andalus" pitchFamily="18" charset="-78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ar-SA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80" name="Text Box 48"/>
          <p:cNvSpPr txBox="1">
            <a:spLocks noChangeArrowheads="1"/>
          </p:cNvSpPr>
          <p:nvPr/>
        </p:nvSpPr>
        <p:spPr bwMode="auto">
          <a:xfrm>
            <a:off x="4706938" y="4105275"/>
            <a:ext cx="382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1" hangingPunct="1"/>
            <a:r>
              <a:rPr lang="en-US" sz="2800" b="1" dirty="0">
                <a:solidFill>
                  <a:srgbClr val="0070C0"/>
                </a:solidFill>
                <a:latin typeface="Arial" pitchFamily="34" charset="0"/>
              </a:rPr>
              <a:t>8</a:t>
            </a:r>
          </a:p>
        </p:txBody>
      </p:sp>
      <p:sp>
        <p:nvSpPr>
          <p:cNvPr id="18481" name="Text Box 49"/>
          <p:cNvSpPr txBox="1">
            <a:spLocks noChangeArrowheads="1"/>
          </p:cNvSpPr>
          <p:nvPr/>
        </p:nvSpPr>
        <p:spPr bwMode="auto">
          <a:xfrm>
            <a:off x="6578600" y="4092575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1" hangingPunct="1"/>
            <a:r>
              <a:rPr lang="en-US" sz="2800" b="1" dirty="0">
                <a:solidFill>
                  <a:srgbClr val="0070C0"/>
                </a:solidFill>
                <a:latin typeface="Arial" pitchFamily="34" charset="0"/>
              </a:rPr>
              <a:t>8</a:t>
            </a:r>
          </a:p>
        </p:txBody>
      </p:sp>
      <p:sp>
        <p:nvSpPr>
          <p:cNvPr id="18482" name="Text Box 50"/>
          <p:cNvSpPr txBox="1">
            <a:spLocks noChangeArrowheads="1"/>
          </p:cNvSpPr>
          <p:nvPr/>
        </p:nvSpPr>
        <p:spPr bwMode="auto">
          <a:xfrm>
            <a:off x="7726363" y="4149725"/>
            <a:ext cx="55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1" hangingPunct="1"/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18</a:t>
            </a:r>
          </a:p>
        </p:txBody>
      </p:sp>
      <p:sp>
        <p:nvSpPr>
          <p:cNvPr id="18483" name="Text Box 51"/>
          <p:cNvSpPr txBox="1">
            <a:spLocks noChangeArrowheads="1"/>
          </p:cNvSpPr>
          <p:nvPr/>
        </p:nvSpPr>
        <p:spPr bwMode="auto">
          <a:xfrm>
            <a:off x="2232025" y="3983038"/>
            <a:ext cx="581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1" hangingPunct="1"/>
            <a:r>
              <a:rPr lang="en-US" sz="2800" b="1" dirty="0">
                <a:solidFill>
                  <a:srgbClr val="0070C0"/>
                </a:solidFill>
                <a:latin typeface="Arial" pitchFamily="34" charset="0"/>
              </a:rPr>
              <a:t>18</a:t>
            </a:r>
          </a:p>
        </p:txBody>
      </p:sp>
      <p:sp>
        <p:nvSpPr>
          <p:cNvPr id="18484" name="Text Box 52"/>
          <p:cNvSpPr txBox="1">
            <a:spLocks noChangeArrowheads="1"/>
          </p:cNvSpPr>
          <p:nvPr/>
        </p:nvSpPr>
        <p:spPr bwMode="auto">
          <a:xfrm>
            <a:off x="714348" y="4929198"/>
            <a:ext cx="12815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Arsenic</a:t>
            </a:r>
          </a:p>
        </p:txBody>
      </p:sp>
      <p:sp>
        <p:nvSpPr>
          <p:cNvPr id="18485" name="Text Box 53"/>
          <p:cNvSpPr txBox="1">
            <a:spLocks noChangeArrowheads="1"/>
          </p:cNvSpPr>
          <p:nvPr/>
        </p:nvSpPr>
        <p:spPr bwMode="auto">
          <a:xfrm>
            <a:off x="2493963" y="4884738"/>
            <a:ext cx="581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1" hangingPunct="1"/>
            <a:r>
              <a:rPr lang="en-US" sz="2800" b="1" dirty="0">
                <a:solidFill>
                  <a:srgbClr val="0070C0"/>
                </a:solidFill>
                <a:latin typeface="Arial" pitchFamily="34" charset="0"/>
              </a:rPr>
              <a:t>75</a:t>
            </a:r>
          </a:p>
        </p:txBody>
      </p:sp>
      <p:sp>
        <p:nvSpPr>
          <p:cNvPr id="18486" name="Text Box 54"/>
          <p:cNvSpPr txBox="1">
            <a:spLocks noChangeArrowheads="1"/>
          </p:cNvSpPr>
          <p:nvPr/>
        </p:nvSpPr>
        <p:spPr bwMode="auto">
          <a:xfrm>
            <a:off x="6488113" y="4884738"/>
            <a:ext cx="581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1" hangingPunct="1"/>
            <a:r>
              <a:rPr lang="en-US" sz="2800" b="1" dirty="0">
                <a:solidFill>
                  <a:srgbClr val="0070C0"/>
                </a:solidFill>
                <a:latin typeface="Arial" pitchFamily="34" charset="0"/>
              </a:rPr>
              <a:t>33</a:t>
            </a:r>
          </a:p>
        </p:txBody>
      </p:sp>
      <p:sp>
        <p:nvSpPr>
          <p:cNvPr id="18487" name="Text Box 55"/>
          <p:cNvSpPr txBox="1">
            <a:spLocks noChangeArrowheads="1"/>
          </p:cNvSpPr>
          <p:nvPr/>
        </p:nvSpPr>
        <p:spPr bwMode="auto">
          <a:xfrm>
            <a:off x="7767638" y="4968875"/>
            <a:ext cx="55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1" hangingPunct="1"/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75</a:t>
            </a:r>
          </a:p>
        </p:txBody>
      </p:sp>
      <p:sp>
        <p:nvSpPr>
          <p:cNvPr id="18493" name="Text Box 61"/>
          <p:cNvSpPr txBox="1">
            <a:spLocks noChangeArrowheads="1"/>
          </p:cNvSpPr>
          <p:nvPr/>
        </p:nvSpPr>
        <p:spPr bwMode="auto">
          <a:xfrm>
            <a:off x="561157" y="5715016"/>
            <a:ext cx="20249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Phosphorus 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94" name="Text Box 62"/>
          <p:cNvSpPr txBox="1">
            <a:spLocks noChangeArrowheads="1"/>
          </p:cNvSpPr>
          <p:nvPr/>
        </p:nvSpPr>
        <p:spPr bwMode="auto">
          <a:xfrm>
            <a:off x="6529388" y="5748338"/>
            <a:ext cx="55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1" hangingPunct="1"/>
            <a:r>
              <a:rPr lang="en-US" sz="2400" b="1" dirty="0">
                <a:solidFill>
                  <a:srgbClr val="0070C0"/>
                </a:solidFill>
                <a:latin typeface="Comic Sans MS" pitchFamily="66" charset="0"/>
              </a:rPr>
              <a:t>15</a:t>
            </a:r>
          </a:p>
        </p:txBody>
      </p:sp>
      <p:sp>
        <p:nvSpPr>
          <p:cNvPr id="18495" name="Text Box 63"/>
          <p:cNvSpPr txBox="1">
            <a:spLocks noChangeArrowheads="1"/>
          </p:cNvSpPr>
          <p:nvPr/>
        </p:nvSpPr>
        <p:spPr bwMode="auto">
          <a:xfrm>
            <a:off x="7740650" y="5761038"/>
            <a:ext cx="55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1" hangingPunct="1"/>
            <a:r>
              <a:rPr lang="en-US" sz="2400" b="1" dirty="0">
                <a:solidFill>
                  <a:srgbClr val="FF0000"/>
                </a:solidFill>
                <a:latin typeface="Comic Sans MS" pitchFamily="66" charset="0"/>
              </a:rPr>
              <a:t>31</a:t>
            </a:r>
          </a:p>
        </p:txBody>
      </p:sp>
      <p:sp>
        <p:nvSpPr>
          <p:cNvPr id="18496" name="Text Box 64"/>
          <p:cNvSpPr txBox="1">
            <a:spLocks noChangeArrowheads="1"/>
          </p:cNvSpPr>
          <p:nvPr/>
        </p:nvSpPr>
        <p:spPr bwMode="auto">
          <a:xfrm>
            <a:off x="5545138" y="5691188"/>
            <a:ext cx="581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1" hangingPunct="1"/>
            <a:r>
              <a:rPr lang="en-US" sz="2800" b="1" dirty="0">
                <a:solidFill>
                  <a:srgbClr val="0070C0"/>
                </a:solidFill>
                <a:latin typeface="Arial" pitchFamily="34" charset="0"/>
              </a:rPr>
              <a:t>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8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18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500"/>
                                        <p:tgtEl>
                                          <p:spTgt spid="18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500"/>
                                        <p:tgtEl>
                                          <p:spTgt spid="18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18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500"/>
                                        <p:tgtEl>
                                          <p:spTgt spid="18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5" dur="500"/>
                                        <p:tgtEl>
                                          <p:spTgt spid="18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0" dur="500"/>
                                        <p:tgtEl>
                                          <p:spTgt spid="18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5" dur="500"/>
                                        <p:tgtEl>
                                          <p:spTgt spid="18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0" dur="500"/>
                                        <p:tgtEl>
                                          <p:spTgt spid="18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5" dur="500"/>
                                        <p:tgtEl>
                                          <p:spTgt spid="18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0" dur="500"/>
                                        <p:tgtEl>
                                          <p:spTgt spid="18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utoUpdateAnimBg="0"/>
      <p:bldP spid="18480" grpId="0" autoUpdateAnimBg="0"/>
      <p:bldP spid="18481" grpId="0" autoUpdateAnimBg="0"/>
      <p:bldP spid="18482" grpId="0" autoUpdateAnimBg="0"/>
      <p:bldP spid="18483" grpId="0" autoUpdateAnimBg="0"/>
      <p:bldP spid="18484" grpId="0" autoUpdateAnimBg="0"/>
      <p:bldP spid="18485" grpId="0" autoUpdateAnimBg="0"/>
      <p:bldP spid="18486" grpId="0" autoUpdateAnimBg="0"/>
      <p:bldP spid="18487" grpId="0" autoUpdateAnimBg="0"/>
      <p:bldP spid="18493" grpId="0" autoUpdateAnimBg="0"/>
      <p:bldP spid="18494" grpId="0" autoUpdateAnimBg="0"/>
      <p:bldP spid="18495" grpId="0" autoUpdateAnimBg="0"/>
      <p:bldP spid="18496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70084"/>
          </a:xfrm>
          <a:noFill/>
          <a:ln/>
        </p:spPr>
        <p:txBody>
          <a:bodyPr lIns="92075" tIns="46038" rIns="92075" bIns="46038" anchor="t" anchorCtr="1">
            <a:spAutoFit/>
          </a:bodyPr>
          <a:lstStyle/>
          <a:p>
            <a:pPr rtl="0"/>
            <a:r>
              <a:rPr lang="en-US" b="1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Complete Symbols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5181600"/>
          </a:xfrm>
          <a:noFill/>
          <a:ln/>
        </p:spPr>
        <p:txBody>
          <a:bodyPr lIns="92075" tIns="46038" rIns="92075" bIns="46038"/>
          <a:lstStyle/>
          <a:p>
            <a:pPr algn="l" rtl="0"/>
            <a:r>
              <a:rPr lang="en-US" sz="3600" dirty="0">
                <a:latin typeface="Andalus" pitchFamily="18" charset="-78"/>
                <a:cs typeface="Andalus" pitchFamily="18" charset="-78"/>
              </a:rPr>
              <a:t>Contain the symbol of the element, the mass number and the atomic number.</a:t>
            </a: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4572000" y="3276600"/>
            <a:ext cx="19177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US" sz="18900" dirty="0">
                <a:latin typeface="Times New Roman" pitchFamily="18" charset="0"/>
              </a:rPr>
              <a:t>X</a:t>
            </a: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2895600" y="3048000"/>
            <a:ext cx="17335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3600" dirty="0">
                <a:solidFill>
                  <a:schemeClr val="tx2"/>
                </a:solidFill>
                <a:latin typeface="Arial" pitchFamily="34" charset="0"/>
              </a:rPr>
              <a:t>Mass</a:t>
            </a:r>
          </a:p>
          <a:p>
            <a:r>
              <a:rPr lang="en-US" sz="3600" dirty="0">
                <a:solidFill>
                  <a:schemeClr val="tx2"/>
                </a:solidFill>
                <a:latin typeface="Arial" pitchFamily="34" charset="0"/>
              </a:rPr>
              <a:t>number</a:t>
            </a:r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2895600" y="4953000"/>
            <a:ext cx="17335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Arial" pitchFamily="34" charset="0"/>
              </a:rPr>
              <a:t>Atomic</a:t>
            </a:r>
          </a:p>
          <a:p>
            <a:r>
              <a:rPr lang="en-US" sz="3600" dirty="0">
                <a:solidFill>
                  <a:schemeClr val="tx2"/>
                </a:solidFill>
                <a:latin typeface="Arial" pitchFamily="34" charset="0"/>
              </a:rPr>
              <a:t>number</a:t>
            </a:r>
          </a:p>
        </p:txBody>
      </p:sp>
      <p:sp>
        <p:nvSpPr>
          <p:cNvPr id="61447" name="Text Box 7"/>
          <p:cNvSpPr txBox="1">
            <a:spLocks noChangeArrowheads="1"/>
          </p:cNvSpPr>
          <p:nvPr/>
        </p:nvSpPr>
        <p:spPr bwMode="auto">
          <a:xfrm>
            <a:off x="457200" y="5257800"/>
            <a:ext cx="19812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latin typeface="Arial" pitchFamily="34" charset="0"/>
              </a:rPr>
              <a:t>Subscript </a:t>
            </a:r>
            <a:r>
              <a:rPr lang="en-US" sz="2400">
                <a:latin typeface="Arial" pitchFamily="34" charset="0"/>
                <a:cs typeface="Times New Roman" pitchFamily="18" charset="0"/>
              </a:rPr>
              <a:t>→</a:t>
            </a:r>
          </a:p>
        </p:txBody>
      </p:sp>
      <p:sp>
        <p:nvSpPr>
          <p:cNvPr id="61448" name="Text Box 8"/>
          <p:cNvSpPr txBox="1">
            <a:spLocks noChangeArrowheads="1"/>
          </p:cNvSpPr>
          <p:nvPr/>
        </p:nvSpPr>
        <p:spPr bwMode="auto">
          <a:xfrm>
            <a:off x="381000" y="3352800"/>
            <a:ext cx="233521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Arial" pitchFamily="34" charset="0"/>
              </a:rPr>
              <a:t>Superscript →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The </a:t>
            </a: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Periodic </a:t>
            </a:r>
            <a:r>
              <a:rPr lang="en-U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table </a:t>
            </a:r>
          </a:p>
        </p:txBody>
      </p:sp>
      <p:sp>
        <p:nvSpPr>
          <p:cNvPr id="3" name="Rectangle 2"/>
          <p:cNvSpPr/>
          <p:nvPr/>
        </p:nvSpPr>
        <p:spPr>
          <a:xfrm>
            <a:off x="-20782" y="1295400"/>
            <a:ext cx="908858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The periodic table is chart used by chemists to organize and describe the elements.</a:t>
            </a:r>
          </a:p>
          <a:p>
            <a:endParaRPr lang="en-US" sz="3200" b="1" dirty="0" smtClean="0">
              <a:solidFill>
                <a:srgbClr val="0070C0"/>
              </a:solidFill>
              <a:latin typeface="Andalus" pitchFamily="18" charset="-78"/>
              <a:cs typeface="Andalus" pitchFamily="18" charset="-78"/>
            </a:endParaRPr>
          </a:p>
          <a:p>
            <a:r>
              <a:rPr lang="en-US" sz="3200" b="1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Classification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Groups : </a:t>
            </a:r>
          </a:p>
          <a:p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A 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group 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is </a:t>
            </a:r>
            <a:r>
              <a:rPr lang="en-US" sz="3200" u="sng" dirty="0">
                <a:latin typeface="Andalus" pitchFamily="18" charset="-78"/>
                <a:cs typeface="Andalus" pitchFamily="18" charset="-78"/>
              </a:rPr>
              <a:t>a vertical column 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in the periodic table. </a:t>
            </a:r>
            <a:endParaRPr lang="en-US" sz="32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There are </a:t>
            </a:r>
            <a:r>
              <a:rPr lang="en-US" sz="3200" b="1" dirty="0" smtClean="0">
                <a:latin typeface="Andalus" pitchFamily="18" charset="-78"/>
                <a:cs typeface="Andalus" pitchFamily="18" charset="-78"/>
              </a:rPr>
              <a:t>18 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groups. </a:t>
            </a:r>
          </a:p>
          <a:p>
            <a:endParaRPr lang="en-US" sz="3200" dirty="0">
              <a:latin typeface="Andalus" pitchFamily="18" charset="-78"/>
              <a:cs typeface="Andalus" pitchFamily="18" charset="-78"/>
            </a:endParaRPr>
          </a:p>
          <a:p>
            <a:r>
              <a:rPr lang="en-US" sz="32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Periods: </a:t>
            </a:r>
          </a:p>
          <a:p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A 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period is </a:t>
            </a:r>
            <a:r>
              <a:rPr lang="en-US" sz="3200" u="sng" dirty="0">
                <a:latin typeface="Andalus" pitchFamily="18" charset="-78"/>
                <a:cs typeface="Andalus" pitchFamily="18" charset="-78"/>
              </a:rPr>
              <a:t>a horizontal row 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in the periodic table. 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There are </a:t>
            </a:r>
            <a:r>
              <a:rPr lang="en-US" sz="3200" b="1" dirty="0" smtClean="0">
                <a:latin typeface="Andalus" pitchFamily="18" charset="-78"/>
                <a:cs typeface="Andalus" pitchFamily="18" charset="-78"/>
              </a:rPr>
              <a:t>7 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periods. </a:t>
            </a:r>
            <a:endParaRPr lang="en-US" sz="32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53051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imagine.gsfc.nasa.gov/docs/features/topics/instrument_design/periodic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8763000" cy="6400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3145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Course Content</a:t>
            </a:r>
            <a:endParaRPr lang="ar-SA" b="1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Carbohydrates: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Classification and origin.</a:t>
            </a:r>
          </a:p>
          <a:p>
            <a:pPr algn="l" rtl="0"/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Monosaccharide: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common ones, structure, and chemical reactions.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Disaccharide: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common ones, properties, and chemical reactions.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Polysaccharide: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common ones and properties.</a:t>
            </a:r>
          </a:p>
          <a:p>
            <a:pPr algn="l" rtl="0">
              <a:buFont typeface="Wingdings" pitchFamily="2" charset="2"/>
              <a:buChar char="Ø"/>
            </a:pP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90024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6200" y="1447800"/>
            <a:ext cx="8686800" cy="3429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A molecule is formed when two or more atoms unite on the basis of their electron structures.</a:t>
            </a:r>
          </a:p>
          <a:p>
            <a:pPr marL="0" indent="0">
              <a:buNone/>
              <a:defRPr/>
            </a:pPr>
            <a:endParaRPr lang="en-US" sz="36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  <a:defRPr/>
            </a:pPr>
            <a:endParaRPr lang="en-US" sz="36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  <a:defRPr/>
            </a:pP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A molecule can be made of like atoms, but more often molecule is  made of atoms of two or more different elements.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Ex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: water, </a:t>
            </a:r>
            <a:endParaRPr lang="en-US" sz="36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  <a:defRPr/>
            </a:pPr>
            <a:endParaRPr lang="en-US" sz="3600" dirty="0" smtClean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457200"/>
            <a:ext cx="25362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Molecules</a:t>
            </a:r>
            <a:endParaRPr 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419350"/>
            <a:ext cx="22669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718963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" y="357334"/>
            <a:ext cx="27109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Compounds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524000"/>
            <a:ext cx="8610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Chemical 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compound is a pure chemical </a:t>
            </a:r>
            <a:endParaRPr lang="en-US" sz="3600" dirty="0" smtClean="0">
              <a:latin typeface="Andalus" pitchFamily="18" charset="-78"/>
              <a:cs typeface="Andalus" pitchFamily="18" charset="-78"/>
            </a:endParaRPr>
          </a:p>
          <a:p>
            <a:endParaRPr lang="en-US" sz="3600" dirty="0">
              <a:latin typeface="Andalus" pitchFamily="18" charset="-78"/>
              <a:cs typeface="Andalus" pitchFamily="18" charset="-78"/>
            </a:endParaRPr>
          </a:p>
          <a:p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substance 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consisting of two or more different </a:t>
            </a:r>
            <a:endParaRPr lang="en-US" sz="3600" dirty="0" smtClean="0">
              <a:latin typeface="Andalus" pitchFamily="18" charset="-78"/>
              <a:cs typeface="Andalus" pitchFamily="18" charset="-78"/>
            </a:endParaRPr>
          </a:p>
          <a:p>
            <a:endParaRPr lang="en-US" sz="3600" dirty="0">
              <a:latin typeface="Andalus" pitchFamily="18" charset="-78"/>
              <a:cs typeface="Andalus" pitchFamily="18" charset="-78"/>
            </a:endParaRPr>
          </a:p>
          <a:p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chemical elements that 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can be separated into </a:t>
            </a:r>
            <a:endParaRPr lang="en-US" sz="3600" dirty="0" smtClean="0">
              <a:latin typeface="Andalus" pitchFamily="18" charset="-78"/>
              <a:cs typeface="Andalus" pitchFamily="18" charset="-78"/>
            </a:endParaRPr>
          </a:p>
          <a:p>
            <a:endParaRPr lang="en-US" sz="3600" dirty="0">
              <a:latin typeface="Andalus" pitchFamily="18" charset="-78"/>
              <a:cs typeface="Andalus" pitchFamily="18" charset="-78"/>
            </a:endParaRPr>
          </a:p>
          <a:p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simpler 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substances by chemical 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reactions. </a:t>
            </a:r>
            <a:endParaRPr lang="en-US" sz="36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69608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" y="304800"/>
            <a:ext cx="89154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What is the difference between a compound and a molecule?</a:t>
            </a:r>
          </a:p>
          <a:p>
            <a:endParaRPr lang="en-US" sz="2800" b="1" dirty="0">
              <a:latin typeface="Andalus" pitchFamily="18" charset="-78"/>
              <a:cs typeface="Andalus" pitchFamily="18" charset="-78"/>
            </a:endParaRPr>
          </a:p>
          <a:p>
            <a:r>
              <a:rPr lang="en-US" sz="2800" b="1" dirty="0">
                <a:latin typeface="Andalus" pitchFamily="18" charset="-78"/>
                <a:cs typeface="Andalus" pitchFamily="18" charset="-78"/>
              </a:rPr>
              <a:t>A molecule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is formed when </a:t>
            </a:r>
            <a:r>
              <a:rPr lang="en-US" sz="2800" u="sng" dirty="0">
                <a:latin typeface="Andalus" pitchFamily="18" charset="-78"/>
                <a:cs typeface="Andalus" pitchFamily="18" charset="-78"/>
              </a:rPr>
              <a:t>two or more atoms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 join together chemically. </a:t>
            </a:r>
            <a:r>
              <a:rPr lang="en-US" sz="2800" b="1" dirty="0">
                <a:latin typeface="Andalus" pitchFamily="18" charset="-78"/>
                <a:cs typeface="Andalus" pitchFamily="18" charset="-78"/>
              </a:rPr>
              <a:t>A compound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is a molecule that contains at least </a:t>
            </a:r>
            <a:r>
              <a:rPr lang="en-US" sz="2800" u="sng" dirty="0">
                <a:latin typeface="Andalus" pitchFamily="18" charset="-78"/>
                <a:cs typeface="Andalus" pitchFamily="18" charset="-78"/>
              </a:rPr>
              <a:t>two different elements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. All compounds are molecules but not all molecules are compounds.</a:t>
            </a:r>
          </a:p>
          <a:p>
            <a:endParaRPr lang="en-US" sz="2800" dirty="0">
              <a:latin typeface="Andalus" pitchFamily="18" charset="-78"/>
              <a:cs typeface="Andalus" pitchFamily="18" charset="-78"/>
            </a:endParaRPr>
          </a:p>
          <a:p>
            <a:r>
              <a:rPr lang="en-US" sz="2800" dirty="0">
                <a:latin typeface="Andalus" pitchFamily="18" charset="-78"/>
                <a:cs typeface="Andalus" pitchFamily="18" charset="-78"/>
              </a:rPr>
              <a:t>Molecular hydrogen (H2), molecular oxygen (O2) and molecular nitrogen (N2) are not compounds because each is composed of a single element. Water (H2O), carbon dioxide (CO2) and methane (CH4) are compounds because each is made from more than one element.</a:t>
            </a:r>
          </a:p>
        </p:txBody>
      </p:sp>
    </p:spTree>
    <p:extLst>
      <p:ext uri="{BB962C8B-B14F-4D97-AF65-F5344CB8AC3E}">
        <p14:creationId xmlns="" xmlns:p14="http://schemas.microsoft.com/office/powerpoint/2010/main" val="6696022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305800" cy="9906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dalus" pitchFamily="18" charset="-78"/>
                <a:cs typeface="Andalus" pitchFamily="18" charset="-78"/>
              </a:rPr>
              <a:t>TWO TYPES OF COMPOUNDS 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838200"/>
            <a:ext cx="8686800" cy="6172200"/>
          </a:xfrm>
        </p:spPr>
        <p:txBody>
          <a:bodyPr>
            <a:noAutofit/>
          </a:bodyPr>
          <a:lstStyle/>
          <a:p>
            <a:pPr marL="0" indent="0" eaLnBrk="1" hangingPunct="1">
              <a:buNone/>
              <a:defRPr/>
            </a:pPr>
            <a:r>
              <a:rPr lang="en-US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Organic </a:t>
            </a:r>
            <a:r>
              <a:rPr lang="en-US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molecules:  </a:t>
            </a:r>
            <a:endParaRPr lang="en-US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marL="0" indent="0" eaLnBrk="1" hangingPunct="1"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U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sually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associated with living things. 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marL="0" indent="0" eaLnBrk="1" hangingPunct="1"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lways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contain CARBON.</a:t>
            </a:r>
          </a:p>
          <a:p>
            <a:pPr marL="57150" indent="0"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Always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have covalent bonds (share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electrons)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marL="57150" indent="0">
              <a:buNone/>
              <a:defRPr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  <a:defRPr/>
            </a:pPr>
            <a:r>
              <a:rPr lang="en-US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Inorganic molecules:</a:t>
            </a:r>
          </a:p>
          <a:p>
            <a:pPr marL="0" indent="0"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Any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substance in which two or more chemical elements other than carbon are combined, nearly always in definite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proportions</a:t>
            </a:r>
          </a:p>
          <a:p>
            <a:pPr marL="609600" indent="-609600">
              <a:defRPr/>
            </a:pPr>
            <a:r>
              <a:rPr lang="en-US" dirty="0" smtClean="0">
                <a:solidFill>
                  <a:srgbClr val="66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Water (H2O), </a:t>
            </a:r>
          </a:p>
        </p:txBody>
      </p:sp>
    </p:spTree>
    <p:extLst>
      <p:ext uri="{BB962C8B-B14F-4D97-AF65-F5344CB8AC3E}">
        <p14:creationId xmlns="" xmlns:p14="http://schemas.microsoft.com/office/powerpoint/2010/main" val="338554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" y="27709"/>
            <a:ext cx="7696200" cy="914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ndalus" pitchFamily="18" charset="-78"/>
                <a:cs typeface="Andalus" pitchFamily="18" charset="-78"/>
              </a:rPr>
              <a:t>FORMULA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1618" y="990600"/>
            <a:ext cx="8801100" cy="5410200"/>
          </a:xfrm>
        </p:spPr>
        <p:txBody>
          <a:bodyPr>
            <a:normAutofit fontScale="92500" lnSpcReduction="10000"/>
          </a:bodyPr>
          <a:lstStyle/>
          <a:p>
            <a:pPr marL="609600" indent="-609600"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ndalus" pitchFamily="18" charset="-78"/>
                <a:cs typeface="Andalus" pitchFamily="18" charset="-78"/>
              </a:rPr>
              <a:t>The chemical symbols and numbers that compose a compound ("</a:t>
            </a:r>
            <a:r>
              <a:rPr lang="en-US" sz="3600" dirty="0" smtClea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dalus" pitchFamily="18" charset="-78"/>
                <a:cs typeface="Andalus" pitchFamily="18" charset="-78"/>
              </a:rPr>
              <a:t>recipe</a:t>
            </a:r>
            <a:r>
              <a:rPr lang="en-US" sz="3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ndalus" pitchFamily="18" charset="-78"/>
                <a:cs typeface="Andalus" pitchFamily="18" charset="-78"/>
              </a:rPr>
              <a:t>")</a:t>
            </a:r>
          </a:p>
          <a:p>
            <a:pPr marL="609600" indent="-609600" eaLnBrk="1" hangingPunct="1">
              <a:defRPr/>
            </a:pPr>
            <a:r>
              <a:rPr lang="en-US" sz="3600" dirty="0" smtClea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dalus" pitchFamily="18" charset="-78"/>
                <a:cs typeface="Andalus" pitchFamily="18" charset="-78"/>
              </a:rPr>
              <a:t>Structural Formula</a:t>
            </a:r>
            <a:r>
              <a:rPr lang="en-US" sz="3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ndalus" pitchFamily="18" charset="-78"/>
                <a:cs typeface="Andalus" pitchFamily="18" charset="-78"/>
              </a:rPr>
              <a:t> – Line drawings of the compound that shows the elements in proportion and how they are bonded</a:t>
            </a:r>
          </a:p>
          <a:p>
            <a:pPr marL="609600" indent="-609600" eaLnBrk="1" hangingPunct="1">
              <a:defRPr/>
            </a:pPr>
            <a:endParaRPr lang="en-US" sz="3600" dirty="0" smtClean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marL="609600" indent="-609600" eaLnBrk="1" hangingPunct="1">
              <a:defRPr/>
            </a:pPr>
            <a:endParaRPr lang="en-US" sz="3600" dirty="0" smtClean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marL="609600" indent="-609600" eaLnBrk="1" hangingPunct="1">
              <a:defRPr/>
            </a:pPr>
            <a:endParaRPr lang="en-US" sz="3600" dirty="0" smtClean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marL="609600" indent="-609600" eaLnBrk="1" hangingPunct="1">
              <a:defRPr/>
            </a:pPr>
            <a:r>
              <a:rPr lang="en-US" sz="3600" dirty="0" smtClea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ndalus" pitchFamily="18" charset="-78"/>
                <a:cs typeface="Andalus" pitchFamily="18" charset="-78"/>
              </a:rPr>
              <a:t>Molecular Formula</a:t>
            </a:r>
            <a:r>
              <a:rPr lang="en-US" sz="3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ndalus" pitchFamily="18" charset="-78"/>
                <a:cs typeface="Andalus" pitchFamily="18" charset="-78"/>
              </a:rPr>
              <a:t> – the ACTUAL formula for a compound</a:t>
            </a:r>
          </a:p>
        </p:txBody>
      </p:sp>
      <p:pic>
        <p:nvPicPr>
          <p:cNvPr id="17412" name="Picture 4" descr="ethanol"/>
          <p:cNvPicPr>
            <a:picLocks noChangeAspect="1" noChangeArrowheads="1"/>
          </p:cNvPicPr>
          <p:nvPr/>
        </p:nvPicPr>
        <p:blipFill>
          <a:blip r:embed="rId2">
            <a:lum bright="-24000" contrast="36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573" y="3581400"/>
            <a:ext cx="2667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6551829" y="5936673"/>
            <a:ext cx="212248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</a:t>
            </a: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5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H</a:t>
            </a:r>
            <a:r>
              <a:rPr lang="en-US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  <a:r>
              <a:rPr lang="en-US" sz="5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</a:p>
        </p:txBody>
      </p:sp>
    </p:spTree>
    <p:extLst>
      <p:ext uri="{BB962C8B-B14F-4D97-AF65-F5344CB8AC3E}">
        <p14:creationId xmlns="" xmlns:p14="http://schemas.microsoft.com/office/powerpoint/2010/main" val="10228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Course Contents</a:t>
            </a:r>
            <a:endParaRPr lang="ar-SA" b="1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14974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Lipids: Classifications, functions, and importance.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Fatty Acids: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classifications and properties.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Simple lipids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(fats, oils, and waxes): chemical structures, features, importance, and chemical reactions.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Complex lipids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(phosphoglycerides,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sphingo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lipids, and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glycolipids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): importance, and chemical structure.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8149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Course Content</a:t>
            </a:r>
            <a:endParaRPr lang="ar-SA" b="1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Derived lipids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(prostaglandins and steroids).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Composition of cell membrane.</a:t>
            </a:r>
          </a:p>
          <a:p>
            <a:pPr marL="0" indent="0" algn="l" rtl="0">
              <a:buNone/>
            </a:pP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algn="l" rtl="0">
              <a:buNone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8094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Refrences</a:t>
            </a:r>
            <a:endParaRPr lang="en-US" b="1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452596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 smtClean="0">
                <a:latin typeface="Andalus" pitchFamily="18" charset="-78"/>
                <a:cs typeface="Andalus" pitchFamily="18" charset="-78"/>
              </a:rPr>
              <a:t>Lippincott's Illustrated Reviews: Biochemistry</a:t>
            </a:r>
          </a:p>
          <a:p>
            <a:pPr algn="l">
              <a:buNone/>
            </a:pPr>
            <a:r>
              <a:rPr lang="en-US" b="1" dirty="0" smtClean="0">
                <a:latin typeface="Andalus" pitchFamily="18" charset="-78"/>
                <a:cs typeface="Andalus" pitchFamily="18" charset="-78"/>
              </a:rPr>
              <a:t>Pamela C. </a:t>
            </a:r>
            <a:r>
              <a:rPr lang="en-US" b="1" dirty="0" err="1" smtClean="0">
                <a:latin typeface="Andalus" pitchFamily="18" charset="-78"/>
                <a:cs typeface="Andalus" pitchFamily="18" charset="-78"/>
              </a:rPr>
              <a:t>Champe</a:t>
            </a: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algn="l">
              <a:buNone/>
            </a:pPr>
            <a:r>
              <a:rPr lang="en-US" b="1" dirty="0" smtClean="0">
                <a:latin typeface="Andalus" pitchFamily="18" charset="-78"/>
                <a:cs typeface="Andalus" pitchFamily="18" charset="-78"/>
              </a:rPr>
              <a:t>Richard A. Harvey</a:t>
            </a:r>
            <a:endParaRPr lang="en-US" b="1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640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525963"/>
          </a:xfrm>
        </p:spPr>
        <p:txBody>
          <a:bodyPr/>
          <a:lstStyle/>
          <a:p>
            <a:pPr algn="l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25%   1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st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Midterm</a:t>
            </a:r>
          </a:p>
          <a:p>
            <a:pPr algn="l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25%   2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nd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Midterm</a:t>
            </a:r>
          </a:p>
          <a:p>
            <a:pPr algn="l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5%     Quizzes</a:t>
            </a:r>
          </a:p>
          <a:p>
            <a:pPr algn="l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5%     Practical</a:t>
            </a:r>
          </a:p>
          <a:p>
            <a:pPr algn="l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40%   Final exam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2438400"/>
            <a:ext cx="672491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Introduction to Chemistry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2800" y="387789"/>
            <a:ext cx="1628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Atoms</a:t>
            </a:r>
            <a:endParaRPr lang="en-US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3286" y="1295400"/>
            <a:ext cx="898071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Atom is the smallest portion of an element that can enter into chemical combination.</a:t>
            </a:r>
          </a:p>
          <a:p>
            <a:endParaRPr lang="en-US" sz="32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They cannot be bracken down or changed into another form by ordinary chemical and physical means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. </a:t>
            </a:r>
            <a:endParaRPr lang="en-US" sz="32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If 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placed side by side 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one 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million would stretch a distance of </a:t>
            </a: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1cm.</a:t>
            </a:r>
            <a:endParaRPr lang="en-US" sz="32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546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1316</TotalTime>
  <Words>1202</Words>
  <Application>Microsoft Office PowerPoint</Application>
  <PresentationFormat>On-screen Show (4:3)</PresentationFormat>
  <Paragraphs>224</Paragraphs>
  <Slides>34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Office Theme</vt:lpstr>
      <vt:lpstr>1_Office Theme</vt:lpstr>
      <vt:lpstr>Chemistry For Nursing ClS 101</vt:lpstr>
      <vt:lpstr>Course Content</vt:lpstr>
      <vt:lpstr>Course Content</vt:lpstr>
      <vt:lpstr>Course Contents</vt:lpstr>
      <vt:lpstr>Course Content</vt:lpstr>
      <vt:lpstr>Refrences</vt:lpstr>
      <vt:lpstr>Slide 7</vt:lpstr>
      <vt:lpstr>Slide 8</vt:lpstr>
      <vt:lpstr>Slide 9</vt:lpstr>
      <vt:lpstr>Atomic Theory</vt:lpstr>
      <vt:lpstr>Atomic Theory</vt:lpstr>
      <vt:lpstr>Atomic Theory</vt:lpstr>
      <vt:lpstr>Atomic Nucleus</vt:lpstr>
      <vt:lpstr>Slide 14</vt:lpstr>
      <vt:lpstr>Slide 15</vt:lpstr>
      <vt:lpstr>Slide 16</vt:lpstr>
      <vt:lpstr>Slide 17</vt:lpstr>
      <vt:lpstr>Atomic structure</vt:lpstr>
      <vt:lpstr>Slide 19</vt:lpstr>
      <vt:lpstr>Atomic Number</vt:lpstr>
      <vt:lpstr>Atomic Number</vt:lpstr>
      <vt:lpstr>Slide 22</vt:lpstr>
      <vt:lpstr>Slide 23</vt:lpstr>
      <vt:lpstr>Isotopes</vt:lpstr>
      <vt:lpstr>Slide 25</vt:lpstr>
      <vt:lpstr>Mass Number</vt:lpstr>
      <vt:lpstr>Complete Symbols</vt:lpstr>
      <vt:lpstr>The Periodic table </vt:lpstr>
      <vt:lpstr>Slide 29</vt:lpstr>
      <vt:lpstr>Slide 30</vt:lpstr>
      <vt:lpstr>Slide 31</vt:lpstr>
      <vt:lpstr>Slide 32</vt:lpstr>
      <vt:lpstr>TWO TYPES OF COMPOUNDS </vt:lpstr>
      <vt:lpstr>FORMULA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Biochemistry 101</dc:title>
  <dc:creator>Iman</dc:creator>
  <cp:lastModifiedBy>ksu</cp:lastModifiedBy>
  <cp:revision>96</cp:revision>
  <dcterms:created xsi:type="dcterms:W3CDTF">2006-08-16T00:00:00Z</dcterms:created>
  <dcterms:modified xsi:type="dcterms:W3CDTF">2012-02-20T05:47:17Z</dcterms:modified>
</cp:coreProperties>
</file>