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257" r:id="rId3"/>
    <p:sldId id="264" r:id="rId4"/>
    <p:sldId id="258" r:id="rId5"/>
    <p:sldId id="265" r:id="rId6"/>
    <p:sldId id="259" r:id="rId7"/>
    <p:sldId id="260" r:id="rId8"/>
    <p:sldId id="261" r:id="rId9"/>
    <p:sldId id="262" r:id="rId10"/>
    <p:sldId id="263" r:id="rId11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94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28" name="عنصر نائب للتاريخ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220EDFBC-AEFB-4412-AD7D-8BF54CD50457}" type="datetimeFigureOut">
              <a:rPr lang="ar-SA" smtClean="0"/>
              <a:t>10/04/33</a:t>
            </a:fld>
            <a:endParaRPr lang="ar-SA"/>
          </a:p>
        </p:txBody>
      </p:sp>
      <p:sp>
        <p:nvSpPr>
          <p:cNvPr id="17" name="عنصر نائب للتذييل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ar-SA"/>
          </a:p>
        </p:txBody>
      </p:sp>
      <p:sp>
        <p:nvSpPr>
          <p:cNvPr id="29" name="عنصر نائب لرقم الشريحة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C93B2C3B-43CF-47DE-A443-13B93B75DA16}" type="slidenum">
              <a:rPr lang="ar-SA" smtClean="0"/>
              <a:t>‹#›</a:t>
            </a:fld>
            <a:endParaRPr lang="ar-SA"/>
          </a:p>
        </p:txBody>
      </p:sp>
      <p:sp>
        <p:nvSpPr>
          <p:cNvPr id="21" name="مستطيل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مستطيل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مستطيل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مستطيل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EDFBC-AEFB-4412-AD7D-8BF54CD50457}" type="datetimeFigureOut">
              <a:rPr lang="ar-SA" smtClean="0"/>
              <a:t>10/04/33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B2C3B-43CF-47DE-A443-13B93B75DA16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EDFBC-AEFB-4412-AD7D-8BF54CD50457}" type="datetimeFigureOut">
              <a:rPr lang="ar-SA" smtClean="0"/>
              <a:t>10/04/33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B2C3B-43CF-47DE-A443-13B93B75DA16}" type="slidenum">
              <a:rPr lang="ar-SA" smtClean="0"/>
              <a:t>‹#›</a:t>
            </a:fld>
            <a:endParaRPr lang="ar-SA"/>
          </a:p>
        </p:txBody>
      </p:sp>
      <p:sp>
        <p:nvSpPr>
          <p:cNvPr id="7" name="رابط مستقيم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مثلث متساوي الساقين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رابط مستقيم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EDFBC-AEFB-4412-AD7D-8BF54CD50457}" type="datetimeFigureOut">
              <a:rPr lang="ar-SA" smtClean="0"/>
              <a:t>10/04/33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B2C3B-43CF-47DE-A443-13B93B75DA16}" type="slidenum">
              <a:rPr lang="ar-SA" smtClean="0"/>
              <a:t>‹#›</a:t>
            </a:fld>
            <a:endParaRPr lang="ar-SA"/>
          </a:p>
        </p:txBody>
      </p:sp>
      <p:sp>
        <p:nvSpPr>
          <p:cNvPr id="8" name="عنصر نائب للمحتوى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220EDFBC-AEFB-4412-AD7D-8BF54CD50457}" type="datetimeFigureOut">
              <a:rPr lang="ar-SA" smtClean="0"/>
              <a:t>10/04/33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C93B2C3B-43CF-47DE-A443-13B93B75DA16}" type="slidenum">
              <a:rPr lang="ar-SA" smtClean="0"/>
              <a:t>‹#›</a:t>
            </a:fld>
            <a:endParaRPr lang="ar-SA"/>
          </a:p>
        </p:txBody>
      </p:sp>
      <p:sp>
        <p:nvSpPr>
          <p:cNvPr id="7" name="مستطيل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مستطيل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EDFBC-AEFB-4412-AD7D-8BF54CD50457}" type="datetimeFigureOut">
              <a:rPr lang="ar-SA" smtClean="0"/>
              <a:t>10/04/33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B2C3B-43CF-47DE-A443-13B93B75DA16}" type="slidenum">
              <a:rPr lang="ar-SA" smtClean="0"/>
              <a:t>‹#›</a:t>
            </a:fld>
            <a:endParaRPr lang="ar-SA"/>
          </a:p>
        </p:txBody>
      </p:sp>
      <p:sp>
        <p:nvSpPr>
          <p:cNvPr id="9" name="عنصر نائب للمحتوى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EDFBC-AEFB-4412-AD7D-8BF54CD50457}" type="datetimeFigureOut">
              <a:rPr lang="ar-SA" smtClean="0"/>
              <a:t>10/04/33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B2C3B-43CF-47DE-A443-13B93B75DA16}" type="slidenum">
              <a:rPr lang="ar-SA" smtClean="0"/>
              <a:t>‹#›</a:t>
            </a:fld>
            <a:endParaRPr lang="ar-SA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3" name="عنصر نائب للمحتوى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EDFBC-AEFB-4412-AD7D-8BF54CD50457}" type="datetimeFigureOut">
              <a:rPr lang="ar-SA" smtClean="0"/>
              <a:t>10/04/33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B2C3B-43CF-47DE-A443-13B93B75DA16}" type="slidenum">
              <a:rPr lang="ar-SA" smtClean="0"/>
              <a:t>‹#›</a:t>
            </a:fld>
            <a:endParaRPr lang="ar-SA"/>
          </a:p>
        </p:txBody>
      </p:sp>
      <p:sp>
        <p:nvSpPr>
          <p:cNvPr id="6" name="مثلث متساوي الساقين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EDFBC-AEFB-4412-AD7D-8BF54CD50457}" type="datetimeFigureOut">
              <a:rPr lang="ar-SA" smtClean="0"/>
              <a:t>10/04/33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B2C3B-43CF-47DE-A443-13B93B75DA16}" type="slidenum">
              <a:rPr lang="ar-SA" smtClean="0"/>
              <a:t>‹#›</a:t>
            </a:fld>
            <a:endParaRPr lang="ar-SA"/>
          </a:p>
        </p:txBody>
      </p:sp>
      <p:sp>
        <p:nvSpPr>
          <p:cNvPr id="5" name="رابط مستقيم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مثلث متساوي الساقين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EDFBC-AEFB-4412-AD7D-8BF54CD50457}" type="datetimeFigureOut">
              <a:rPr lang="ar-SA" smtClean="0"/>
              <a:t>10/04/33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B2C3B-43CF-47DE-A443-13B93B75DA16}" type="slidenum">
              <a:rPr lang="ar-SA" smtClean="0"/>
              <a:t>‹#›</a:t>
            </a:fld>
            <a:endParaRPr lang="ar-SA"/>
          </a:p>
        </p:txBody>
      </p:sp>
      <p:sp>
        <p:nvSpPr>
          <p:cNvPr id="8" name="رابط مستقيم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رابط مستقيم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مثلث متساوي الساقين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عنصر نائب للمحتوى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EDFBC-AEFB-4412-AD7D-8BF54CD50457}" type="datetimeFigureOut">
              <a:rPr lang="ar-SA" smtClean="0"/>
              <a:t>10/04/33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B2C3B-43CF-47DE-A443-13B93B75DA16}" type="slidenum">
              <a:rPr lang="ar-SA" smtClean="0"/>
              <a:t>‹#›</a:t>
            </a:fld>
            <a:endParaRPr lang="ar-SA"/>
          </a:p>
        </p:txBody>
      </p:sp>
      <p:sp>
        <p:nvSpPr>
          <p:cNvPr id="8" name="رابط مستقيم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مثلث متساوي الساقين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مستطيل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عنصر نائب للعنوان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220EDFBC-AEFB-4412-AD7D-8BF54CD50457}" type="datetimeFigureOut">
              <a:rPr lang="ar-SA" smtClean="0"/>
              <a:t>10/04/33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ar-SA"/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C93B2C3B-43CF-47DE-A443-13B93B75DA16}" type="slidenum">
              <a:rPr lang="ar-SA" smtClean="0"/>
              <a:t>‹#›</a:t>
            </a:fld>
            <a:endParaRPr lang="ar-SA"/>
          </a:p>
        </p:txBody>
      </p:sp>
      <p:sp>
        <p:nvSpPr>
          <p:cNvPr id="28" name="رابط مستقيم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رابط مستقيم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مثلث متساوي الساقين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1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r" rtl="1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r" rtl="1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r" rtl="1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r" rtl="1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r" rtl="1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r" rtl="1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r" rtl="1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rgbClr val="00B050"/>
                </a:solidFill>
              </a:rPr>
              <a:t>Count and </a:t>
            </a:r>
            <a:r>
              <a:rPr lang="en-US" dirty="0" err="1" smtClean="0">
                <a:solidFill>
                  <a:srgbClr val="00B050"/>
                </a:solidFill>
              </a:rPr>
              <a:t>Noncount</a:t>
            </a:r>
            <a:r>
              <a:rPr lang="en-US" dirty="0" smtClean="0">
                <a:solidFill>
                  <a:srgbClr val="00B050"/>
                </a:solidFill>
              </a:rPr>
              <a:t> Nouns </a:t>
            </a:r>
            <a:endParaRPr lang="ar-SA" dirty="0">
              <a:solidFill>
                <a:srgbClr val="00B050"/>
              </a:solidFill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>
              <a:buFontTx/>
              <a:buChar char="-"/>
            </a:pPr>
            <a:r>
              <a:rPr lang="en-US" sz="3600" dirty="0" smtClean="0">
                <a:solidFill>
                  <a:schemeClr val="accent4">
                    <a:lumMod val="75000"/>
                  </a:schemeClr>
                </a:solidFill>
              </a:rPr>
              <a:t>Not any </a:t>
            </a:r>
            <a:r>
              <a:rPr lang="en-US" sz="3600" dirty="0" smtClean="0"/>
              <a:t>before </a:t>
            </a:r>
            <a:r>
              <a:rPr lang="en-US" sz="3600" dirty="0" err="1" smtClean="0"/>
              <a:t>noncount</a:t>
            </a:r>
            <a:r>
              <a:rPr lang="en-US" sz="3600" dirty="0" smtClean="0"/>
              <a:t> and plural count nouns means </a:t>
            </a:r>
            <a:r>
              <a:rPr lang="en-US" sz="3600" dirty="0" smtClean="0">
                <a:solidFill>
                  <a:schemeClr val="bg2">
                    <a:lumMod val="50000"/>
                  </a:schemeClr>
                </a:solidFill>
              </a:rPr>
              <a:t>no.</a:t>
            </a:r>
          </a:p>
          <a:p>
            <a:pPr algn="l">
              <a:buFontTx/>
              <a:buChar char="-"/>
            </a:pPr>
            <a:r>
              <a:rPr lang="en-US" sz="3600" dirty="0" smtClean="0"/>
              <a:t>  </a:t>
            </a:r>
          </a:p>
          <a:p>
            <a:pPr algn="l">
              <a:buFontTx/>
              <a:buChar char="-"/>
            </a:pPr>
            <a:r>
              <a:rPr lang="en-US" sz="3600" dirty="0" smtClean="0"/>
              <a:t>For example: </a:t>
            </a:r>
          </a:p>
          <a:p>
            <a:pPr algn="l">
              <a:buFontTx/>
              <a:buChar char="-"/>
            </a:pPr>
            <a:r>
              <a:rPr lang="en-US" sz="3600" dirty="0"/>
              <a:t> </a:t>
            </a:r>
            <a:r>
              <a:rPr lang="en-US" sz="3600" dirty="0" smtClean="0"/>
              <a:t>There are</a:t>
            </a:r>
            <a:r>
              <a:rPr lang="en-US" sz="3600" dirty="0" smtClean="0">
                <a:solidFill>
                  <a:schemeClr val="accent4">
                    <a:lumMod val="75000"/>
                  </a:schemeClr>
                </a:solidFill>
              </a:rPr>
              <a:t>n’t</a:t>
            </a:r>
            <a:r>
              <a:rPr lang="en-US" sz="3600" dirty="0" smtClean="0"/>
              <a:t> </a:t>
            </a:r>
            <a:r>
              <a:rPr lang="en-US" sz="3600" dirty="0" smtClean="0">
                <a:solidFill>
                  <a:schemeClr val="accent4">
                    <a:lumMod val="75000"/>
                  </a:schemeClr>
                </a:solidFill>
              </a:rPr>
              <a:t>any</a:t>
            </a:r>
            <a:r>
              <a:rPr lang="en-US" sz="3600" dirty="0" smtClean="0"/>
              <a:t> potatoes= There are </a:t>
            </a:r>
            <a:r>
              <a:rPr lang="en-US" sz="3600" dirty="0" smtClean="0">
                <a:solidFill>
                  <a:schemeClr val="bg2">
                    <a:lumMod val="50000"/>
                  </a:schemeClr>
                </a:solidFill>
              </a:rPr>
              <a:t>no</a:t>
            </a:r>
            <a:r>
              <a:rPr lang="en-US" sz="3600" dirty="0" smtClean="0"/>
              <a:t> potatoes. </a:t>
            </a:r>
          </a:p>
          <a:p>
            <a:pPr algn="l">
              <a:buNone/>
            </a:pP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Nouns</a:t>
            </a:r>
            <a:endParaRPr lang="ar-SA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 rtl="0"/>
            <a:r>
              <a:rPr lang="en-US" sz="3200" dirty="0" smtClean="0">
                <a:solidFill>
                  <a:schemeClr val="accent4">
                    <a:lumMod val="75000"/>
                  </a:schemeClr>
                </a:solidFill>
              </a:rPr>
              <a:t>Count nouns</a:t>
            </a:r>
            <a:r>
              <a:rPr lang="en-US" sz="3200" dirty="0" smtClean="0"/>
              <a:t>: English speakers use them for things with numbers. </a:t>
            </a:r>
          </a:p>
          <a:p>
            <a:pPr algn="l" rtl="0"/>
            <a:r>
              <a:rPr lang="en-US" sz="3200" dirty="0" smtClean="0"/>
              <a:t>For example, one egg, five cups or three meals. </a:t>
            </a:r>
          </a:p>
          <a:p>
            <a:pPr algn="l" rtl="0"/>
            <a:endParaRPr lang="en-US" sz="3200" dirty="0"/>
          </a:p>
          <a:p>
            <a:pPr algn="l" rtl="0"/>
            <a:r>
              <a:rPr lang="en-US" sz="3200" dirty="0" err="1" smtClean="0">
                <a:solidFill>
                  <a:srgbClr val="0070C0"/>
                </a:solidFill>
              </a:rPr>
              <a:t>Noncount</a:t>
            </a:r>
            <a:r>
              <a:rPr lang="en-US" sz="3200" dirty="0" smtClean="0">
                <a:solidFill>
                  <a:srgbClr val="0070C0"/>
                </a:solidFill>
              </a:rPr>
              <a:t> nouns</a:t>
            </a:r>
            <a:r>
              <a:rPr lang="en-US" sz="3200" dirty="0" smtClean="0"/>
              <a:t>: Speakers may talk about amounts of these items but not numbers. </a:t>
            </a:r>
          </a:p>
          <a:p>
            <a:pPr algn="l" rtl="0"/>
            <a:r>
              <a:rPr lang="en-US" sz="3200" dirty="0" smtClean="0"/>
              <a:t>For example, a lot of food, a little water and some </a:t>
            </a:r>
            <a:r>
              <a:rPr lang="en-US" dirty="0" smtClean="0"/>
              <a:t>advice. 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dirty="0"/>
          </a:p>
        </p:txBody>
      </p:sp>
      <p:pic>
        <p:nvPicPr>
          <p:cNvPr id="1026" name="Picture 2" descr="C:\Users\Sara aldawood\Desktop\z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429256" y="2428868"/>
            <a:ext cx="2390775" cy="1914525"/>
          </a:xfrm>
          <a:prstGeom prst="rect">
            <a:avLst/>
          </a:prstGeom>
          <a:noFill/>
        </p:spPr>
      </p:pic>
      <p:pic>
        <p:nvPicPr>
          <p:cNvPr id="1027" name="Picture 3" descr="C:\Users\Sara aldawood\Desktop\thomasville-chair-1109-d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00232" y="1857364"/>
            <a:ext cx="2292228" cy="29289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chemeClr val="accent4">
                    <a:lumMod val="75000"/>
                  </a:schemeClr>
                </a:solidFill>
              </a:rPr>
              <a:t>Count Nouns</a:t>
            </a:r>
            <a:endParaRPr lang="ar-SA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514350" indent="-514350" algn="l" rtl="0">
              <a:buAutoNum type="arabicPeriod"/>
            </a:pPr>
            <a:r>
              <a:rPr lang="en-US" sz="3200" dirty="0" smtClean="0"/>
              <a:t>Count nouns have </a:t>
            </a:r>
            <a:r>
              <a:rPr lang="en-US" sz="3200" dirty="0" smtClean="0">
                <a:solidFill>
                  <a:srgbClr val="C00000"/>
                </a:solidFill>
              </a:rPr>
              <a:t>both singular and plural forms</a:t>
            </a:r>
            <a:r>
              <a:rPr lang="en-US" sz="3200" dirty="0" smtClean="0"/>
              <a:t>.  </a:t>
            </a:r>
          </a:p>
          <a:p>
            <a:pPr marL="514350" indent="-514350" algn="l" rtl="0">
              <a:buNone/>
            </a:pPr>
            <a:r>
              <a:rPr lang="en-US" sz="3200" dirty="0"/>
              <a:t> </a:t>
            </a:r>
            <a:r>
              <a:rPr lang="en-US" sz="3200" dirty="0" smtClean="0"/>
              <a:t>                     1 meal    3 meals   </a:t>
            </a:r>
          </a:p>
          <a:p>
            <a:pPr marL="514350" indent="-514350" algn="l" rtl="0">
              <a:buNone/>
            </a:pPr>
            <a:r>
              <a:rPr lang="en-US" sz="3200" dirty="0" smtClean="0"/>
              <a:t>2. They can have </a:t>
            </a:r>
            <a:r>
              <a:rPr lang="en-US" sz="3200" dirty="0" smtClean="0">
                <a:solidFill>
                  <a:srgbClr val="C00000"/>
                </a:solidFill>
              </a:rPr>
              <a:t>a/an</a:t>
            </a:r>
            <a:r>
              <a:rPr lang="en-US" sz="3200" dirty="0" smtClean="0"/>
              <a:t> before them </a:t>
            </a:r>
            <a:r>
              <a:rPr lang="en-US" sz="3200" dirty="0" smtClean="0">
                <a:solidFill>
                  <a:srgbClr val="C00000"/>
                </a:solidFill>
              </a:rPr>
              <a:t>(singular nouns only)   </a:t>
            </a:r>
          </a:p>
          <a:p>
            <a:pPr marL="514350" indent="-514350" algn="l" rtl="0">
              <a:buNone/>
            </a:pPr>
            <a:r>
              <a:rPr lang="en-US" sz="3200" dirty="0" smtClean="0">
                <a:solidFill>
                  <a:srgbClr val="C00000"/>
                </a:solidFill>
              </a:rPr>
              <a:t> </a:t>
            </a:r>
            <a:r>
              <a:rPr lang="en-US" sz="3200" dirty="0" smtClean="0">
                <a:solidFill>
                  <a:srgbClr val="C00000"/>
                </a:solidFill>
              </a:rPr>
              <a:t>                      </a:t>
            </a:r>
            <a:r>
              <a:rPr lang="en-US" sz="3200" dirty="0" smtClean="0"/>
              <a:t>a chair     an egg    </a:t>
            </a:r>
          </a:p>
          <a:p>
            <a:pPr marL="514350" indent="-514350" algn="l" rtl="0">
              <a:buNone/>
            </a:pPr>
            <a:r>
              <a:rPr lang="en-US" sz="3200" dirty="0" smtClean="0"/>
              <a:t>3. Most plural count noun </a:t>
            </a:r>
            <a:r>
              <a:rPr lang="en-US" sz="3200" dirty="0" smtClean="0">
                <a:solidFill>
                  <a:srgbClr val="C00000"/>
                </a:solidFill>
              </a:rPr>
              <a:t>have an s/</a:t>
            </a:r>
            <a:r>
              <a:rPr lang="en-US" sz="3200" dirty="0" err="1" smtClean="0">
                <a:solidFill>
                  <a:srgbClr val="C00000"/>
                </a:solidFill>
              </a:rPr>
              <a:t>es</a:t>
            </a:r>
            <a:r>
              <a:rPr lang="en-US" sz="3200" dirty="0" smtClean="0">
                <a:solidFill>
                  <a:srgbClr val="C00000"/>
                </a:solidFill>
              </a:rPr>
              <a:t> endings</a:t>
            </a:r>
            <a:r>
              <a:rPr lang="en-US" sz="3200" dirty="0" smtClean="0"/>
              <a:t>.</a:t>
            </a:r>
          </a:p>
          <a:p>
            <a:pPr marL="514350" indent="-514350" algn="l" rtl="0">
              <a:buNone/>
            </a:pPr>
            <a:r>
              <a:rPr lang="en-US" sz="3200" dirty="0"/>
              <a:t> </a:t>
            </a:r>
            <a:r>
              <a:rPr lang="en-US" sz="3200" dirty="0" smtClean="0"/>
              <a:t>                    restaurants     eggs </a:t>
            </a:r>
          </a:p>
          <a:p>
            <a:pPr marL="514350" indent="-514350" algn="l" rtl="0">
              <a:buNone/>
            </a:pPr>
            <a:r>
              <a:rPr lang="en-US" sz="3200" dirty="0"/>
              <a:t> </a:t>
            </a:r>
            <a:r>
              <a:rPr lang="en-US" sz="3200" dirty="0" smtClean="0"/>
              <a:t>              </a:t>
            </a:r>
            <a:endParaRPr lang="ar-SA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2050" name="Picture 2" descr="C:\Users\Sara aldawood\Desktop\sugar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643570" y="2428868"/>
            <a:ext cx="2152650" cy="2124075"/>
          </a:xfrm>
          <a:prstGeom prst="rect">
            <a:avLst/>
          </a:prstGeom>
          <a:noFill/>
        </p:spPr>
      </p:pic>
      <p:pic>
        <p:nvPicPr>
          <p:cNvPr id="2051" name="Picture 3" descr="C:\Users\Sara aldawood\Desktop\Healthy-Oil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3980" y="2285992"/>
            <a:ext cx="3530666" cy="23574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chemeClr val="accent4">
                    <a:lumMod val="75000"/>
                  </a:schemeClr>
                </a:solidFill>
              </a:rPr>
              <a:t>Noncount</a:t>
            </a:r>
            <a:r>
              <a:rPr lang="en-US" dirty="0" smtClean="0">
                <a:solidFill>
                  <a:schemeClr val="accent4">
                    <a:lumMod val="75000"/>
                  </a:schemeClr>
                </a:solidFill>
              </a:rPr>
              <a:t> Nouns </a:t>
            </a:r>
            <a:endParaRPr lang="ar-SA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514350" indent="-514350" algn="l" rtl="0">
              <a:buAutoNum type="arabicPeriod"/>
            </a:pPr>
            <a:r>
              <a:rPr lang="en-US" dirty="0" err="1" smtClean="0"/>
              <a:t>Noncount</a:t>
            </a:r>
            <a:r>
              <a:rPr lang="en-US" dirty="0" smtClean="0"/>
              <a:t> nouns </a:t>
            </a:r>
            <a:r>
              <a:rPr lang="en-US" dirty="0" smtClean="0">
                <a:solidFill>
                  <a:srgbClr val="C00000"/>
                </a:solidFill>
              </a:rPr>
              <a:t>are always singular</a:t>
            </a:r>
            <a:r>
              <a:rPr lang="en-US" dirty="0" smtClean="0"/>
              <a:t>,</a:t>
            </a:r>
            <a:r>
              <a:rPr lang="en-US" dirty="0" smtClean="0">
                <a:solidFill>
                  <a:srgbClr val="C00000"/>
                </a:solidFill>
              </a:rPr>
              <a:t> they have no plural form (no –s/-</a:t>
            </a:r>
            <a:r>
              <a:rPr lang="en-US" dirty="0" err="1" smtClean="0">
                <a:solidFill>
                  <a:srgbClr val="C00000"/>
                </a:solidFill>
              </a:rPr>
              <a:t>es</a:t>
            </a:r>
            <a:r>
              <a:rPr lang="en-US" dirty="0" smtClean="0">
                <a:solidFill>
                  <a:srgbClr val="C00000"/>
                </a:solidFill>
              </a:rPr>
              <a:t>) endings. </a:t>
            </a:r>
          </a:p>
          <a:p>
            <a:pPr marL="514350" indent="-514350" algn="l" rtl="0">
              <a:buNone/>
            </a:pPr>
            <a:r>
              <a:rPr lang="en-US" dirty="0"/>
              <a:t> </a:t>
            </a:r>
            <a:r>
              <a:rPr lang="en-US" dirty="0" smtClean="0"/>
              <a:t>        butter     juice     salt    water    sugar </a:t>
            </a:r>
          </a:p>
          <a:p>
            <a:pPr marL="514350" indent="-514350" algn="l" rtl="0">
              <a:buNone/>
            </a:pPr>
            <a:r>
              <a:rPr lang="en-US" dirty="0" smtClean="0"/>
              <a:t>2. Most </a:t>
            </a:r>
            <a:r>
              <a:rPr lang="en-US" dirty="0" err="1" smtClean="0"/>
              <a:t>noncount</a:t>
            </a:r>
            <a:r>
              <a:rPr lang="en-US" dirty="0" smtClean="0"/>
              <a:t> nouns name an item made up of smaller or different parts. </a:t>
            </a:r>
          </a:p>
          <a:p>
            <a:pPr marL="514350" indent="-514350" algn="l" rtl="0">
              <a:buNone/>
            </a:pPr>
            <a:r>
              <a:rPr lang="en-US" dirty="0"/>
              <a:t> </a:t>
            </a:r>
            <a:r>
              <a:rPr lang="en-US" dirty="0" smtClean="0"/>
              <a:t>                      </a:t>
            </a:r>
            <a:r>
              <a:rPr lang="en-US" dirty="0" err="1" smtClean="0"/>
              <a:t>jewellery</a:t>
            </a:r>
            <a:r>
              <a:rPr lang="en-US" dirty="0" smtClean="0"/>
              <a:t>   traffic  </a:t>
            </a:r>
          </a:p>
          <a:p>
            <a:pPr marL="514350" indent="-514350" algn="l" rtl="0">
              <a:buNone/>
            </a:pPr>
            <a:r>
              <a:rPr lang="en-US" dirty="0" smtClean="0"/>
              <a:t>3. Some </a:t>
            </a:r>
            <a:r>
              <a:rPr lang="en-US" dirty="0" err="1" smtClean="0"/>
              <a:t>noncount</a:t>
            </a:r>
            <a:r>
              <a:rPr lang="en-US" dirty="0" smtClean="0"/>
              <a:t> nouns name </a:t>
            </a:r>
            <a:r>
              <a:rPr lang="en-US" dirty="0" smtClean="0">
                <a:solidFill>
                  <a:srgbClr val="C00000"/>
                </a:solidFill>
              </a:rPr>
              <a:t>abstract things </a:t>
            </a:r>
            <a:r>
              <a:rPr lang="en-US" dirty="0" smtClean="0"/>
              <a:t>such as ideas, feelings and concepts. </a:t>
            </a:r>
          </a:p>
          <a:p>
            <a:pPr marL="514350" indent="-514350" algn="l" rtl="0">
              <a:buNone/>
            </a:pPr>
            <a:r>
              <a:rPr lang="en-US" dirty="0"/>
              <a:t> </a:t>
            </a:r>
            <a:r>
              <a:rPr lang="en-US" dirty="0" smtClean="0"/>
              <a:t>                          freedom   anger   advice 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rgbClr val="7030A0"/>
                </a:solidFill>
              </a:rPr>
              <a:t>Some  &amp; Any </a:t>
            </a:r>
            <a:endParaRPr lang="ar-SA" dirty="0">
              <a:solidFill>
                <a:srgbClr val="7030A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514350" indent="-514350" algn="l" rtl="0">
              <a:buAutoNum type="arabicPeriod"/>
            </a:pPr>
            <a:r>
              <a:rPr lang="en-US" sz="3200" dirty="0" smtClean="0"/>
              <a:t>Some and any are used to </a:t>
            </a:r>
            <a:r>
              <a:rPr lang="en-US" sz="3200" dirty="0" smtClean="0">
                <a:solidFill>
                  <a:srgbClr val="C00000"/>
                </a:solidFill>
              </a:rPr>
              <a:t>describe “an unspecified amount or number.” </a:t>
            </a:r>
          </a:p>
          <a:p>
            <a:pPr marL="514350" indent="-514350" algn="l" rtl="0">
              <a:buNone/>
            </a:pPr>
            <a:r>
              <a:rPr lang="en-US" sz="3200" dirty="0"/>
              <a:t> </a:t>
            </a:r>
            <a:r>
              <a:rPr lang="en-US" sz="3200" dirty="0" smtClean="0"/>
              <a:t>                  some advice   any plates</a:t>
            </a:r>
          </a:p>
          <a:p>
            <a:pPr marL="514350" indent="-514350" algn="l" rtl="0">
              <a:buNone/>
            </a:pPr>
            <a:r>
              <a:rPr lang="en-US" sz="3200" dirty="0" smtClean="0"/>
              <a:t> </a:t>
            </a:r>
          </a:p>
          <a:p>
            <a:pPr marL="514350" indent="-514350" algn="l" rtl="0">
              <a:buNone/>
            </a:pPr>
            <a:r>
              <a:rPr lang="en-US" sz="3200" dirty="0" smtClean="0"/>
              <a:t>2. They can appear </a:t>
            </a:r>
            <a:r>
              <a:rPr lang="en-US" sz="3200" dirty="0" smtClean="0">
                <a:solidFill>
                  <a:srgbClr val="C00000"/>
                </a:solidFill>
              </a:rPr>
              <a:t>before both count and </a:t>
            </a:r>
            <a:r>
              <a:rPr lang="en-US" sz="3200" dirty="0" err="1" smtClean="0">
                <a:solidFill>
                  <a:srgbClr val="C00000"/>
                </a:solidFill>
              </a:rPr>
              <a:t>noncount</a:t>
            </a:r>
            <a:r>
              <a:rPr lang="en-US" sz="3200" dirty="0" smtClean="0">
                <a:solidFill>
                  <a:srgbClr val="C00000"/>
                </a:solidFill>
              </a:rPr>
              <a:t> nouns</a:t>
            </a:r>
            <a:r>
              <a:rPr lang="en-US" sz="3200" dirty="0" smtClean="0"/>
              <a:t>. </a:t>
            </a:r>
          </a:p>
          <a:p>
            <a:pPr marL="514350" indent="-514350" algn="l" rtl="0">
              <a:buNone/>
            </a:pPr>
            <a:r>
              <a:rPr lang="en-US" sz="3200" dirty="0" smtClean="0"/>
              <a:t>                   some milk    some chairs </a:t>
            </a:r>
            <a:endParaRPr lang="ar-SA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rgbClr val="7030A0"/>
                </a:solidFill>
              </a:rPr>
              <a:t>Some </a:t>
            </a:r>
            <a:endParaRPr lang="ar-SA" dirty="0">
              <a:solidFill>
                <a:srgbClr val="7030A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sz="3200" dirty="0" smtClean="0"/>
              <a:t>Use some </a:t>
            </a:r>
            <a:r>
              <a:rPr lang="en-US" sz="3200" dirty="0" smtClean="0">
                <a:solidFill>
                  <a:srgbClr val="FF0000"/>
                </a:solidFill>
              </a:rPr>
              <a:t>in affirmative </a:t>
            </a:r>
            <a:r>
              <a:rPr lang="en-US" sz="3200" dirty="0" smtClean="0"/>
              <a:t>statements and questions. </a:t>
            </a:r>
          </a:p>
          <a:p>
            <a:pPr algn="l" rtl="0">
              <a:buNone/>
            </a:pPr>
            <a:endParaRPr lang="en-US" sz="3200" dirty="0" smtClean="0"/>
          </a:p>
          <a:p>
            <a:pPr algn="l" rtl="0">
              <a:buNone/>
            </a:pPr>
            <a:r>
              <a:rPr lang="en-US" sz="3200" dirty="0"/>
              <a:t>P</a:t>
            </a:r>
            <a:r>
              <a:rPr lang="en-US" sz="3200" dirty="0" smtClean="0"/>
              <a:t>lease buy some napkins.</a:t>
            </a:r>
          </a:p>
          <a:p>
            <a:pPr algn="l" rtl="0">
              <a:buNone/>
            </a:pPr>
            <a:r>
              <a:rPr lang="en-US" sz="3200" dirty="0" smtClean="0"/>
              <a:t>Do you have some shopping bags?</a:t>
            </a:r>
            <a:endParaRPr lang="ar-SA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rgbClr val="7030A0"/>
                </a:solidFill>
              </a:rPr>
              <a:t>Any </a:t>
            </a:r>
            <a:endParaRPr lang="ar-SA" dirty="0">
              <a:solidFill>
                <a:srgbClr val="7030A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l" rtl="0">
              <a:buNone/>
            </a:pPr>
            <a:r>
              <a:rPr lang="en-US" sz="3200" dirty="0" smtClean="0"/>
              <a:t>Use any in</a:t>
            </a:r>
            <a:r>
              <a:rPr lang="en-US" sz="3200" dirty="0" smtClean="0">
                <a:solidFill>
                  <a:srgbClr val="FF0000"/>
                </a:solidFill>
              </a:rPr>
              <a:t> negative statements: </a:t>
            </a:r>
          </a:p>
          <a:p>
            <a:pPr algn="l" rtl="0">
              <a:buNone/>
            </a:pPr>
            <a:r>
              <a:rPr lang="en-US" sz="3200" dirty="0"/>
              <a:t> </a:t>
            </a:r>
            <a:r>
              <a:rPr lang="en-US" sz="3200" dirty="0" smtClean="0"/>
              <a:t>          There aren’t any plates on the table. </a:t>
            </a:r>
          </a:p>
          <a:p>
            <a:pPr algn="l" rtl="0">
              <a:buNone/>
            </a:pPr>
            <a:endParaRPr lang="en-US" sz="3200" dirty="0" smtClean="0"/>
          </a:p>
          <a:p>
            <a:pPr algn="l" rtl="0">
              <a:buNone/>
            </a:pPr>
            <a:r>
              <a:rPr lang="en-US" sz="3200" dirty="0" smtClean="0"/>
              <a:t>Use any in </a:t>
            </a:r>
            <a:r>
              <a:rPr lang="en-US" sz="3200" dirty="0" smtClean="0">
                <a:solidFill>
                  <a:srgbClr val="FF0000"/>
                </a:solidFill>
              </a:rPr>
              <a:t>affirmative and negative questions</a:t>
            </a:r>
            <a:r>
              <a:rPr lang="en-US" sz="3200" dirty="0" smtClean="0"/>
              <a:t>: </a:t>
            </a:r>
          </a:p>
          <a:p>
            <a:pPr algn="l" rtl="0">
              <a:buNone/>
            </a:pPr>
            <a:r>
              <a:rPr lang="en-US" sz="3200" dirty="0"/>
              <a:t> </a:t>
            </a:r>
            <a:r>
              <a:rPr lang="en-US" sz="3200" dirty="0" smtClean="0"/>
              <a:t>        Do you have any pots in your kitchen? </a:t>
            </a:r>
          </a:p>
          <a:p>
            <a:pPr algn="l" rtl="0">
              <a:buNone/>
            </a:pPr>
            <a:r>
              <a:rPr lang="en-US" sz="3200" dirty="0"/>
              <a:t> </a:t>
            </a:r>
            <a:r>
              <a:rPr lang="en-US" sz="3200" dirty="0" smtClean="0"/>
              <a:t>        isn’t there any fish?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أصل">
  <a:themeElements>
    <a:clrScheme name="أصل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أصل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أصل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52</TotalTime>
  <Words>302</Words>
  <Application>Microsoft Office PowerPoint</Application>
  <PresentationFormat>عرض على الشاشة (3:4)‏</PresentationFormat>
  <Paragraphs>44</Paragraphs>
  <Slides>10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10</vt:i4>
      </vt:variant>
    </vt:vector>
  </HeadingPairs>
  <TitlesOfParts>
    <vt:vector size="11" baseType="lpstr">
      <vt:lpstr>أصل</vt:lpstr>
      <vt:lpstr>Count and Noncount Nouns </vt:lpstr>
      <vt:lpstr>Nouns</vt:lpstr>
      <vt:lpstr>الشريحة 3</vt:lpstr>
      <vt:lpstr>Count Nouns</vt:lpstr>
      <vt:lpstr>الشريحة 5</vt:lpstr>
      <vt:lpstr>Noncount Nouns </vt:lpstr>
      <vt:lpstr>Some  &amp; Any </vt:lpstr>
      <vt:lpstr>Some </vt:lpstr>
      <vt:lpstr>Any </vt:lpstr>
      <vt:lpstr>الشريحة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Count and Noncount Nouns</dc:title>
  <dc:creator>Sara aldawood</dc:creator>
  <cp:lastModifiedBy>Sara aldawood</cp:lastModifiedBy>
  <cp:revision>6</cp:revision>
  <dcterms:created xsi:type="dcterms:W3CDTF">2012-03-03T08:23:19Z</dcterms:created>
  <dcterms:modified xsi:type="dcterms:W3CDTF">2012-03-03T09:15:38Z</dcterms:modified>
</cp:coreProperties>
</file>