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1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33794-11A0-441D-ABC8-475890C2E424}" type="datetimeFigureOut">
              <a:rPr lang="ar-SA" smtClean="0"/>
              <a:t>12/04/33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93928D9-080F-4003-98A5-D5284DF5CBDF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33794-11A0-441D-ABC8-475890C2E424}" type="datetimeFigureOut">
              <a:rPr lang="ar-SA" smtClean="0"/>
              <a:t>12/04/33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928D9-080F-4003-98A5-D5284DF5CBDF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93928D9-080F-4003-98A5-D5284DF5CBDF}" type="slidenum">
              <a:rPr lang="ar-SA" smtClean="0"/>
              <a:t>‹#›</a:t>
            </a:fld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33794-11A0-441D-ABC8-475890C2E424}" type="datetimeFigureOut">
              <a:rPr lang="ar-SA" smtClean="0"/>
              <a:t>12/04/33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33794-11A0-441D-ABC8-475890C2E424}" type="datetimeFigureOut">
              <a:rPr lang="ar-SA" smtClean="0"/>
              <a:t>12/04/33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93928D9-080F-4003-98A5-D5284DF5CBDF}" type="slidenum">
              <a:rPr lang="ar-SA" smtClean="0"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33794-11A0-441D-ABC8-475890C2E424}" type="datetimeFigureOut">
              <a:rPr lang="ar-SA" smtClean="0"/>
              <a:t>12/04/33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93928D9-080F-4003-98A5-D5284DF5CBDF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3433794-11A0-441D-ABC8-475890C2E424}" type="datetimeFigureOut">
              <a:rPr lang="ar-SA" smtClean="0"/>
              <a:t>12/04/33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928D9-080F-4003-98A5-D5284DF5CBDF}" type="slidenum">
              <a:rPr lang="ar-SA" smtClean="0"/>
              <a:t>‹#›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33794-11A0-441D-ABC8-475890C2E424}" type="datetimeFigureOut">
              <a:rPr lang="ar-SA" smtClean="0"/>
              <a:t>12/04/33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93928D9-080F-4003-98A5-D5284DF5CBDF}" type="slidenum">
              <a:rPr lang="ar-SA" smtClean="0"/>
              <a:t>‹#›</a:t>
            </a:fld>
            <a:endParaRPr lang="ar-SA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33794-11A0-441D-ABC8-475890C2E424}" type="datetimeFigureOut">
              <a:rPr lang="ar-SA" smtClean="0"/>
              <a:t>12/04/33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93928D9-080F-4003-98A5-D5284DF5CBD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33794-11A0-441D-ABC8-475890C2E424}" type="datetimeFigureOut">
              <a:rPr lang="ar-SA" smtClean="0"/>
              <a:t>12/04/33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93928D9-080F-4003-98A5-D5284DF5CBD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93928D9-080F-4003-98A5-D5284DF5CBDF}" type="slidenum">
              <a:rPr lang="ar-SA" smtClean="0"/>
              <a:t>‹#›</a:t>
            </a:fld>
            <a:endParaRPr lang="ar-SA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33794-11A0-441D-ABC8-475890C2E424}" type="datetimeFigureOut">
              <a:rPr lang="ar-SA" smtClean="0"/>
              <a:t>12/04/33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93928D9-080F-4003-98A5-D5284DF5CBDF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3433794-11A0-441D-ABC8-475890C2E424}" type="datetimeFigureOut">
              <a:rPr lang="ar-SA" smtClean="0"/>
              <a:t>12/04/33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3433794-11A0-441D-ABC8-475890C2E424}" type="datetimeFigureOut">
              <a:rPr lang="ar-SA" smtClean="0"/>
              <a:t>12/04/33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93928D9-080F-4003-98A5-D5284DF5CBDF}" type="slidenum">
              <a:rPr lang="ar-SA" smtClean="0"/>
              <a:t>‹#›</a:t>
            </a:fld>
            <a:endParaRPr lang="ar-S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Count and </a:t>
            </a:r>
            <a:r>
              <a:rPr lang="en-US" dirty="0" err="1" smtClean="0"/>
              <a:t>noncount</a:t>
            </a:r>
            <a:r>
              <a:rPr lang="en-US" dirty="0" smtClean="0"/>
              <a:t> nouns </a:t>
            </a:r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3356992"/>
            <a:ext cx="247650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3356992"/>
            <a:ext cx="227647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lot of/ Many/ Much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sz="4800" dirty="0" smtClean="0"/>
              <a:t>  A lot of, many, much mean:</a:t>
            </a:r>
          </a:p>
          <a:p>
            <a:pPr algn="l" rtl="0">
              <a:buNone/>
            </a:pPr>
            <a:r>
              <a:rPr lang="en-US" sz="4800" dirty="0" smtClean="0"/>
              <a:t>“</a:t>
            </a:r>
            <a:r>
              <a:rPr lang="en-US" sz="4800" dirty="0" smtClean="0">
                <a:solidFill>
                  <a:schemeClr val="accent2">
                    <a:lumMod val="75000"/>
                  </a:schemeClr>
                </a:solidFill>
              </a:rPr>
              <a:t>a large quantity of something.</a:t>
            </a:r>
            <a:r>
              <a:rPr lang="en-US" sz="4800" dirty="0" smtClean="0"/>
              <a:t>” </a:t>
            </a:r>
            <a:endParaRPr lang="ar-SA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 lot of 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 algn="l" rtl="0">
              <a:buAutoNum type="arabicPeriod"/>
            </a:pPr>
            <a:r>
              <a:rPr lang="en-US" dirty="0" smtClean="0"/>
              <a:t>A lot of may appear before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both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noncount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plural count nouns</a:t>
            </a:r>
            <a:r>
              <a:rPr lang="en-US" dirty="0" smtClean="0"/>
              <a:t>. </a:t>
            </a:r>
          </a:p>
          <a:p>
            <a:pPr marL="514350" indent="-514350" algn="l" rtl="0">
              <a:buNone/>
            </a:pPr>
            <a:r>
              <a:rPr lang="en-US" dirty="0" smtClean="0"/>
              <a:t>There’s a lot of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salt</a:t>
            </a:r>
            <a:r>
              <a:rPr lang="en-US" dirty="0" smtClean="0"/>
              <a:t> in this soup. </a:t>
            </a:r>
          </a:p>
          <a:p>
            <a:pPr marL="514350" indent="-514350" algn="l" rtl="0">
              <a:buNone/>
            </a:pPr>
            <a:r>
              <a:rPr lang="en-US" dirty="0" smtClean="0"/>
              <a:t>Don’t you eat a lot of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apples</a:t>
            </a:r>
            <a:r>
              <a:rPr lang="en-US" dirty="0" smtClean="0"/>
              <a:t>? </a:t>
            </a:r>
          </a:p>
          <a:p>
            <a:pPr marL="514350" indent="-514350" algn="l" rtl="0">
              <a:buNone/>
            </a:pPr>
            <a:endParaRPr lang="en-US" dirty="0"/>
          </a:p>
          <a:p>
            <a:pPr marL="514350" indent="-514350" algn="l" rtl="0">
              <a:buNone/>
            </a:pPr>
            <a:r>
              <a:rPr lang="en-US" dirty="0" smtClean="0"/>
              <a:t>2. A lot of is for affirmative and negative statements and questions.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Many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 algn="l" rtl="0">
              <a:buAutoNum type="arabicPeriod"/>
            </a:pPr>
            <a:r>
              <a:rPr lang="en-US" dirty="0" smtClean="0"/>
              <a:t>Many appears only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before plural count nouns</a:t>
            </a:r>
            <a:r>
              <a:rPr lang="en-US" dirty="0" smtClean="0"/>
              <a:t>. </a:t>
            </a:r>
          </a:p>
          <a:p>
            <a:pPr marL="514350" indent="-514350" algn="l" rtl="0">
              <a:buNone/>
            </a:pPr>
            <a:r>
              <a:rPr lang="en-US" dirty="0"/>
              <a:t> </a:t>
            </a:r>
            <a:r>
              <a:rPr lang="en-US" dirty="0" smtClean="0"/>
              <a:t>  Many fast food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restaurants</a:t>
            </a:r>
            <a:r>
              <a:rPr lang="en-US" dirty="0" smtClean="0"/>
              <a:t> serve chips. </a:t>
            </a:r>
          </a:p>
          <a:p>
            <a:pPr marL="514350" indent="-514350" algn="l" rtl="0">
              <a:buNone/>
            </a:pPr>
            <a:r>
              <a:rPr lang="en-US" dirty="0"/>
              <a:t> </a:t>
            </a:r>
            <a:r>
              <a:rPr lang="en-US" dirty="0" smtClean="0"/>
              <a:t>  Do many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people</a:t>
            </a:r>
            <a:r>
              <a:rPr lang="en-US" dirty="0" smtClean="0"/>
              <a:t> have poor diets? </a:t>
            </a:r>
          </a:p>
          <a:p>
            <a:pPr marL="514350" indent="-514350" algn="l" rtl="0">
              <a:buNone/>
            </a:pPr>
            <a:endParaRPr lang="en-US" dirty="0" smtClean="0"/>
          </a:p>
          <a:p>
            <a:pPr marL="514350" indent="-514350" algn="l" rtl="0">
              <a:buNone/>
            </a:pPr>
            <a:r>
              <a:rPr lang="en-US" dirty="0" smtClean="0"/>
              <a:t>2. Many is for plural nouns in affirmative and negative statements and questions.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Much 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 algn="l" rtl="0">
              <a:buAutoNum type="arabicPeriod"/>
            </a:pPr>
            <a:r>
              <a:rPr lang="en-US" dirty="0" smtClean="0"/>
              <a:t>Much may appear only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before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noncount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nouns. </a:t>
            </a:r>
          </a:p>
          <a:p>
            <a:pPr marL="514350" indent="-514350" algn="l" rtl="0">
              <a:buNone/>
            </a:pPr>
            <a:r>
              <a:rPr lang="en-US" dirty="0"/>
              <a:t> </a:t>
            </a:r>
            <a:r>
              <a:rPr lang="en-US" dirty="0" smtClean="0"/>
              <a:t>      The Japanese don’t eat much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red meat</a:t>
            </a:r>
            <a:r>
              <a:rPr lang="en-US" dirty="0" smtClean="0"/>
              <a:t>. </a:t>
            </a:r>
          </a:p>
          <a:p>
            <a:pPr marL="514350" indent="-514350" algn="l" rtl="0">
              <a:buNone/>
            </a:pPr>
            <a:r>
              <a:rPr lang="en-US" dirty="0"/>
              <a:t> </a:t>
            </a:r>
            <a:r>
              <a:rPr lang="en-US" dirty="0" smtClean="0"/>
              <a:t>      Did you drink much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milk</a:t>
            </a:r>
            <a:r>
              <a:rPr lang="en-US" dirty="0" smtClean="0"/>
              <a:t> this morning? </a:t>
            </a:r>
          </a:p>
          <a:p>
            <a:pPr marL="514350" indent="-514350" algn="l" rtl="0">
              <a:buNone/>
            </a:pPr>
            <a:endParaRPr lang="en-US" dirty="0" smtClean="0"/>
          </a:p>
          <a:p>
            <a:pPr marL="514350" indent="-514350" algn="l" rtl="0">
              <a:buNone/>
            </a:pPr>
            <a:r>
              <a:rPr lang="en-US" dirty="0" smtClean="0"/>
              <a:t>2. Much is for </a:t>
            </a:r>
            <a:r>
              <a:rPr lang="en-US" dirty="0" err="1" smtClean="0"/>
              <a:t>noncount</a:t>
            </a:r>
            <a:r>
              <a:rPr lang="en-US" dirty="0" smtClean="0"/>
              <a:t> nouns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in negative statements only </a:t>
            </a:r>
            <a:r>
              <a:rPr lang="en-US" dirty="0" smtClean="0"/>
              <a:t>and in affirmative and negative questions.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Units of Measure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 algn="l" rtl="0">
              <a:buAutoNum type="arabicPeriod"/>
            </a:pPr>
            <a:r>
              <a:rPr lang="en-US" dirty="0" smtClean="0"/>
              <a:t>They give amounts of either count and </a:t>
            </a:r>
            <a:r>
              <a:rPr lang="en-US" dirty="0" err="1" smtClean="0"/>
              <a:t>noncount</a:t>
            </a:r>
            <a:r>
              <a:rPr lang="en-US" dirty="0" smtClean="0"/>
              <a:t> nouns.</a:t>
            </a:r>
          </a:p>
          <a:p>
            <a:pPr marL="514350" indent="-514350" algn="l" rtl="0">
              <a:buNone/>
            </a:pPr>
            <a:r>
              <a:rPr lang="en-US" dirty="0"/>
              <a:t> </a:t>
            </a:r>
            <a:r>
              <a:rPr lang="en-US" dirty="0" smtClean="0"/>
              <a:t>         bag of potatoes / bag of sugar  </a:t>
            </a:r>
          </a:p>
          <a:p>
            <a:pPr marL="514350" indent="-514350" algn="l" rtl="0">
              <a:buAutoNum type="arabicPeriod"/>
            </a:pPr>
            <a:r>
              <a:rPr lang="en-US" dirty="0" smtClean="0"/>
              <a:t>These units make </a:t>
            </a:r>
            <a:r>
              <a:rPr lang="en-US" dirty="0" err="1" smtClean="0"/>
              <a:t>noncount</a:t>
            </a:r>
            <a:r>
              <a:rPr lang="en-US" dirty="0" smtClean="0"/>
              <a:t> nouns into countable noun phrases. </a:t>
            </a:r>
          </a:p>
          <a:p>
            <a:pPr marL="514350" indent="-514350" algn="l" rtl="0">
              <a:buNone/>
            </a:pPr>
            <a:r>
              <a:rPr lang="en-US" dirty="0"/>
              <a:t> </a:t>
            </a:r>
            <a:r>
              <a:rPr lang="en-US" dirty="0" smtClean="0"/>
              <a:t>                   3 bottles of ketchup </a:t>
            </a:r>
          </a:p>
          <a:p>
            <a:pPr marL="514350" indent="-514350" algn="l" rtl="0">
              <a:buNone/>
            </a:pPr>
            <a:r>
              <a:rPr lang="en-US" dirty="0" smtClean="0"/>
              <a:t>                    4 cups of coffee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few / A little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4800" dirty="0" smtClean="0"/>
              <a:t>A few and a little are for a small number or quantity of something. </a:t>
            </a:r>
            <a:endParaRPr lang="ar-SA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few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 algn="l" rtl="0">
              <a:buAutoNum type="arabicPeriod"/>
            </a:pPr>
            <a:r>
              <a:rPr lang="en-US" dirty="0" smtClean="0"/>
              <a:t>A few appears only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before plural count nouns</a:t>
            </a:r>
            <a:r>
              <a:rPr lang="en-US" dirty="0" smtClean="0"/>
              <a:t>. </a:t>
            </a:r>
          </a:p>
          <a:p>
            <a:pPr marL="514350" indent="-514350" algn="l" rtl="0">
              <a:buNone/>
            </a:pPr>
            <a:r>
              <a:rPr lang="en-US" dirty="0"/>
              <a:t> </a:t>
            </a:r>
            <a:r>
              <a:rPr lang="en-US" dirty="0" smtClean="0"/>
              <a:t>        There are a few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boys</a:t>
            </a:r>
            <a:r>
              <a:rPr lang="en-US" dirty="0" smtClean="0"/>
              <a:t> here. </a:t>
            </a:r>
          </a:p>
          <a:p>
            <a:pPr marL="514350" indent="-514350" algn="l" rtl="0">
              <a:buNone/>
            </a:pPr>
            <a:endParaRPr lang="en-US" dirty="0" smtClean="0"/>
          </a:p>
          <a:p>
            <a:pPr marL="514350" indent="-514350" algn="l" rtl="0">
              <a:buNone/>
            </a:pPr>
            <a:r>
              <a:rPr lang="en-US" dirty="0" smtClean="0"/>
              <a:t>2. A few is used with plural count nouns in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affirmative statements </a:t>
            </a:r>
            <a:r>
              <a:rPr lang="en-US" dirty="0" smtClean="0"/>
              <a:t>and affirmative and negative questions. </a:t>
            </a:r>
          </a:p>
          <a:p>
            <a:pPr marL="514350" indent="-514350" algn="l" rtl="0">
              <a:buNone/>
            </a:pPr>
            <a:r>
              <a:rPr lang="en-US" dirty="0" smtClean="0"/>
              <a:t>              Aren’t there a few cookies in the box?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little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 algn="l" rtl="0">
              <a:buAutoNum type="arabicPeriod"/>
            </a:pPr>
            <a:r>
              <a:rPr lang="en-US" dirty="0" smtClean="0"/>
              <a:t>A little appears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only before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noncount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nouns. </a:t>
            </a:r>
          </a:p>
          <a:p>
            <a:pPr marL="514350" indent="-514350" algn="l" rtl="0">
              <a:buNone/>
            </a:pPr>
            <a:r>
              <a:rPr lang="en-US" dirty="0"/>
              <a:t> </a:t>
            </a:r>
            <a:r>
              <a:rPr lang="en-US" dirty="0" smtClean="0"/>
              <a:t>       </a:t>
            </a:r>
          </a:p>
          <a:p>
            <a:pPr marL="514350" indent="-514350" algn="l" rtl="0">
              <a:buNone/>
            </a:pPr>
            <a:r>
              <a:rPr lang="en-US" dirty="0" smtClean="0"/>
              <a:t> </a:t>
            </a:r>
            <a:r>
              <a:rPr lang="en-US" dirty="0" smtClean="0"/>
              <a:t>     Is there a little sugar in that bowl?</a:t>
            </a:r>
          </a:p>
          <a:p>
            <a:pPr marL="514350" indent="-514350" algn="l" rtl="0">
              <a:buNone/>
            </a:pPr>
            <a:endParaRPr lang="en-US" dirty="0"/>
          </a:p>
          <a:p>
            <a:pPr marL="514350" indent="-514350" algn="l" rtl="0">
              <a:buNone/>
            </a:pPr>
            <a:r>
              <a:rPr lang="en-US" dirty="0" smtClean="0"/>
              <a:t>2. A little is used with </a:t>
            </a:r>
            <a:r>
              <a:rPr lang="en-US" dirty="0" err="1" smtClean="0"/>
              <a:t>noncount</a:t>
            </a:r>
            <a:r>
              <a:rPr lang="en-US" dirty="0" smtClean="0"/>
              <a:t> nouns in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affirmative statements </a:t>
            </a:r>
            <a:r>
              <a:rPr lang="en-US" dirty="0" smtClean="0"/>
              <a:t>and affirmative and negative questions. </a:t>
            </a:r>
          </a:p>
          <a:p>
            <a:pPr marL="514350" indent="-514350" algn="l" rtl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</a:p>
          <a:p>
            <a:pPr marL="514350" indent="-514350" algn="l" rtl="0">
              <a:buNone/>
            </a:pPr>
            <a:r>
              <a:rPr lang="en-US" dirty="0" smtClean="0"/>
              <a:t> </a:t>
            </a:r>
            <a:r>
              <a:rPr lang="en-US" dirty="0" smtClean="0"/>
              <a:t>        Don’t you want a little milk in your tea?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35</TotalTime>
  <Words>321</Words>
  <Application>Microsoft Office PowerPoint</Application>
  <PresentationFormat>On-screen Show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Civic</vt:lpstr>
      <vt:lpstr>Count and noncount nouns </vt:lpstr>
      <vt:lpstr>A lot of/ Many/ Much </vt:lpstr>
      <vt:lpstr>A lot of </vt:lpstr>
      <vt:lpstr>Many</vt:lpstr>
      <vt:lpstr>Much </vt:lpstr>
      <vt:lpstr>Common Units of Measure</vt:lpstr>
      <vt:lpstr>A few / A little </vt:lpstr>
      <vt:lpstr>A few </vt:lpstr>
      <vt:lpstr>A little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Count and noncount nouns</dc:title>
  <dc:creator>sony</dc:creator>
  <cp:lastModifiedBy>sony</cp:lastModifiedBy>
  <cp:revision>4</cp:revision>
  <dcterms:created xsi:type="dcterms:W3CDTF">2012-03-05T15:18:27Z</dcterms:created>
  <dcterms:modified xsi:type="dcterms:W3CDTF">2012-03-05T15:54:12Z</dcterms:modified>
</cp:coreProperties>
</file>