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7F7EC-8447-4C5E-AD63-05BA8B5B6E64}" type="datetimeFigureOut">
              <a:rPr lang="en-US" smtClean="0"/>
              <a:pPr/>
              <a:t>11/10/2013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D49C8-F01D-456E-942D-537C56F8FD1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3906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7F7EC-8447-4C5E-AD63-05BA8B5B6E64}" type="datetimeFigureOut">
              <a:rPr lang="en-US" smtClean="0"/>
              <a:pPr/>
              <a:t>11/10/2013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D49C8-F01D-456E-942D-537C56F8FD1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502048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7F7EC-8447-4C5E-AD63-05BA8B5B6E64}" type="datetimeFigureOut">
              <a:rPr lang="en-US" smtClean="0"/>
              <a:pPr/>
              <a:t>11/10/2013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D49C8-F01D-456E-942D-537C56F8FD1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998431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7F7EC-8447-4C5E-AD63-05BA8B5B6E64}" type="datetimeFigureOut">
              <a:rPr lang="en-US" smtClean="0"/>
              <a:pPr/>
              <a:t>11/10/2013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D49C8-F01D-456E-942D-537C56F8FD1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189288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7F7EC-8447-4C5E-AD63-05BA8B5B6E64}" type="datetimeFigureOut">
              <a:rPr lang="en-US" smtClean="0"/>
              <a:pPr/>
              <a:t>11/10/2013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D49C8-F01D-456E-942D-537C56F8FD1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435871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7F7EC-8447-4C5E-AD63-05BA8B5B6E64}" type="datetimeFigureOut">
              <a:rPr lang="en-US" smtClean="0"/>
              <a:pPr/>
              <a:t>11/10/2013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D49C8-F01D-456E-942D-537C56F8FD1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773411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7F7EC-8447-4C5E-AD63-05BA8B5B6E64}" type="datetimeFigureOut">
              <a:rPr lang="en-US" smtClean="0"/>
              <a:pPr/>
              <a:t>11/10/2013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D49C8-F01D-456E-942D-537C56F8FD1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870368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7F7EC-8447-4C5E-AD63-05BA8B5B6E64}" type="datetimeFigureOut">
              <a:rPr lang="en-US" smtClean="0"/>
              <a:pPr/>
              <a:t>11/10/2013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D49C8-F01D-456E-942D-537C56F8FD1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5492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7F7EC-8447-4C5E-AD63-05BA8B5B6E64}" type="datetimeFigureOut">
              <a:rPr lang="en-US" smtClean="0"/>
              <a:pPr/>
              <a:t>11/10/2013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D49C8-F01D-456E-942D-537C56F8FD1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818201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7F7EC-8447-4C5E-AD63-05BA8B5B6E64}" type="datetimeFigureOut">
              <a:rPr lang="en-US" smtClean="0"/>
              <a:pPr/>
              <a:t>11/10/2013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D49C8-F01D-456E-942D-537C56F8FD1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87204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7F7EC-8447-4C5E-AD63-05BA8B5B6E64}" type="datetimeFigureOut">
              <a:rPr lang="en-US" smtClean="0"/>
              <a:pPr/>
              <a:t>11/10/2013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D49C8-F01D-456E-942D-537C56F8FD1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597120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7F7EC-8447-4C5E-AD63-05BA8B5B6E64}" type="datetimeFigureOut">
              <a:rPr lang="en-US" smtClean="0"/>
              <a:pPr/>
              <a:t>11/10/2013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4D49C8-F01D-456E-942D-537C56F8FD1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77467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57200"/>
            <a:ext cx="7772400" cy="4038599"/>
          </a:xfrm>
        </p:spPr>
        <p:txBody>
          <a:bodyPr>
            <a:normAutofit/>
          </a:bodyPr>
          <a:lstStyle/>
          <a:p>
            <a:r>
              <a:rPr lang="en-US" sz="6000" dirty="0" smtClean="0"/>
              <a:t>Chapter 5</a:t>
            </a:r>
            <a:br>
              <a:rPr lang="en-US" sz="6000" dirty="0" smtClean="0"/>
            </a:br>
            <a:r>
              <a:rPr lang="en-US" sz="6000" dirty="0" smtClean="0"/>
              <a:t>Print Language, Literate Culture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xmlns="" val="31243019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Written Language, textual culture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/>
          <a:lstStyle/>
          <a:p>
            <a:pPr lvl="1"/>
            <a:r>
              <a:rPr lang="en-US" dirty="0" smtClean="0"/>
              <a:t>Historical perspective on how technology affected the relationship bet language &amp; culture:</a:t>
            </a:r>
          </a:p>
          <a:p>
            <a:pPr lvl="2"/>
            <a:r>
              <a:rPr lang="en-US" dirty="0" smtClean="0"/>
              <a:t>Invention of writing (3000 BC)</a:t>
            </a:r>
          </a:p>
          <a:p>
            <a:pPr lvl="3"/>
            <a:r>
              <a:rPr lang="en-US" dirty="0" smtClean="0"/>
              <a:t>Oral tradition               textual tradition</a:t>
            </a:r>
          </a:p>
          <a:p>
            <a:pPr lvl="3"/>
            <a:r>
              <a:rPr lang="en-US" dirty="0" smtClean="0"/>
              <a:t>Chinese scribal culture/ passing wisdom &amp; truths</a:t>
            </a:r>
          </a:p>
          <a:p>
            <a:pPr lvl="3"/>
            <a:r>
              <a:rPr lang="en-US" dirty="0" smtClean="0"/>
              <a:t>Text’s meaning/ social prestige ‘literate education’</a:t>
            </a:r>
          </a:p>
          <a:p>
            <a:pPr lvl="3"/>
            <a:r>
              <a:rPr lang="en-US" dirty="0" smtClean="0"/>
              <a:t>Clip (24)</a:t>
            </a:r>
          </a:p>
          <a:p>
            <a:pPr lvl="3"/>
            <a:r>
              <a:rPr lang="en-US" dirty="0" smtClean="0"/>
              <a:t>Respect to textual authority was imp to early religious traditions/ study of sacred texts            revelation / to recover the original truths passed orally By God, angels and prophets.</a:t>
            </a:r>
          </a:p>
          <a:p>
            <a:pPr lvl="3"/>
            <a:r>
              <a:rPr lang="en-US" dirty="0" smtClean="0"/>
              <a:t>The absurdity of the quest of </a:t>
            </a:r>
            <a:r>
              <a:rPr lang="en-US" dirty="0" smtClean="0"/>
              <a:t>one ‘true’ meaning/ multiple meanings/ legal documents ‘re-interpreted’</a:t>
            </a:r>
            <a:endParaRPr lang="en-US" dirty="0" smtClean="0"/>
          </a:p>
          <a:p>
            <a:pPr lvl="2">
              <a:buFont typeface="Wingdings" panose="05000000000000000000" pitchFamily="2" charset="2"/>
              <a:buChar char="§"/>
            </a:pPr>
            <a:endParaRPr lang="en-US" dirty="0"/>
          </a:p>
        </p:txBody>
      </p:sp>
      <p:sp>
        <p:nvSpPr>
          <p:cNvPr id="4" name="Right Arrow 3"/>
          <p:cNvSpPr/>
          <p:nvPr/>
        </p:nvSpPr>
        <p:spPr>
          <a:xfrm>
            <a:off x="3657600" y="3039944"/>
            <a:ext cx="609600" cy="2423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Arrow 4"/>
          <p:cNvSpPr/>
          <p:nvPr/>
        </p:nvSpPr>
        <p:spPr>
          <a:xfrm>
            <a:off x="5562600" y="4865914"/>
            <a:ext cx="478971" cy="152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857329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Print &amp; Power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>
            <a:normAutofit fontScale="92500" lnSpcReduction="10000"/>
          </a:bodyPr>
          <a:lstStyle/>
          <a:p>
            <a:pPr lvl="1">
              <a:buFont typeface="Wingdings" pitchFamily="2" charset="2"/>
              <a:buChar char="§"/>
            </a:pPr>
            <a:r>
              <a:rPr lang="en-US" dirty="0" smtClean="0"/>
              <a:t>Institutional power ensuring cultural continuity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/>
              <a:t>medieval times/ monks &amp; scribes… gate keepers &amp; interpreters of tradition against cultural change.</a:t>
            </a:r>
          </a:p>
          <a:p>
            <a:pPr lvl="1">
              <a:buFont typeface="Wingdings" pitchFamily="2" charset="2"/>
              <a:buChar char="§"/>
            </a:pPr>
            <a:r>
              <a:rPr lang="en-US" b="1" dirty="0" smtClean="0"/>
              <a:t>Print culture:</a:t>
            </a:r>
          </a:p>
          <a:p>
            <a:pPr lvl="2">
              <a:buFont typeface="Wingdings" pitchFamily="2" charset="2"/>
              <a:buChar char="Ø"/>
            </a:pPr>
            <a:r>
              <a:rPr lang="en-US" dirty="0" smtClean="0"/>
              <a:t> </a:t>
            </a:r>
            <a:r>
              <a:rPr lang="en-US" dirty="0" smtClean="0"/>
              <a:t>no need to hand copy</a:t>
            </a:r>
          </a:p>
          <a:p>
            <a:pPr lvl="2">
              <a:buFont typeface="Wingdings" pitchFamily="2" charset="2"/>
              <a:buChar char="Ø"/>
            </a:pPr>
            <a:r>
              <a:rPr lang="en-US" dirty="0" smtClean="0"/>
              <a:t> Religious authority decline</a:t>
            </a:r>
          </a:p>
          <a:p>
            <a:pPr lvl="2">
              <a:buFont typeface="Wingdings" pitchFamily="2" charset="2"/>
              <a:buChar char="Ø"/>
            </a:pPr>
            <a:r>
              <a:rPr lang="en-US" dirty="0" smtClean="0"/>
              <a:t> Translation of Bible           meanings &amp; truth accessible     to all</a:t>
            </a:r>
          </a:p>
          <a:p>
            <a:pPr lvl="2">
              <a:buFont typeface="Wingdings" pitchFamily="2" charset="2"/>
              <a:buChar char="Ø"/>
            </a:pPr>
            <a:r>
              <a:rPr lang="en-US" dirty="0" smtClean="0"/>
              <a:t> Church monopoly replaced by secular power</a:t>
            </a:r>
            <a:endParaRPr lang="en-US" dirty="0" smtClean="0"/>
          </a:p>
          <a:p>
            <a:pPr lvl="2">
              <a:buFont typeface="Wingdings" pitchFamily="2" charset="2"/>
              <a:buChar char="Ø"/>
            </a:pPr>
            <a:r>
              <a:rPr lang="en-US" dirty="0" smtClean="0"/>
              <a:t>Traditional academic practice imposed its own context of interpretation/ emphasized form over meaning/ interpretation should be independent of reader’s response/ ‘bad student’</a:t>
            </a:r>
            <a:endParaRPr lang="en-US" dirty="0"/>
          </a:p>
        </p:txBody>
      </p:sp>
      <p:sp>
        <p:nvSpPr>
          <p:cNvPr id="4" name="Right Arrow 3"/>
          <p:cNvSpPr/>
          <p:nvPr/>
        </p:nvSpPr>
        <p:spPr>
          <a:xfrm>
            <a:off x="3962400" y="3886200"/>
            <a:ext cx="5334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039486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Social Construction of Literacy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Recent types of </a:t>
            </a:r>
            <a:r>
              <a:rPr lang="en-US" dirty="0" err="1" smtClean="0"/>
              <a:t>literacies</a:t>
            </a:r>
            <a:r>
              <a:rPr lang="en-US" dirty="0" smtClean="0"/>
              <a:t> </a:t>
            </a:r>
            <a:r>
              <a:rPr lang="en-US" dirty="0" smtClean="0"/>
              <a:t>linked to various genres: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Literary literacy/ press/ instructional manuals/ scientific/ marketing/ novels &amp; poems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To be literate           to understand &amp; manipulate social &amp; cultural meanings of print language in thoughts, feelings and actions.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Children from different social 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backgrounds            different types of </a:t>
            </a:r>
            <a:r>
              <a:rPr lang="en-US" dirty="0" err="1" smtClean="0"/>
              <a:t>literacies</a:t>
            </a:r>
            <a:r>
              <a:rPr lang="en-US" dirty="0" smtClean="0"/>
              <a:t>. 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(e.g. narrative style)</a:t>
            </a:r>
            <a:endParaRPr lang="en-US" dirty="0"/>
          </a:p>
        </p:txBody>
      </p:sp>
      <p:sp>
        <p:nvSpPr>
          <p:cNvPr id="4" name="Right Arrow 3"/>
          <p:cNvSpPr/>
          <p:nvPr/>
        </p:nvSpPr>
        <p:spPr>
          <a:xfrm>
            <a:off x="2819400" y="3505200"/>
            <a:ext cx="6096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Arrow 4"/>
          <p:cNvSpPr/>
          <p:nvPr/>
        </p:nvSpPr>
        <p:spPr>
          <a:xfrm flipV="1">
            <a:off x="2819400" y="5410200"/>
            <a:ext cx="6096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72195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Text and Discourse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257800"/>
          </a:xfrm>
        </p:spPr>
        <p:txBody>
          <a:bodyPr>
            <a:normAutofit fontScale="77500" lnSpcReduction="20000"/>
          </a:bodyPr>
          <a:lstStyle/>
          <a:p>
            <a:r>
              <a:rPr lang="en-US" b="1" dirty="0" smtClean="0"/>
              <a:t>Written language</a:t>
            </a:r>
            <a:r>
              <a:rPr lang="en-US" dirty="0" smtClean="0"/>
              <a:t> can be looked at as either text (fixed and stable) or discourse (interactive and inferential) </a:t>
            </a:r>
            <a:endParaRPr lang="en-US" b="1" dirty="0" smtClean="0"/>
          </a:p>
          <a:p>
            <a:r>
              <a:rPr lang="en-US" b="1" dirty="0" smtClean="0"/>
              <a:t>Text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A stretch of written language as the product of intention</a:t>
            </a:r>
          </a:p>
          <a:p>
            <a:pPr lvl="1"/>
            <a:r>
              <a:rPr lang="en-US" dirty="0" smtClean="0"/>
              <a:t> </a:t>
            </a:r>
            <a:r>
              <a:rPr lang="en-US" dirty="0" smtClean="0"/>
              <a:t>has a fixed &amp; stable relation to its context of culture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b="1" dirty="0" smtClean="0"/>
              <a:t>D</a:t>
            </a:r>
            <a:r>
              <a:rPr lang="en-US" b="1" dirty="0" smtClean="0"/>
              <a:t>iscourse:</a:t>
            </a:r>
          </a:p>
          <a:p>
            <a:pPr lvl="1"/>
            <a:r>
              <a:rPr lang="en-US" dirty="0" smtClean="0"/>
              <a:t>(A) via coherence</a:t>
            </a:r>
          </a:p>
          <a:p>
            <a:pPr lvl="2"/>
            <a:r>
              <a:rPr lang="en-US" dirty="0" smtClean="0"/>
              <a:t>e</a:t>
            </a:r>
            <a:r>
              <a:rPr lang="en-US" dirty="0" smtClean="0"/>
              <a:t>.g. dei</a:t>
            </a:r>
            <a:r>
              <a:rPr lang="en-US" dirty="0" smtClean="0"/>
              <a:t>ctic </a:t>
            </a:r>
            <a:r>
              <a:rPr lang="en-US" dirty="0" smtClean="0"/>
              <a:t>“</a:t>
            </a:r>
            <a:r>
              <a:rPr lang="en-US" dirty="0" smtClean="0"/>
              <a:t>this” in poem/ either demonstrative ‘cohesive device’/ or discourse indicative ‘factor of coherence’</a:t>
            </a:r>
          </a:p>
          <a:p>
            <a:pPr lvl="1"/>
            <a:r>
              <a:rPr lang="en-US" dirty="0" smtClean="0"/>
              <a:t>(B) via internal cohesion</a:t>
            </a:r>
          </a:p>
          <a:p>
            <a:pPr lvl="2"/>
            <a:r>
              <a:rPr lang="en-US" dirty="0" smtClean="0"/>
              <a:t>e.g. Aspirin label considering ‘corporate culture’/ commercial &amp; legal interests must be included when interpreting text/ coherent discourse</a:t>
            </a:r>
          </a:p>
          <a:p>
            <a:pPr lvl="1"/>
            <a:r>
              <a:rPr lang="en-US" dirty="0" smtClean="0"/>
              <a:t>(C) Cultural coherence</a:t>
            </a:r>
          </a:p>
          <a:p>
            <a:pPr lvl="2"/>
            <a:r>
              <a:rPr lang="en-US" dirty="0" smtClean="0"/>
              <a:t>e</a:t>
            </a:r>
            <a:r>
              <a:rPr lang="en-US" dirty="0" smtClean="0"/>
              <a:t>.g</a:t>
            </a:r>
            <a:r>
              <a:rPr lang="en-US" dirty="0" smtClean="0"/>
              <a:t>. ‘American independence’/ most difficult for foreign readers/ drawing on reader’s cultural knowledge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226582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Literacy event, prior text, point of 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fontScale="70000" lnSpcReduction="20000"/>
          </a:bodyPr>
          <a:lstStyle/>
          <a:p>
            <a:r>
              <a:rPr lang="en-US" b="1" dirty="0" smtClean="0"/>
              <a:t>Literacy event:</a:t>
            </a:r>
          </a:p>
          <a:p>
            <a:pPr>
              <a:buNone/>
            </a:pPr>
            <a:r>
              <a:rPr lang="en-US" dirty="0" smtClean="0"/>
              <a:t>	The </a:t>
            </a:r>
            <a:r>
              <a:rPr lang="en-US" dirty="0" smtClean="0"/>
              <a:t>interaction of the </a:t>
            </a:r>
            <a:r>
              <a:rPr lang="en-US" dirty="0" smtClean="0"/>
              <a:t>reader </a:t>
            </a:r>
            <a:r>
              <a:rPr lang="en-US" dirty="0" smtClean="0"/>
              <a:t>with the </a:t>
            </a:r>
            <a:r>
              <a:rPr lang="en-US" dirty="0" smtClean="0"/>
              <a:t>text within a social context.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Defined </a:t>
            </a:r>
            <a:r>
              <a:rPr lang="en-US" dirty="0" smtClean="0"/>
              <a:t>by (common social practices with written texts/ common ways of interpretation)</a:t>
            </a:r>
          </a:p>
          <a:p>
            <a:pPr lvl="1"/>
            <a:r>
              <a:rPr lang="en-US" dirty="0" smtClean="0"/>
              <a:t>Includes situational &amp; cultural dimensions</a:t>
            </a:r>
          </a:p>
          <a:p>
            <a:pPr lvl="1"/>
            <a:r>
              <a:rPr lang="en-US" dirty="0" smtClean="0"/>
              <a:t>Situational context</a:t>
            </a:r>
          </a:p>
          <a:p>
            <a:pPr lvl="2"/>
            <a:r>
              <a:rPr lang="en-US" dirty="0" smtClean="0"/>
              <a:t>Events</a:t>
            </a:r>
          </a:p>
          <a:p>
            <a:pPr lvl="2"/>
            <a:r>
              <a:rPr lang="en-US" dirty="0" smtClean="0"/>
              <a:t>Audience</a:t>
            </a:r>
          </a:p>
          <a:p>
            <a:pPr lvl="2"/>
            <a:r>
              <a:rPr lang="en-US" dirty="0" smtClean="0"/>
              <a:t>Purpose</a:t>
            </a:r>
          </a:p>
          <a:p>
            <a:pPr lvl="2"/>
            <a:r>
              <a:rPr lang="en-US" dirty="0" smtClean="0"/>
              <a:t>Text’s register</a:t>
            </a:r>
          </a:p>
          <a:p>
            <a:pPr lvl="2"/>
            <a:r>
              <a:rPr lang="en-US" dirty="0" smtClean="0"/>
              <a:t>Its key</a:t>
            </a:r>
          </a:p>
          <a:p>
            <a:pPr lvl="2"/>
            <a:r>
              <a:rPr lang="en-US" dirty="0" smtClean="0"/>
              <a:t>Prior text</a:t>
            </a:r>
          </a:p>
          <a:p>
            <a:pPr lvl="2"/>
            <a:r>
              <a:rPr lang="en-US" dirty="0" smtClean="0"/>
              <a:t>Point of view</a:t>
            </a:r>
          </a:p>
          <a:p>
            <a:endParaRPr lang="en-US" dirty="0" smtClean="0"/>
          </a:p>
          <a:p>
            <a:r>
              <a:rPr lang="en-US" b="1" dirty="0" smtClean="0"/>
              <a:t>Discourse</a:t>
            </a:r>
            <a:endParaRPr lang="en-US" b="1" dirty="0" smtClean="0"/>
          </a:p>
          <a:p>
            <a:pPr lvl="1"/>
            <a:r>
              <a:rPr lang="en-US" dirty="0" smtClean="0"/>
              <a:t>clip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8316487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b="1" dirty="0" smtClean="0"/>
              <a:t>Genre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In general ( a class or category of art (or any other field) having a particular form, content, or technique. </a:t>
            </a:r>
            <a:r>
              <a:rPr lang="en-US" dirty="0" err="1" smtClean="0"/>
              <a:t>e</a:t>
            </a:r>
            <a:r>
              <a:rPr lang="en-US" dirty="0" err="1" smtClean="0"/>
              <a:t>.g</a:t>
            </a:r>
            <a:r>
              <a:rPr lang="en-US" dirty="0" smtClean="0"/>
              <a:t>, the genre of ‘epic poetry’)</a:t>
            </a:r>
            <a:endParaRPr lang="en-US" dirty="0" smtClean="0"/>
          </a:p>
          <a:p>
            <a:pPr lvl="1"/>
            <a:r>
              <a:rPr lang="en-US" dirty="0" smtClean="0"/>
              <a:t>A socially approved type of communicative event, either spoken or printed.</a:t>
            </a:r>
          </a:p>
          <a:p>
            <a:pPr lvl="1"/>
            <a:r>
              <a:rPr lang="en-US" dirty="0" smtClean="0"/>
              <a:t>Dependent on specific context of situation or culture.</a:t>
            </a:r>
          </a:p>
          <a:p>
            <a:pPr lvl="1"/>
            <a:r>
              <a:rPr lang="en-US" dirty="0" smtClean="0"/>
              <a:t>Related to text type &amp; language choice/ e.g. ‘sermon’ register</a:t>
            </a:r>
            <a:endParaRPr lang="en-US" dirty="0" smtClean="0"/>
          </a:p>
          <a:p>
            <a:pPr lvl="1"/>
            <a:r>
              <a:rPr lang="en-US" dirty="0" smtClean="0"/>
              <a:t>Clip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9153707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Summary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127035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</TotalTime>
  <Words>453</Words>
  <Application>Microsoft Office PowerPoint</Application>
  <PresentationFormat>On-screen Show (4:3)</PresentationFormat>
  <Paragraphs>67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Chapter 5 Print Language, Literate Culture</vt:lpstr>
      <vt:lpstr>Written Language, textual culture</vt:lpstr>
      <vt:lpstr>Print &amp; Power</vt:lpstr>
      <vt:lpstr>Social Construction of Literacy</vt:lpstr>
      <vt:lpstr>Text and Discourse</vt:lpstr>
      <vt:lpstr>Literacy event, prior text, point of view</vt:lpstr>
      <vt:lpstr>Genre</vt:lpstr>
      <vt:lpstr>Summary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5 Print Language, Literate Culture</dc:title>
  <dc:creator>pc</dc:creator>
  <cp:lastModifiedBy>user</cp:lastModifiedBy>
  <cp:revision>17</cp:revision>
  <dcterms:created xsi:type="dcterms:W3CDTF">2013-11-06T09:26:25Z</dcterms:created>
  <dcterms:modified xsi:type="dcterms:W3CDTF">2013-11-10T19:38:55Z</dcterms:modified>
</cp:coreProperties>
</file>