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65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56A91-1E96-4940-80DF-CD045ABCD2C5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B8A9-0C8E-4348-BC4F-6F68E1A6F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1"/>
            <a:ext cx="77724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981200"/>
            <a:ext cx="7848600" cy="4191000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Learning about culture permits one to learn more about the ‘world</a:t>
            </a:r>
          </a:p>
          <a:p>
            <a:pPr marL="457200" indent="-457200" algn="l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To look at issues in a different way</a:t>
            </a:r>
          </a:p>
          <a:p>
            <a:pPr marL="457200" indent="-457200" algn="l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The world as a ‘global village’ – electronic communication</a:t>
            </a:r>
          </a:p>
          <a:p>
            <a:pPr marL="457200" indent="-457200" algn="l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‘English’ culture has a very particular significance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English Language contains borrowings from many other languages- goes outside its own linguistic resources/ cosmopolitan vocabulary/ an undoubted asset- internationalism</a:t>
            </a:r>
          </a:p>
          <a:p>
            <a:r>
              <a:rPr lang="en-US" dirty="0" smtClean="0"/>
              <a:t>e.g.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sz="3200" dirty="0" smtClean="0"/>
              <a:t>from American Indian: Chipmunk-skunk-</a:t>
            </a:r>
            <a:r>
              <a:rPr lang="en-US" sz="3200" dirty="0" err="1" smtClean="0"/>
              <a:t>racoon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from </a:t>
            </a:r>
            <a:r>
              <a:rPr lang="en-US" dirty="0"/>
              <a:t>S</a:t>
            </a:r>
            <a:r>
              <a:rPr lang="en-US" dirty="0" smtClean="0"/>
              <a:t>panish: alligator- vanilla- mosquito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from </a:t>
            </a:r>
            <a:r>
              <a:rPr lang="en-US" dirty="0"/>
              <a:t>I</a:t>
            </a:r>
            <a:r>
              <a:rPr lang="en-US" dirty="0" smtClean="0"/>
              <a:t>talian: balcony-piano-volcano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from Persian: caravan-shawl-lemon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Defining “Culture</a:t>
            </a:r>
            <a:r>
              <a:rPr lang="en-US" dirty="0" smtClean="0"/>
              <a:t>” (people/history/traditions)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Elements that need to be examined when studying </a:t>
            </a:r>
            <a:r>
              <a:rPr lang="en-US" dirty="0" smtClean="0"/>
              <a:t>culture</a:t>
            </a:r>
          </a:p>
          <a:p>
            <a:pPr>
              <a:buFontTx/>
              <a:buChar char="-"/>
            </a:pPr>
            <a:r>
              <a:rPr lang="en-US" dirty="0" smtClean="0"/>
              <a:t>Does ‘ English culture’ exist only in England?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How are culture and language connected</a:t>
            </a:r>
            <a:r>
              <a:rPr lang="en-US" dirty="0" smtClean="0"/>
              <a:t>?</a:t>
            </a:r>
          </a:p>
          <a:p>
            <a:pPr>
              <a:buFontTx/>
              <a:buChar char="-"/>
            </a:pPr>
            <a:r>
              <a:rPr lang="en-US" dirty="0" smtClean="0"/>
              <a:t>‘Language symbolizes culture’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Defining ‘Language’ (medium –tool- vehicle)</a:t>
            </a:r>
          </a:p>
          <a:p>
            <a:pPr marL="0" indent="0">
              <a:buNone/>
            </a:pPr>
            <a:r>
              <a:rPr lang="en-US" dirty="0" smtClean="0"/>
              <a:t>-  </a:t>
            </a:r>
            <a:r>
              <a:rPr lang="en-US" dirty="0" err="1" smtClean="0"/>
              <a:t>Dev</a:t>
            </a:r>
            <a:r>
              <a:rPr lang="en-US" dirty="0" smtClean="0"/>
              <a:t> of language can be seen as a reflection of    	civilization and culture)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2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Brief overview of the development of the English language of today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English Language of today reflects many centuries of development in the political, social , cultural history of the English </a:t>
            </a:r>
            <a:r>
              <a:rPr lang="en-US" dirty="0" err="1" smtClean="0"/>
              <a:t>ppl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r>
              <a:rPr lang="en-US" dirty="0" smtClean="0"/>
              <a:t>Political &amp; social events contributing to the ‘English’ language of today: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dirty="0" err="1" smtClean="0"/>
              <a:t>Christianising</a:t>
            </a:r>
            <a:r>
              <a:rPr lang="en-US" dirty="0" smtClean="0"/>
              <a:t> of Britain</a:t>
            </a:r>
            <a:r>
              <a:rPr lang="en-US" dirty="0"/>
              <a:t> </a:t>
            </a:r>
            <a:r>
              <a:rPr lang="en-US" dirty="0" smtClean="0"/>
              <a:t>– Latin civilization/ 	Scandinavian invasions/ Norman conquest/ 	Renaissance/ expansion of British empire/ 	growth of </a:t>
            </a:r>
            <a:r>
              <a:rPr lang="en-US" dirty="0" err="1" smtClean="0"/>
              <a:t>commerse</a:t>
            </a:r>
            <a:r>
              <a:rPr lang="en-US" dirty="0" smtClean="0"/>
              <a:t> &amp; industry)</a:t>
            </a:r>
          </a:p>
          <a:p>
            <a:pPr marL="0" indent="0">
              <a:buNone/>
            </a:pPr>
            <a:r>
              <a:rPr lang="en-US" dirty="0" smtClean="0"/>
              <a:t>- ‘English’ greatly changed in form &amp; vocabulary </a:t>
            </a:r>
          </a:p>
          <a:p>
            <a:pPr>
              <a:buFontTx/>
              <a:buChar char="-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42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Languages seen as ‘dead’ or ‘alive’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‘</a:t>
            </a:r>
            <a:r>
              <a:rPr lang="en-US" dirty="0"/>
              <a:t>English’ a live </a:t>
            </a:r>
            <a:r>
              <a:rPr lang="en-US" dirty="0" smtClean="0"/>
              <a:t>language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/>
              <a:t>constant </a:t>
            </a:r>
            <a:r>
              <a:rPr lang="en-US" dirty="0" smtClean="0"/>
              <a:t>growth and decay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/>
              <a:t>Latin ‘dead’ </a:t>
            </a:r>
            <a:r>
              <a:rPr lang="en-US" dirty="0" smtClean="0"/>
              <a:t>language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/>
              <a:t>Change most seen in </a:t>
            </a:r>
            <a:r>
              <a:rPr lang="en-US" dirty="0" err="1" smtClean="0"/>
              <a:t>voc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/>
              <a:t>dev</a:t>
            </a:r>
            <a:r>
              <a:rPr lang="en-US" dirty="0"/>
              <a:t> of new words to meet new </a:t>
            </a:r>
            <a:r>
              <a:rPr lang="en-US" dirty="0" smtClean="0"/>
              <a:t>conditions</a:t>
            </a:r>
          </a:p>
          <a:p>
            <a:pPr>
              <a:buFontTx/>
              <a:buChar char="-"/>
            </a:pPr>
            <a:r>
              <a:rPr lang="en-US" dirty="0" smtClean="0"/>
              <a:t>‘nice’ in Shakespeare meant ‘foolish’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7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4100" b="1" dirty="0"/>
              <a:t>The importance of the English language: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1-  Strong relationship bet a language &amp; </a:t>
            </a:r>
            <a:r>
              <a:rPr lang="en-US" dirty="0" err="1" smtClean="0"/>
              <a:t>ppl</a:t>
            </a:r>
            <a:r>
              <a:rPr lang="en-US" dirty="0" smtClean="0"/>
              <a:t> who </a:t>
            </a:r>
            <a:r>
              <a:rPr lang="en-US" dirty="0" err="1" smtClean="0"/>
              <a:t>spk</a:t>
            </a:r>
            <a:r>
              <a:rPr lang="en-US" dirty="0" smtClean="0"/>
              <a:t> it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 if the </a:t>
            </a:r>
            <a:r>
              <a:rPr lang="en-US" dirty="0" err="1" smtClean="0"/>
              <a:t>ppl</a:t>
            </a:r>
            <a:r>
              <a:rPr lang="en-US" dirty="0" smtClean="0"/>
              <a:t> are imp their Language will be imp - politically, economically, scientifically, </a:t>
            </a:r>
            <a:r>
              <a:rPr lang="en-US" dirty="0"/>
              <a:t>and </a:t>
            </a:r>
            <a:r>
              <a:rPr lang="en-US" dirty="0" smtClean="0"/>
              <a:t>artistically </a:t>
            </a:r>
            <a:endParaRPr lang="en-US" dirty="0"/>
          </a:p>
          <a:p>
            <a:pPr>
              <a:buNone/>
            </a:pPr>
            <a:r>
              <a:rPr lang="en-US" dirty="0" smtClean="0"/>
              <a:t>		- imp Lang (English/ French/ German/ Arabic)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unimportant (Malay/ Romaniian0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Classical Greek/ why is it imp</a:t>
            </a:r>
          </a:p>
          <a:p>
            <a:pPr>
              <a:buNone/>
            </a:pPr>
            <a:r>
              <a:rPr lang="en-US" dirty="0" smtClean="0"/>
              <a:t>2-  English having the advantage of numbers in the west (340 m) – the largest of the ‘occidental’ languages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‘Chinese’ the largest in the world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English as a second language (300 m)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Will English become the language of the world?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language of a country </a:t>
            </a:r>
            <a:r>
              <a:rPr lang="en-US" dirty="0" smtClean="0"/>
              <a:t>often symbolizes </a:t>
            </a:r>
            <a:r>
              <a:rPr lang="en-US" dirty="0"/>
              <a:t>its independence &amp; </a:t>
            </a:r>
            <a:r>
              <a:rPr lang="en-US" dirty="0" smtClean="0"/>
              <a:t>nationalism</a:t>
            </a:r>
          </a:p>
          <a:p>
            <a:r>
              <a:rPr lang="en-US" dirty="0" smtClean="0"/>
              <a:t>The official Languages of the United Nations</a:t>
            </a:r>
          </a:p>
          <a:p>
            <a:pPr marL="457200" lvl="1" indent="0">
              <a:buNone/>
            </a:pPr>
            <a:r>
              <a:rPr lang="en-US" dirty="0" smtClean="0"/>
              <a:t>(English - French - Russian - Spanish – Chinese – Arabic)</a:t>
            </a:r>
            <a:endParaRPr lang="en-US" dirty="0"/>
          </a:p>
          <a:p>
            <a:r>
              <a:rPr lang="en-US" dirty="0" smtClean="0"/>
              <a:t>A century ago – ‘ French’ the diplomatic language of the world</a:t>
            </a:r>
          </a:p>
          <a:p>
            <a:r>
              <a:rPr lang="en-US" dirty="0" smtClean="0"/>
              <a:t>It is the combined effect of economic &amp; cultural political and social forces (e.g. scientific – revolution in communication) rather than </a:t>
            </a:r>
            <a:r>
              <a:rPr lang="en-US" dirty="0" err="1" smtClean="0"/>
              <a:t>legistlations</a:t>
            </a:r>
            <a:r>
              <a:rPr lang="en-US" dirty="0" smtClean="0"/>
              <a:t> by national &amp; international bodies that will determine the world languages of the future.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3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en-US" dirty="0" smtClean="0"/>
              <a:t>English viewed as a Germanic language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-A family of languages :</a:t>
            </a:r>
          </a:p>
          <a:p>
            <a:pPr algn="ctr">
              <a:buNone/>
            </a:pPr>
            <a:r>
              <a:rPr lang="en-US" dirty="0" smtClean="0"/>
              <a:t>		The languages thus brought into relationship by decent or progressive differentiation from a parent speech.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Overview </a:t>
            </a:r>
            <a:r>
              <a:rPr lang="en-US" dirty="0"/>
              <a:t>of Indo-European Family of </a:t>
            </a:r>
            <a:r>
              <a:rPr lang="en-US" dirty="0" smtClean="0"/>
              <a:t>Languages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the name ‘ Indo-European’ suggests the geographical extent of the family: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641668">
            <a:off x="-1676400" y="-2286000"/>
            <a:ext cx="105918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The Indo-European languages share similar linguistic features (pronunciation-meaning- grammatical structure)</a:t>
            </a:r>
          </a:p>
          <a:p>
            <a:r>
              <a:rPr lang="en-US" dirty="0" smtClean="0"/>
              <a:t>e.g.</a:t>
            </a:r>
          </a:p>
          <a:p>
            <a:pPr>
              <a:buNone/>
            </a:pPr>
            <a:r>
              <a:rPr lang="en-US" dirty="0"/>
              <a:t>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597" y="2895600"/>
          <a:ext cx="7010402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486"/>
                <a:gridCol w="1001486"/>
                <a:gridCol w="1001486"/>
                <a:gridCol w="1001486"/>
                <a:gridCol w="1001486"/>
                <a:gridCol w="1001486"/>
                <a:gridCol w="1001486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Old</a:t>
                      </a:r>
                    </a:p>
                    <a:p>
                      <a:r>
                        <a:rPr lang="en-US" dirty="0" smtClean="0"/>
                        <a:t>Slavic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Irish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Sanskrit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Gothic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brother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brathair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Pitar</a:t>
                      </a:r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bruder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phrater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father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bhratar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fadar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wasser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milk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milch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371</Words>
  <Application>Microsoft Office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Introduction</vt:lpstr>
      <vt:lpstr>Culture</vt:lpstr>
      <vt:lpstr>Brief overview of the development of the English language of today </vt:lpstr>
      <vt:lpstr>Languages seen as ‘dead’ or ‘alive’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user</dc:creator>
  <cp:lastModifiedBy>user</cp:lastModifiedBy>
  <cp:revision>20</cp:revision>
  <dcterms:created xsi:type="dcterms:W3CDTF">2012-09-16T14:14:10Z</dcterms:created>
  <dcterms:modified xsi:type="dcterms:W3CDTF">2013-09-18T08:41:05Z</dcterms:modified>
</cp:coreProperties>
</file>