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8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3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79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8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9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7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1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0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13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8D5D6-A2E1-4951-9386-FEC6689A7D6B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20227-CD97-4F40-A859-36616CB83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32003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The Relationship of Language and Culture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6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the principal </a:t>
            </a:r>
            <a:r>
              <a:rPr lang="en-US" u="sng" dirty="0" smtClean="0"/>
              <a:t>means</a:t>
            </a:r>
            <a:r>
              <a:rPr lang="en-US" dirty="0" smtClean="0"/>
              <a:t> by which we conduct our social lives</a:t>
            </a:r>
          </a:p>
          <a:p>
            <a:r>
              <a:rPr lang="en-US" dirty="0" smtClean="0"/>
              <a:t>It becomes connected to </a:t>
            </a:r>
            <a:r>
              <a:rPr lang="en-US" u="sng" dirty="0" smtClean="0"/>
              <a:t>culture</a:t>
            </a:r>
            <a:r>
              <a:rPr lang="en-US" dirty="0" smtClean="0"/>
              <a:t> when used in ‘contexts of communication’</a:t>
            </a:r>
            <a:endParaRPr lang="en-US" dirty="0"/>
          </a:p>
          <a:p>
            <a:r>
              <a:rPr lang="en-US" dirty="0" smtClean="0"/>
              <a:t>Language </a:t>
            </a:r>
            <a:r>
              <a:rPr lang="en-US" u="sng" dirty="0" smtClean="0"/>
              <a:t>expresses</a:t>
            </a:r>
            <a:r>
              <a:rPr lang="en-US" dirty="0" smtClean="0"/>
              <a:t> cultural reality</a:t>
            </a:r>
          </a:p>
          <a:p>
            <a:r>
              <a:rPr lang="en-US" dirty="0" smtClean="0"/>
              <a:t>Language </a:t>
            </a:r>
            <a:r>
              <a:rPr lang="en-US" u="sng" dirty="0" smtClean="0"/>
              <a:t>embodies</a:t>
            </a:r>
            <a:r>
              <a:rPr lang="en-US" dirty="0" smtClean="0"/>
              <a:t> cultural reality</a:t>
            </a:r>
          </a:p>
          <a:p>
            <a:r>
              <a:rPr lang="en-US" dirty="0" smtClean="0"/>
              <a:t>Language </a:t>
            </a:r>
            <a:r>
              <a:rPr lang="en-US" u="sng" dirty="0" smtClean="0"/>
              <a:t>symbolizes</a:t>
            </a:r>
            <a:r>
              <a:rPr lang="en-US" dirty="0" smtClean="0"/>
              <a:t> cultural reality (a system of sign)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Nature, culture,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Culture: refers to what has been grown and groomed.</a:t>
            </a:r>
          </a:p>
          <a:p>
            <a:r>
              <a:rPr lang="en-US" dirty="0" smtClean="0"/>
              <a:t>Nature vs. Nurture (clip 1)</a:t>
            </a:r>
          </a:p>
          <a:p>
            <a:r>
              <a:rPr lang="en-US" dirty="0" smtClean="0"/>
              <a:t>Nature &amp; culture both need each other </a:t>
            </a:r>
          </a:p>
          <a:p>
            <a:pPr marL="857250" lvl="2" indent="-457200">
              <a:buFont typeface="Wingdings" pitchFamily="2" charset="2"/>
              <a:buChar char="v"/>
            </a:pPr>
            <a:r>
              <a:rPr lang="en-US" sz="3000" dirty="0" smtClean="0"/>
              <a:t> e.g. “The general rose” in poem</a:t>
            </a:r>
          </a:p>
          <a:p>
            <a:r>
              <a:rPr lang="en-US" dirty="0" smtClean="0"/>
              <a:t>Relationship:</a:t>
            </a:r>
          </a:p>
          <a:p>
            <a:pPr lvl="1"/>
            <a:r>
              <a:rPr lang="en-US" dirty="0" smtClean="0"/>
              <a:t>Nature : rose</a:t>
            </a:r>
          </a:p>
          <a:p>
            <a:pPr lvl="1"/>
            <a:r>
              <a:rPr lang="en-US" dirty="0" smtClean="0"/>
              <a:t>Culture : forces transforming nature (‘screws’/ common assumptions &amp; expectations)</a:t>
            </a:r>
          </a:p>
          <a:p>
            <a:pPr lvl="1"/>
            <a:r>
              <a:rPr lang="en-US" dirty="0" smtClean="0"/>
              <a:t>Language: immortalizing nature (rose/lady/poet) by ‘word’</a:t>
            </a:r>
          </a:p>
        </p:txBody>
      </p:sp>
    </p:spTree>
    <p:extLst>
      <p:ext uri="{BB962C8B-B14F-4D97-AF65-F5344CB8AC3E}">
        <p14:creationId xmlns:p14="http://schemas.microsoft.com/office/powerpoint/2010/main" val="25642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Emily Dickinson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7010400" cy="4449763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Essential Oils - are wrung – </a:t>
            </a:r>
            <a:endParaRPr lang="en-US" dirty="0"/>
          </a:p>
          <a:p>
            <a:r>
              <a:rPr lang="en-US" i="1" dirty="0"/>
              <a:t>The Attar from the Rose </a:t>
            </a:r>
            <a:endParaRPr lang="en-US" dirty="0"/>
          </a:p>
          <a:p>
            <a:r>
              <a:rPr lang="en-US" i="1" dirty="0"/>
              <a:t>Be not expressed by Suns - alone – </a:t>
            </a:r>
            <a:endParaRPr lang="en-US" dirty="0"/>
          </a:p>
          <a:p>
            <a:r>
              <a:rPr lang="en-US" i="1" dirty="0"/>
              <a:t>It is the gift of Screws -</a:t>
            </a:r>
            <a:endParaRPr lang="en-US" dirty="0"/>
          </a:p>
          <a:p>
            <a:r>
              <a:rPr lang="en-US" i="1" dirty="0"/>
              <a:t> </a:t>
            </a:r>
            <a:endParaRPr lang="en-US" dirty="0"/>
          </a:p>
          <a:p>
            <a:r>
              <a:rPr lang="en-US" i="1" dirty="0"/>
              <a:t>The General Rose - decay –                                       But this - in Lady's Drawer                               Make Summer - When the Lady lie                     In Ceaseless Rosemary -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6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en-US" dirty="0" smtClean="0"/>
              <a:t>Speech community </a:t>
            </a:r>
          </a:p>
          <a:p>
            <a:pPr marL="914400" lvl="2" indent="0">
              <a:buNone/>
            </a:pPr>
            <a:r>
              <a:rPr lang="en-US" sz="3200" dirty="0" smtClean="0"/>
              <a:t>- Particular meanings adopted by the speech community   and imposed on its members</a:t>
            </a:r>
          </a:p>
          <a:p>
            <a:pPr marL="0" indent="0">
              <a:buNone/>
            </a:pPr>
            <a:r>
              <a:rPr lang="en-US" dirty="0" smtClean="0"/>
              <a:t>	- example roses (clip 2)</a:t>
            </a:r>
          </a:p>
          <a:p>
            <a:r>
              <a:rPr lang="en-US" dirty="0" smtClean="0"/>
              <a:t>Socialization </a:t>
            </a:r>
          </a:p>
          <a:p>
            <a:pPr marL="914400" lvl="2" indent="0">
              <a:buNone/>
            </a:pPr>
            <a:r>
              <a:rPr lang="en-US" sz="3200" dirty="0" smtClean="0"/>
              <a:t>- Social dos and </a:t>
            </a:r>
            <a:r>
              <a:rPr lang="en-US" sz="3200" dirty="0" err="1" smtClean="0"/>
              <a:t>don’t’s</a:t>
            </a:r>
            <a:r>
              <a:rPr lang="en-US" sz="3200" dirty="0" smtClean="0"/>
              <a:t> that shape </a:t>
            </a:r>
            <a:r>
              <a:rPr lang="en-US" sz="3200" dirty="0" err="1" smtClean="0"/>
              <a:t>ppl</a:t>
            </a:r>
            <a:r>
              <a:rPr lang="en-US" sz="3200" dirty="0" smtClean="0"/>
              <a:t> </a:t>
            </a:r>
            <a:r>
              <a:rPr lang="en-US" sz="3200" dirty="0" err="1" smtClean="0"/>
              <a:t>behaviour</a:t>
            </a:r>
            <a:r>
              <a:rPr lang="en-US" sz="3200" dirty="0" smtClean="0"/>
              <a:t> in both speaking &amp; writing</a:t>
            </a:r>
          </a:p>
          <a:p>
            <a:pPr marL="914400" lvl="2" indent="0">
              <a:buNone/>
            </a:pPr>
            <a:r>
              <a:rPr lang="en-US" sz="3200" dirty="0" smtClean="0"/>
              <a:t>- Invisible ritual imposed by culture on lang</a:t>
            </a:r>
            <a:r>
              <a:rPr lang="en-US" sz="3200" dirty="0"/>
              <a:t>.</a:t>
            </a:r>
            <a:r>
              <a:rPr lang="en-US" sz="3200" dirty="0" smtClean="0"/>
              <a:t> users (to bring order &amp; predictability)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57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Communities of Language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3 ways of viewing culture (social/ historical/ metaphorical)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1/ </a:t>
            </a:r>
            <a:r>
              <a:rPr lang="en-US" u="sng" dirty="0" smtClean="0"/>
              <a:t>Social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Speech community;</a:t>
            </a:r>
          </a:p>
          <a:p>
            <a:pPr lvl="1"/>
            <a:r>
              <a:rPr lang="en-US" dirty="0" smtClean="0"/>
              <a:t>Composed of </a:t>
            </a:r>
            <a:r>
              <a:rPr lang="en-US" dirty="0" err="1" smtClean="0"/>
              <a:t>ppl</a:t>
            </a:r>
            <a:r>
              <a:rPr lang="en-US" dirty="0" smtClean="0"/>
              <a:t> who use the same linguistic code</a:t>
            </a:r>
          </a:p>
          <a:p>
            <a:r>
              <a:rPr lang="en-US" dirty="0" smtClean="0"/>
              <a:t>Discourse community:</a:t>
            </a:r>
          </a:p>
          <a:p>
            <a:pPr lvl="1"/>
            <a:r>
              <a:rPr lang="en-US" dirty="0" smtClean="0"/>
              <a:t>The common ways in which members of a social group use language to meet their social needs (keyword: common purpose) (clip 10)</a:t>
            </a:r>
          </a:p>
          <a:p>
            <a:r>
              <a:rPr lang="en-US" dirty="0" smtClean="0"/>
              <a:t>Discourse accent: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e.g. topics/ style of speech/ way of interaction…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7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Font typeface="Wingdings" pitchFamily="2" charset="2"/>
              <a:buChar char="v"/>
            </a:pPr>
            <a:r>
              <a:rPr lang="en-US" sz="3200" dirty="0" smtClean="0"/>
              <a:t>2/ </a:t>
            </a:r>
            <a:r>
              <a:rPr lang="en-US" sz="3200" u="sng" dirty="0" smtClean="0"/>
              <a:t>Historical</a:t>
            </a:r>
          </a:p>
          <a:p>
            <a:pPr marL="0" indent="0">
              <a:buNone/>
            </a:pPr>
            <a:r>
              <a:rPr lang="en-US" dirty="0" smtClean="0"/>
              <a:t>	- the culture of everyday practices draws on the culture of shared history and tradition.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diachronic view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e.g. Eiffel tower/ Mona Lisa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‘Sociocultural context’ of language study</a:t>
            </a:r>
          </a:p>
          <a:p>
            <a:pPr lvl="1"/>
            <a:r>
              <a:rPr lang="en-US" dirty="0" smtClean="0"/>
              <a:t>(social + historical views of culture)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Imagined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3500" dirty="0" smtClean="0"/>
              <a:t>3 . The </a:t>
            </a:r>
            <a:r>
              <a:rPr lang="en-US" sz="3500" u="sng" dirty="0" smtClean="0"/>
              <a:t>metaphorical</a:t>
            </a:r>
            <a:r>
              <a:rPr lang="en-US" sz="3500" dirty="0" smtClean="0"/>
              <a:t> way of viewing culture:</a:t>
            </a:r>
          </a:p>
          <a:p>
            <a:r>
              <a:rPr lang="en-US" dirty="0" smtClean="0"/>
              <a:t>Discourse communities: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(facts + dreams + imaginings)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imaginings are mediated through language	</a:t>
            </a:r>
          </a:p>
          <a:p>
            <a:r>
              <a:rPr lang="en-US" dirty="0"/>
              <a:t>e</a:t>
            </a:r>
            <a:r>
              <a:rPr lang="en-US" dirty="0" smtClean="0"/>
              <a:t>.g. 1- London culture (Shakespeare)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2- “I have a dream” (clip 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6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Insiders / Outsiders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Orientalism</a:t>
            </a:r>
          </a:p>
          <a:p>
            <a:r>
              <a:rPr lang="en-US" dirty="0" smtClean="0"/>
              <a:t>Hegemonic</a:t>
            </a:r>
          </a:p>
          <a:p>
            <a:r>
              <a:rPr lang="en-US" dirty="0" smtClean="0"/>
              <a:t>e.g. Edward Said (clip 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9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271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Relationship of Language and Culture</vt:lpstr>
      <vt:lpstr>Language</vt:lpstr>
      <vt:lpstr>Nature, culture, language</vt:lpstr>
      <vt:lpstr>Emily Dickinson</vt:lpstr>
      <vt:lpstr>PowerPoint Presentation</vt:lpstr>
      <vt:lpstr>Communities of Language users</vt:lpstr>
      <vt:lpstr>PowerPoint Presentation</vt:lpstr>
      <vt:lpstr>Imagined Communities</vt:lpstr>
      <vt:lpstr>Insiders / Outsiders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of Language and Culture</dc:title>
  <dc:creator>Nasiba</dc:creator>
  <cp:lastModifiedBy>Nasiba</cp:lastModifiedBy>
  <cp:revision>15</cp:revision>
  <dcterms:created xsi:type="dcterms:W3CDTF">2013-09-14T17:43:39Z</dcterms:created>
  <dcterms:modified xsi:type="dcterms:W3CDTF">2013-09-16T08:43:15Z</dcterms:modified>
</cp:coreProperties>
</file>