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1" r:id="rId2"/>
    <p:sldId id="256" r:id="rId3"/>
    <p:sldId id="259" r:id="rId4"/>
    <p:sldId id="260" r:id="rId5"/>
    <p:sldId id="302" r:id="rId6"/>
    <p:sldId id="292" r:id="rId7"/>
    <p:sldId id="300" r:id="rId8"/>
    <p:sldId id="29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7E9D"/>
    <a:srgbClr val="FFFDDD"/>
    <a:srgbClr val="F2FDF7"/>
    <a:srgbClr val="800040"/>
    <a:srgbClr val="FF0080"/>
    <a:srgbClr val="191919"/>
    <a:srgbClr val="CEC339"/>
    <a:srgbClr val="FF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794" autoAdjust="0"/>
    <p:restoredTop sz="93011" autoAdjust="0"/>
  </p:normalViewPr>
  <p:slideViewPr>
    <p:cSldViewPr snapToObjects="1">
      <p:cViewPr varScale="1">
        <p:scale>
          <a:sx n="68" d="100"/>
          <a:sy n="68" d="100"/>
        </p:scale>
        <p:origin x="-1560" y="-90"/>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14C943-5D58-4487-962C-7B0768BB248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D8724A4-7185-40DD-A75C-6669A62CA4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346BEE7-9C76-4F3D-BDE3-693F1CF490CB}"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BC6C15B-B4E4-4AA8-9983-4F17492F32EA}" type="slidenum">
              <a:rPr lang="en-US" smtClean="0"/>
              <a:pPr/>
              <a:t>2</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A1E52ACB-3600-4350-9AB2-6E49CDFC6069}" type="slidenum">
              <a:rPr lang="en-US" smtClean="0"/>
              <a:pPr/>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85638DD-0E69-4B00-8DA5-741FE8D4F54D}" type="slidenum">
              <a:rPr lang="en-US" smtClean="0"/>
              <a:pPr/>
              <a:t>4</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85638DD-0E69-4B00-8DA5-741FE8D4F54D}" type="slidenum">
              <a:rPr lang="en-US" smtClean="0"/>
              <a:pPr/>
              <a:t>5</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CD99623-8591-4ADB-AC3D-18937927DDA3}" type="slidenum">
              <a:rPr lang="en-US" smtClean="0"/>
              <a:pPr/>
              <a:t>6</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62FF9DB-FEC2-4A38-9A0F-73A1AA76F614}" type="slidenum">
              <a:rPr lang="en-US" smtClean="0"/>
              <a:pPr/>
              <a:t>7</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BA5B60C-46D0-41EF-B289-CB65A940171E}" type="slidenum">
              <a:rPr lang="en-US" smtClean="0"/>
              <a:pPr/>
              <a:t>8</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p>
            <a:pPr>
              <a:defRPr/>
            </a:pPr>
            <a:endParaRPr lang="en-GB"/>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345597E-7FDA-4A87-92BE-A5C030FBE8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6130-6A69-454B-9109-9081E0353D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15C2C1-BBE0-4148-9C50-837BF2042E3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Chart Placeholder 2"/>
          <p:cNvSpPr>
            <a:spLocks noGrp="1"/>
          </p:cNvSpPr>
          <p:nvPr>
            <p:ph type="chart" idx="1"/>
          </p:nvPr>
        </p:nvSpPr>
        <p:spPr>
          <a:xfrm>
            <a:off x="457200" y="1066800"/>
            <a:ext cx="8229600" cy="3700463"/>
          </a:xfrm>
        </p:spPr>
        <p:txBody>
          <a:bodyPr/>
          <a:lstStyle/>
          <a:p>
            <a:pPr lvl="0"/>
            <a:endParaRPr lang="ar-S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645DCA-E4B8-4429-BC9C-AF8F2B585F8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B7B69A-9972-4843-BFD7-A5DDA4F27C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86F3B-A2DE-484C-8001-50EEC17CC6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6E59F0-ABA4-41CE-A933-9763A64E81B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FE0E2-3C8A-4CF5-B314-6A007A5CFD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BC30973-80BE-4DB2-9B76-C2F1696639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AA87BC1-1ED5-4208-AA63-A1A208A6C53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2D26E34-CC52-4FB1-A7A3-4FBA3BB116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D60241-F7F2-42F5-B81F-C7F272CDAA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56F9EB-FAB2-48D8-AB73-270E2FD4AC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93EC14F-D963-4715-84D2-846D2BE4D2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4" descr="Untitled-6"/>
          <p:cNvPicPr>
            <a:picLocks noChangeAspect="1" noChangeArrowheads="1"/>
          </p:cNvPicPr>
          <p:nvPr/>
        </p:nvPicPr>
        <p:blipFill>
          <a:blip r:embed="rId3"/>
          <a:srcRect/>
          <a:stretch>
            <a:fillRect/>
          </a:stretch>
        </p:blipFill>
        <p:spPr bwMode="auto">
          <a:xfrm>
            <a:off x="0" y="-28575"/>
            <a:ext cx="9182100" cy="6886575"/>
          </a:xfrm>
          <a:prstGeom prst="rect">
            <a:avLst/>
          </a:prstGeom>
          <a:noFill/>
          <a:ln w="9525">
            <a:noFill/>
            <a:miter lim="800000"/>
            <a:headEnd/>
            <a:tailEnd/>
          </a:ln>
        </p:spPr>
      </p:pic>
      <p:sp>
        <p:nvSpPr>
          <p:cNvPr id="9219" name="Text Box 39"/>
          <p:cNvSpPr txBox="1">
            <a:spLocks noChangeArrowheads="1"/>
          </p:cNvSpPr>
          <p:nvPr/>
        </p:nvSpPr>
        <p:spPr bwMode="auto">
          <a:xfrm>
            <a:off x="7397750" y="166688"/>
            <a:ext cx="1066800" cy="1006475"/>
          </a:xfrm>
          <a:prstGeom prst="rect">
            <a:avLst/>
          </a:prstGeom>
          <a:noFill/>
          <a:ln w="9525">
            <a:noFill/>
            <a:miter lim="800000"/>
            <a:headEnd/>
            <a:tailEnd/>
          </a:ln>
        </p:spPr>
        <p:txBody>
          <a:bodyPr>
            <a:spAutoFit/>
          </a:bodyPr>
          <a:lstStyle/>
          <a:p>
            <a:pPr>
              <a:spcBef>
                <a:spcPct val="50000"/>
              </a:spcBef>
            </a:pPr>
            <a:r>
              <a:rPr lang="en-US" sz="6000">
                <a:solidFill>
                  <a:srgbClr val="F2FDF7"/>
                </a:solidFill>
              </a:rPr>
              <a:t>05</a:t>
            </a:r>
            <a:endParaRPr lang="en-US"/>
          </a:p>
        </p:txBody>
      </p:sp>
      <p:sp>
        <p:nvSpPr>
          <p:cNvPr id="9220" name="Rectangle 40"/>
          <p:cNvSpPr>
            <a:spLocks noChangeArrowheads="1"/>
          </p:cNvSpPr>
          <p:nvPr/>
        </p:nvSpPr>
        <p:spPr bwMode="auto">
          <a:xfrm>
            <a:off x="755650" y="1268413"/>
            <a:ext cx="8208963" cy="5329237"/>
          </a:xfrm>
          <a:prstGeom prst="rect">
            <a:avLst/>
          </a:prstGeom>
          <a:noFill/>
          <a:ln w="9525">
            <a:noFill/>
            <a:miter lim="800000"/>
            <a:headEnd/>
            <a:tailEnd/>
          </a:ln>
        </p:spPr>
        <p:txBody>
          <a:bodyPr wrap="none" anchor="ctr"/>
          <a:lstStyle/>
          <a:p>
            <a:endParaRPr lang="ar-SA"/>
          </a:p>
        </p:txBody>
      </p:sp>
      <p:sp>
        <p:nvSpPr>
          <p:cNvPr id="12" name="Round Same Side Corner Rectangle 11"/>
          <p:cNvSpPr/>
          <p:nvPr/>
        </p:nvSpPr>
        <p:spPr bwMode="auto">
          <a:xfrm>
            <a:off x="227013" y="142875"/>
            <a:ext cx="8701087" cy="1058863"/>
          </a:xfrm>
          <a:prstGeom prst="round2SameRect">
            <a:avLst>
              <a:gd name="adj1" fmla="val 50000"/>
              <a:gd name="adj2" fmla="val 0"/>
            </a:avLst>
          </a:prstGeom>
          <a:solidFill>
            <a:srgbClr val="5D7E9D"/>
          </a:solidFill>
          <a:ln w="9525" cap="flat" cmpd="sng" algn="ctr">
            <a:solidFill>
              <a:schemeClr val="tx1"/>
            </a:solidFill>
            <a:prstDash val="solid"/>
            <a:round/>
            <a:headEnd type="none" w="med" len="med"/>
            <a:tailEnd type="none" w="med" len="med"/>
          </a:ln>
          <a:effectLst/>
        </p:spPr>
        <p:txBody>
          <a:bodyPr rtlCol="1"/>
          <a:lstStyle/>
          <a:p>
            <a:pPr algn="ctr" eaLnBrk="1" hangingPunct="1">
              <a:buNone/>
            </a:pPr>
            <a:r>
              <a:rPr lang="en-US" sz="4800" dirty="0" smtClean="0">
                <a:solidFill>
                  <a:schemeClr val="tx2"/>
                </a:solidFill>
              </a:rPr>
              <a:t>Pharmaceutical Care</a:t>
            </a:r>
          </a:p>
        </p:txBody>
      </p:sp>
      <p:sp>
        <p:nvSpPr>
          <p:cNvPr id="22" name="Text Placeholder 12"/>
          <p:cNvSpPr>
            <a:spLocks noGrp="1"/>
          </p:cNvSpPr>
          <p:nvPr>
            <p:ph type="body" sz="half" idx="1"/>
          </p:nvPr>
        </p:nvSpPr>
        <p:spPr>
          <a:xfrm>
            <a:off x="738135" y="1201738"/>
            <a:ext cx="7772400" cy="5129212"/>
          </a:xfrm>
        </p:spPr>
        <p:txBody>
          <a:bodyPr/>
          <a:lstStyle/>
          <a:p>
            <a:pPr algn="ctr" eaLnBrk="1" hangingPunct="1">
              <a:buNone/>
            </a:pPr>
            <a:endParaRPr lang="en-US" sz="2800" b="1" dirty="0" smtClean="0">
              <a:solidFill>
                <a:schemeClr val="tx2"/>
              </a:solidFill>
            </a:endParaRPr>
          </a:p>
          <a:p>
            <a:pPr algn="ctr" eaLnBrk="1" hangingPunct="1">
              <a:buNone/>
            </a:pPr>
            <a:r>
              <a:rPr lang="en-US" b="1" dirty="0" smtClean="0">
                <a:solidFill>
                  <a:schemeClr val="tx2"/>
                </a:solidFill>
              </a:rPr>
              <a:t>Drug Related Problems</a:t>
            </a:r>
          </a:p>
          <a:p>
            <a:pPr algn="ctr" eaLnBrk="1" hangingPunct="1">
              <a:buNone/>
            </a:pPr>
            <a:endParaRPr lang="en-US" sz="2400" dirty="0" smtClean="0">
              <a:solidFill>
                <a:schemeClr val="tx2"/>
              </a:solidFill>
            </a:endParaRPr>
          </a:p>
          <a:p>
            <a:pPr algn="ctr" eaLnBrk="1" hangingPunct="1">
              <a:buNone/>
            </a:pPr>
            <a:r>
              <a:rPr lang="en-US" sz="2400" dirty="0" smtClean="0">
                <a:solidFill>
                  <a:schemeClr val="tx2"/>
                </a:solidFill>
              </a:rPr>
              <a:t>Prepared by </a:t>
            </a:r>
          </a:p>
          <a:p>
            <a:pPr algn="ctr" eaLnBrk="1" hangingPunct="1">
              <a:buNone/>
            </a:pPr>
            <a:r>
              <a:rPr lang="en-US" sz="2400" dirty="0" smtClean="0">
                <a:solidFill>
                  <a:schemeClr val="tx2"/>
                </a:solidFill>
              </a:rPr>
              <a:t>   </a:t>
            </a:r>
            <a:r>
              <a:rPr lang="en-US" sz="2800" dirty="0" err="1" smtClean="0">
                <a:solidFill>
                  <a:schemeClr val="tx2"/>
                </a:solidFill>
              </a:rPr>
              <a:t>Refaa</a:t>
            </a:r>
            <a:r>
              <a:rPr lang="en-US" sz="2800" dirty="0" smtClean="0">
                <a:solidFill>
                  <a:schemeClr val="tx2"/>
                </a:solidFill>
              </a:rPr>
              <a:t> </a:t>
            </a:r>
            <a:r>
              <a:rPr lang="en-US" sz="2800" dirty="0" err="1" smtClean="0">
                <a:solidFill>
                  <a:schemeClr val="tx2"/>
                </a:solidFill>
              </a:rPr>
              <a:t>AlAjmi</a:t>
            </a:r>
            <a:r>
              <a:rPr lang="en-US" sz="2800" dirty="0" smtClean="0">
                <a:solidFill>
                  <a:schemeClr val="tx2"/>
                </a:solidFill>
              </a:rPr>
              <a:t>  </a:t>
            </a:r>
            <a:endParaRPr lang="en-US" sz="2800" dirty="0" smtClean="0">
              <a:solidFill>
                <a:schemeClr val="tx2"/>
              </a:solidFill>
            </a:endParaRPr>
          </a:p>
          <a:p>
            <a:pPr algn="ctr" eaLnBrk="1" hangingPunct="1">
              <a:buNone/>
            </a:pPr>
            <a:endParaRPr lang="en-US" sz="2800" dirty="0" smtClean="0">
              <a:solidFill>
                <a:schemeClr val="tx2"/>
              </a:solidFill>
            </a:endParaRPr>
          </a:p>
          <a:p>
            <a:pPr algn="ctr" eaLnBrk="1" hangingPunct="1">
              <a:buNone/>
            </a:pPr>
            <a:r>
              <a:rPr lang="en-US" sz="2800" b="1" dirty="0" smtClean="0"/>
              <a:t>Identify the drug related problem in the following case </a:t>
            </a:r>
            <a:endParaRPr lang="en-US" sz="2800" dirty="0" smtClean="0"/>
          </a:p>
          <a:p>
            <a:pPr algn="ctr" eaLnBrk="1" hangingPunct="1">
              <a:buNone/>
            </a:pPr>
            <a:endParaRPr lang="en-US" sz="28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 calcmode="lin" valueType="num">
                                      <p:cBhvr additive="base">
                                        <p:cTn id="7"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3" end="3"/>
                                            </p:txEl>
                                          </p:spTgt>
                                        </p:tgtEl>
                                        <p:attrNameLst>
                                          <p:attrName>style.visibility</p:attrName>
                                        </p:attrNameLst>
                                      </p:cBhvr>
                                      <p:to>
                                        <p:strVal val="visible"/>
                                      </p:to>
                                    </p:set>
                                    <p:anim calcmode="lin" valueType="num">
                                      <p:cBhvr additive="base">
                                        <p:cTn id="13"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anim calcmode="lin" valueType="num">
                                      <p:cBhvr additive="base">
                                        <p:cTn id="19"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anim calcmode="lin" valueType="num">
                                      <p:cBhvr additive="base">
                                        <p:cTn id="25"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 descr="Untitled-6"/>
          <p:cNvPicPr>
            <a:picLocks noChangeAspect="1" noChangeArrowheads="1"/>
          </p:cNvPicPr>
          <p:nvPr/>
        </p:nvPicPr>
        <p:blipFill>
          <a:blip r:embed="rId3"/>
          <a:srcRect/>
          <a:stretch>
            <a:fillRect/>
          </a:stretch>
        </p:blipFill>
        <p:spPr bwMode="auto">
          <a:xfrm>
            <a:off x="-19050" y="-28575"/>
            <a:ext cx="9182100" cy="6886575"/>
          </a:xfrm>
          <a:prstGeom prst="rect">
            <a:avLst/>
          </a:prstGeom>
          <a:noFill/>
          <a:ln w="9525">
            <a:noFill/>
            <a:miter lim="800000"/>
            <a:headEnd/>
            <a:tailEnd/>
          </a:ln>
        </p:spPr>
      </p:pic>
      <p:pic>
        <p:nvPicPr>
          <p:cNvPr id="3075" name="Picture 101" descr="card5"/>
          <p:cNvPicPr>
            <a:picLocks noChangeAspect="1" noChangeArrowheads="1"/>
          </p:cNvPicPr>
          <p:nvPr/>
        </p:nvPicPr>
        <p:blipFill>
          <a:blip r:embed="rId4"/>
          <a:srcRect/>
          <a:stretch>
            <a:fillRect/>
          </a:stretch>
        </p:blipFill>
        <p:spPr bwMode="auto">
          <a:xfrm>
            <a:off x="-19050" y="-28575"/>
            <a:ext cx="9182100" cy="6886575"/>
          </a:xfrm>
          <a:prstGeom prst="rect">
            <a:avLst/>
          </a:prstGeom>
          <a:noFill/>
          <a:ln w="9525">
            <a:noFill/>
            <a:miter lim="800000"/>
            <a:headEnd/>
            <a:tailEnd/>
          </a:ln>
        </p:spPr>
      </p:pic>
      <p:pic>
        <p:nvPicPr>
          <p:cNvPr id="3076" name="Picture 100" descr="card4"/>
          <p:cNvPicPr>
            <a:picLocks noChangeAspect="1" noChangeArrowheads="1"/>
          </p:cNvPicPr>
          <p:nvPr/>
        </p:nvPicPr>
        <p:blipFill>
          <a:blip r:embed="rId5"/>
          <a:srcRect/>
          <a:stretch>
            <a:fillRect/>
          </a:stretch>
        </p:blipFill>
        <p:spPr bwMode="auto">
          <a:xfrm>
            <a:off x="-19050" y="-28575"/>
            <a:ext cx="9182100" cy="6886575"/>
          </a:xfrm>
          <a:prstGeom prst="rect">
            <a:avLst/>
          </a:prstGeom>
          <a:noFill/>
          <a:ln w="9525">
            <a:noFill/>
            <a:miter lim="800000"/>
            <a:headEnd/>
            <a:tailEnd/>
          </a:ln>
        </p:spPr>
      </p:pic>
      <p:pic>
        <p:nvPicPr>
          <p:cNvPr id="3077" name="Picture 99" descr="card2"/>
          <p:cNvPicPr>
            <a:picLocks noChangeAspect="1" noChangeArrowheads="1"/>
          </p:cNvPicPr>
          <p:nvPr/>
        </p:nvPicPr>
        <p:blipFill>
          <a:blip r:embed="rId6"/>
          <a:srcRect/>
          <a:stretch>
            <a:fillRect/>
          </a:stretch>
        </p:blipFill>
        <p:spPr bwMode="auto">
          <a:xfrm>
            <a:off x="-19050" y="-28575"/>
            <a:ext cx="9182100" cy="6886575"/>
          </a:xfrm>
          <a:prstGeom prst="rect">
            <a:avLst/>
          </a:prstGeom>
          <a:noFill/>
          <a:ln w="9525">
            <a:noFill/>
            <a:miter lim="800000"/>
            <a:headEnd/>
            <a:tailEnd/>
          </a:ln>
        </p:spPr>
      </p:pic>
      <p:sp>
        <p:nvSpPr>
          <p:cNvPr id="3078" name="Text Box 93"/>
          <p:cNvSpPr txBox="1">
            <a:spLocks noChangeArrowheads="1"/>
          </p:cNvSpPr>
          <p:nvPr/>
        </p:nvSpPr>
        <p:spPr bwMode="auto">
          <a:xfrm>
            <a:off x="3124200" y="442913"/>
            <a:ext cx="5105400" cy="1555750"/>
          </a:xfrm>
          <a:prstGeom prst="rect">
            <a:avLst/>
          </a:prstGeom>
          <a:noFill/>
          <a:ln w="9525">
            <a:noFill/>
            <a:miter lim="800000"/>
            <a:headEnd/>
            <a:tailEnd/>
          </a:ln>
        </p:spPr>
        <p:txBody>
          <a:bodyPr>
            <a:spAutoFit/>
          </a:bodyPr>
          <a:lstStyle/>
          <a:p>
            <a:pPr>
              <a:spcBef>
                <a:spcPct val="50000"/>
              </a:spcBef>
            </a:pPr>
            <a:r>
              <a:rPr lang="en-US" sz="9600" b="1">
                <a:solidFill>
                  <a:srgbClr val="FF0080"/>
                </a:solidFill>
              </a:rPr>
              <a:t>WINTER</a:t>
            </a:r>
            <a:endParaRPr lang="en-US" sz="9600">
              <a:solidFill>
                <a:srgbClr val="FF0080"/>
              </a:solidFill>
            </a:endParaRPr>
          </a:p>
        </p:txBody>
      </p:sp>
      <p:sp>
        <p:nvSpPr>
          <p:cNvPr id="3079" name="Text Box 90"/>
          <p:cNvSpPr txBox="1">
            <a:spLocks noChangeArrowheads="1"/>
          </p:cNvSpPr>
          <p:nvPr/>
        </p:nvSpPr>
        <p:spPr bwMode="auto">
          <a:xfrm>
            <a:off x="3352800" y="1677988"/>
            <a:ext cx="2133600" cy="641350"/>
          </a:xfrm>
          <a:prstGeom prst="rect">
            <a:avLst/>
          </a:prstGeom>
          <a:noFill/>
          <a:ln w="9525">
            <a:noFill/>
            <a:miter lim="800000"/>
            <a:headEnd/>
            <a:tailEnd/>
          </a:ln>
        </p:spPr>
        <p:txBody>
          <a:bodyPr>
            <a:spAutoFit/>
          </a:bodyPr>
          <a:lstStyle/>
          <a:p>
            <a:pPr>
              <a:spcBef>
                <a:spcPct val="50000"/>
              </a:spcBef>
            </a:pPr>
            <a:r>
              <a:rPr lang="en-US" sz="3600">
                <a:solidFill>
                  <a:schemeClr val="bg2"/>
                </a:solidFill>
              </a:rPr>
              <a:t>Template</a:t>
            </a:r>
            <a:endParaRPr lang="en-US"/>
          </a:p>
        </p:txBody>
      </p:sp>
      <p:pic>
        <p:nvPicPr>
          <p:cNvPr id="3080" name="Picture 98" descr="card1"/>
          <p:cNvPicPr>
            <a:picLocks noChangeAspect="1" noChangeArrowheads="1"/>
          </p:cNvPicPr>
          <p:nvPr/>
        </p:nvPicPr>
        <p:blipFill>
          <a:blip r:embed="rId7"/>
          <a:srcRect/>
          <a:stretch>
            <a:fillRect/>
          </a:stretch>
        </p:blipFill>
        <p:spPr bwMode="auto">
          <a:xfrm>
            <a:off x="-19050" y="-28575"/>
            <a:ext cx="9182100" cy="6886575"/>
          </a:xfrm>
          <a:prstGeom prst="rect">
            <a:avLst/>
          </a:prstGeom>
          <a:noFill/>
          <a:ln w="9525">
            <a:noFill/>
            <a:miter lim="800000"/>
            <a:headEnd/>
            <a:tailEnd/>
          </a:ln>
        </p:spPr>
      </p:pic>
      <p:sp>
        <p:nvSpPr>
          <p:cNvPr id="3082" name="Rectangle 105"/>
          <p:cNvSpPr>
            <a:spLocks noChangeArrowheads="1"/>
          </p:cNvSpPr>
          <p:nvPr/>
        </p:nvSpPr>
        <p:spPr bwMode="auto">
          <a:xfrm>
            <a:off x="5715000" y="166688"/>
            <a:ext cx="1447800" cy="1006475"/>
          </a:xfrm>
          <a:prstGeom prst="rect">
            <a:avLst/>
          </a:prstGeom>
          <a:noFill/>
          <a:ln w="9525">
            <a:noFill/>
            <a:miter lim="800000"/>
            <a:headEnd/>
            <a:tailEnd/>
          </a:ln>
        </p:spPr>
        <p:txBody>
          <a:bodyPr wrap="none" anchor="ctr"/>
          <a:lstStyle/>
          <a:p>
            <a:pPr algn="ctr"/>
            <a:endParaRPr lang="en-GB"/>
          </a:p>
        </p:txBody>
      </p:sp>
      <p:sp>
        <p:nvSpPr>
          <p:cNvPr id="16" name="Subtitle 15"/>
          <p:cNvSpPr>
            <a:spLocks noGrp="1"/>
          </p:cNvSpPr>
          <p:nvPr>
            <p:ph type="subTitle" idx="1"/>
          </p:nvPr>
        </p:nvSpPr>
        <p:spPr>
          <a:xfrm>
            <a:off x="1504908" y="433388"/>
            <a:ext cx="6249988" cy="1425575"/>
          </a:xfrm>
        </p:spPr>
        <p:txBody>
          <a:bodyPr/>
          <a:lstStyle/>
          <a:p>
            <a:pPr eaLnBrk="1" hangingPunct="1">
              <a:defRPr/>
            </a:pPr>
            <a:r>
              <a:rPr lang="en-US" b="1" dirty="0" smtClean="0"/>
              <a:t>Drug Therapy Problems</a:t>
            </a:r>
            <a:endParaRPr lang="ar-SA" dirty="0" smtClean="0">
              <a:solidFill>
                <a:schemeClr val="bg2">
                  <a:lumMod val="75000"/>
                </a:schemeClr>
              </a:solidFill>
            </a:endParaRPr>
          </a:p>
        </p:txBody>
      </p:sp>
      <p:sp>
        <p:nvSpPr>
          <p:cNvPr id="17" name="Rectangle 3"/>
          <p:cNvSpPr txBox="1">
            <a:spLocks noChangeArrowheads="1"/>
          </p:cNvSpPr>
          <p:nvPr/>
        </p:nvSpPr>
        <p:spPr bwMode="auto">
          <a:xfrm>
            <a:off x="3451287" y="1311246"/>
            <a:ext cx="5575299"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2769" name="Rectangle 1"/>
          <p:cNvSpPr>
            <a:spLocks noChangeArrowheads="1"/>
          </p:cNvSpPr>
          <p:nvPr/>
        </p:nvSpPr>
        <p:spPr bwMode="auto">
          <a:xfrm>
            <a:off x="555570" y="1677988"/>
            <a:ext cx="698024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The patient developed </a:t>
            </a:r>
            <a:r>
              <a:rPr kumimoji="0" lang="en-US" sz="2800" b="0" i="0" u="none"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bradycardia</a:t>
            </a:r>
            <a:r>
              <a:rPr kumimoji="0" lang="en-US" sz="28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and second degree heart block resulting from a 0.5 mg daily dose of </a:t>
            </a:r>
            <a:r>
              <a:rPr kumimoji="0" lang="en-US" sz="2800" b="0" i="0" u="none" strike="noStrike" cap="none" normalizeH="0" baseline="0" dirty="0" err="1" smtClean="0">
                <a:ln>
                  <a:noFill/>
                </a:ln>
                <a:solidFill>
                  <a:srgbClr val="7030A0"/>
                </a:solidFill>
                <a:effectLst/>
                <a:latin typeface="Times New Roman" pitchFamily="18" charset="0"/>
                <a:ea typeface="Calibri" pitchFamily="34" charset="0"/>
                <a:cs typeface="Times New Roman" pitchFamily="18" charset="0"/>
              </a:rPr>
              <a:t>digoxin</a:t>
            </a:r>
            <a:r>
              <a:rPr kumimoji="0" lang="en-US" sz="2800" b="0"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used for congestive heart failure.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Drug Therapy Problem Category:</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Safety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Sub Category:</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Dose was too high.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Statement:  </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patient has developed  drug toxicity, appearing as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bradycardia</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second degree heart block, because the dose of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digoxin</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is too high.</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6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6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4" descr="Untitled-6"/>
          <p:cNvPicPr>
            <a:picLocks noChangeAspect="1" noChangeArrowheads="1"/>
          </p:cNvPicPr>
          <p:nvPr/>
        </p:nvPicPr>
        <p:blipFill>
          <a:blip r:embed="rId3"/>
          <a:srcRect/>
          <a:stretch>
            <a:fillRect/>
          </a:stretch>
        </p:blipFill>
        <p:spPr bwMode="auto">
          <a:xfrm>
            <a:off x="0" y="0"/>
            <a:ext cx="9182100" cy="6886575"/>
          </a:xfrm>
          <a:prstGeom prst="rect">
            <a:avLst/>
          </a:prstGeom>
          <a:noFill/>
          <a:ln w="9525">
            <a:noFill/>
            <a:miter lim="800000"/>
            <a:headEnd/>
            <a:tailEnd/>
          </a:ln>
        </p:spPr>
      </p:pic>
      <p:pic>
        <p:nvPicPr>
          <p:cNvPr id="4099" name="Picture 55" descr="card5"/>
          <p:cNvPicPr>
            <a:picLocks noChangeAspect="1" noChangeArrowheads="1"/>
          </p:cNvPicPr>
          <p:nvPr/>
        </p:nvPicPr>
        <p:blipFill>
          <a:blip r:embed="rId4"/>
          <a:srcRect/>
          <a:stretch>
            <a:fillRect/>
          </a:stretch>
        </p:blipFill>
        <p:spPr bwMode="auto">
          <a:xfrm>
            <a:off x="0" y="0"/>
            <a:ext cx="9182100" cy="6886575"/>
          </a:xfrm>
          <a:prstGeom prst="rect">
            <a:avLst/>
          </a:prstGeom>
          <a:noFill/>
          <a:ln w="9525">
            <a:noFill/>
            <a:miter lim="800000"/>
            <a:headEnd/>
            <a:tailEnd/>
          </a:ln>
        </p:spPr>
      </p:pic>
      <p:pic>
        <p:nvPicPr>
          <p:cNvPr id="4100" name="Picture 56" descr="card4"/>
          <p:cNvPicPr>
            <a:picLocks noChangeAspect="1" noChangeArrowheads="1"/>
          </p:cNvPicPr>
          <p:nvPr/>
        </p:nvPicPr>
        <p:blipFill>
          <a:blip r:embed="rId5"/>
          <a:srcRect/>
          <a:stretch>
            <a:fillRect/>
          </a:stretch>
        </p:blipFill>
        <p:spPr bwMode="auto">
          <a:xfrm>
            <a:off x="0" y="0"/>
            <a:ext cx="9182100" cy="6886575"/>
          </a:xfrm>
          <a:prstGeom prst="rect">
            <a:avLst/>
          </a:prstGeom>
          <a:noFill/>
          <a:ln w="9525">
            <a:noFill/>
            <a:miter lim="800000"/>
            <a:headEnd/>
            <a:tailEnd/>
          </a:ln>
        </p:spPr>
      </p:pic>
      <p:pic>
        <p:nvPicPr>
          <p:cNvPr id="4101" name="Picture 57" descr="card2"/>
          <p:cNvPicPr>
            <a:picLocks noChangeAspect="1" noChangeArrowheads="1"/>
          </p:cNvPicPr>
          <p:nvPr/>
        </p:nvPicPr>
        <p:blipFill>
          <a:blip r:embed="rId6"/>
          <a:srcRect/>
          <a:stretch>
            <a:fillRect/>
          </a:stretch>
        </p:blipFill>
        <p:spPr bwMode="auto">
          <a:xfrm>
            <a:off x="0" y="0"/>
            <a:ext cx="9182100" cy="6886575"/>
          </a:xfrm>
          <a:prstGeom prst="rect">
            <a:avLst/>
          </a:prstGeom>
          <a:noFill/>
          <a:ln w="9525">
            <a:noFill/>
            <a:miter lim="800000"/>
            <a:headEnd/>
            <a:tailEnd/>
          </a:ln>
        </p:spPr>
      </p:pic>
      <p:pic>
        <p:nvPicPr>
          <p:cNvPr id="4102" name="Picture 58" descr="card1"/>
          <p:cNvPicPr>
            <a:picLocks noChangeAspect="1" noChangeArrowheads="1"/>
          </p:cNvPicPr>
          <p:nvPr/>
        </p:nvPicPr>
        <p:blipFill>
          <a:blip r:embed="rId7"/>
          <a:srcRect l="78838"/>
          <a:stretch>
            <a:fillRect/>
          </a:stretch>
        </p:blipFill>
        <p:spPr bwMode="auto">
          <a:xfrm>
            <a:off x="0" y="0"/>
            <a:ext cx="1943100" cy="6886575"/>
          </a:xfrm>
          <a:prstGeom prst="rect">
            <a:avLst/>
          </a:prstGeom>
          <a:noFill/>
          <a:ln w="9525">
            <a:noFill/>
            <a:miter lim="800000"/>
            <a:headEnd/>
            <a:tailEnd/>
          </a:ln>
        </p:spPr>
      </p:pic>
      <p:sp>
        <p:nvSpPr>
          <p:cNvPr id="12" name="Subtitle 15"/>
          <p:cNvSpPr txBox="1">
            <a:spLocks/>
          </p:cNvSpPr>
          <p:nvPr/>
        </p:nvSpPr>
        <p:spPr bwMode="auto">
          <a:xfrm>
            <a:off x="622300" y="433388"/>
            <a:ext cx="6249988" cy="1425575"/>
          </a:xfrm>
          <a:prstGeom prst="rect">
            <a:avLst/>
          </a:prstGeom>
          <a:noFill/>
          <a:ln w="9525">
            <a:noFill/>
            <a:miter lim="800000"/>
            <a:headEnd/>
            <a:tailEnd/>
          </a:ln>
          <a:effectLst/>
        </p:spPr>
        <p:txBody>
          <a:bodyPr/>
          <a:lstStyle/>
          <a:p>
            <a:pPr marL="342900" indent="-342900">
              <a:spcBef>
                <a:spcPct val="20000"/>
              </a:spcBef>
              <a:defRPr/>
            </a:pPr>
            <a:endParaRPr lang="ar-SA" sz="2000" kern="0" dirty="0">
              <a:solidFill>
                <a:schemeClr val="bg2">
                  <a:lumMod val="75000"/>
                </a:schemeClr>
              </a:solidFill>
              <a:latin typeface="+mn-lt"/>
            </a:endParaRPr>
          </a:p>
        </p:txBody>
      </p:sp>
      <p:sp>
        <p:nvSpPr>
          <p:cNvPr id="13" name="Rectangle 12"/>
          <p:cNvSpPr/>
          <p:nvPr/>
        </p:nvSpPr>
        <p:spPr bwMode="auto">
          <a:xfrm>
            <a:off x="993775" y="1347788"/>
            <a:ext cx="7375525" cy="4418012"/>
          </a:xfrm>
          <a:prstGeom prst="rect">
            <a:avLst/>
          </a:prstGeom>
          <a:noFill/>
          <a:ln w="9525" cap="flat" cmpd="sng" algn="ctr">
            <a:noFill/>
            <a:prstDash val="solid"/>
            <a:round/>
            <a:headEnd type="none" w="med" len="med"/>
            <a:tailEnd type="none" w="med" len="med"/>
          </a:ln>
          <a:effectLst/>
        </p:spPr>
        <p:txBody>
          <a:bodyPr rtlCol="1"/>
          <a:lstStyle/>
          <a:p>
            <a:pPr>
              <a:defRPr/>
            </a:pPr>
            <a:endParaRPr lang="ar-SA" dirty="0"/>
          </a:p>
        </p:txBody>
      </p:sp>
      <p:sp>
        <p:nvSpPr>
          <p:cNvPr id="14" name="Rectangle 5"/>
          <p:cNvSpPr txBox="1">
            <a:spLocks noChangeArrowheads="1"/>
          </p:cNvSpPr>
          <p:nvPr/>
        </p:nvSpPr>
        <p:spPr bwMode="auto">
          <a:xfrm>
            <a:off x="993774" y="1347788"/>
            <a:ext cx="7375525"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17" name="Subtitle 15"/>
          <p:cNvSpPr txBox="1">
            <a:spLocks/>
          </p:cNvSpPr>
          <p:nvPr/>
        </p:nvSpPr>
        <p:spPr bwMode="auto">
          <a:xfrm>
            <a:off x="1504908" y="433388"/>
            <a:ext cx="6249988" cy="142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     Drug Therapy Problems</a:t>
            </a:r>
            <a:endParaRPr kumimoji="0" lang="ar-SA" sz="3200" b="0" i="0" u="none" strike="noStrike" kern="0" cap="none" spc="0" normalizeH="0" baseline="0" noProof="0" dirty="0" smtClean="0">
              <a:ln>
                <a:noFill/>
              </a:ln>
              <a:solidFill>
                <a:schemeClr val="bg2">
                  <a:lumMod val="75000"/>
                </a:schemeClr>
              </a:solidFill>
              <a:effectLst/>
              <a:uLnTx/>
              <a:uFillTx/>
              <a:latin typeface="+mn-lt"/>
              <a:ea typeface="+mn-ea"/>
              <a:cs typeface="+mn-cs"/>
            </a:endParaRPr>
          </a:p>
        </p:txBody>
      </p:sp>
      <p:sp>
        <p:nvSpPr>
          <p:cNvPr id="18" name="TextBox 17"/>
          <p:cNvSpPr txBox="1"/>
          <p:nvPr/>
        </p:nvSpPr>
        <p:spPr>
          <a:xfrm>
            <a:off x="993775" y="1420784"/>
            <a:ext cx="7375524" cy="5262979"/>
          </a:xfrm>
          <a:prstGeom prst="rect">
            <a:avLst/>
          </a:prstGeom>
          <a:noFill/>
        </p:spPr>
        <p:txBody>
          <a:bodyPr wrap="square" rtlCol="1">
            <a:spAutoFit/>
          </a:bodyPr>
          <a:lstStyle/>
          <a:p>
            <a:pPr marL="342900" lvl="0" indent="-342900">
              <a:spcAft>
                <a:spcPts val="0"/>
              </a:spcAft>
            </a:pPr>
            <a:r>
              <a:rPr lang="en-US" sz="2400" dirty="0" smtClean="0">
                <a:solidFill>
                  <a:srgbClr val="7030A0"/>
                </a:solidFill>
                <a:latin typeface="Times New Roman"/>
                <a:ea typeface="Calibri"/>
                <a:cs typeface="Times New Roman"/>
              </a:rPr>
              <a:t>L. G. came to her physician for her  anemia follow up appointment to check the results of her labs, but the Iron and hemoglobin level was still low. Although L. G. is compliant to her medication, when the pharmacist asked her: she said I take my iron and calcium pills after  lunch.</a:t>
            </a:r>
            <a:r>
              <a:rPr lang="en-US" sz="2400" dirty="0" smtClean="0">
                <a:solidFill>
                  <a:srgbClr val="000000"/>
                </a:solidFill>
                <a:latin typeface="Times New Roman"/>
                <a:ea typeface="Calibri"/>
                <a:cs typeface="Times New Roman"/>
              </a:rPr>
              <a:t> </a:t>
            </a:r>
            <a:endParaRPr lang="en-US" sz="2400" dirty="0" smtClean="0">
              <a:solidFill>
                <a:srgbClr val="000000"/>
              </a:solidFill>
              <a:latin typeface="Times New Roman"/>
              <a:ea typeface="Calibri"/>
            </a:endParaRPr>
          </a:p>
          <a:p>
            <a:pPr>
              <a:spcAft>
                <a:spcPts val="0"/>
              </a:spcAft>
            </a:pPr>
            <a:endParaRPr lang="en-US" sz="2400" b="1" dirty="0" smtClean="0">
              <a:solidFill>
                <a:srgbClr val="000000"/>
              </a:solidFill>
              <a:latin typeface="Times New Roman"/>
              <a:ea typeface="Calibri"/>
              <a:cs typeface="Times New Roman"/>
            </a:endParaRPr>
          </a:p>
          <a:p>
            <a:pPr>
              <a:spcAft>
                <a:spcPts val="0"/>
              </a:spcAft>
            </a:pPr>
            <a:r>
              <a:rPr lang="en-US" sz="2400" b="1" dirty="0" smtClean="0">
                <a:solidFill>
                  <a:srgbClr val="000000"/>
                </a:solidFill>
                <a:latin typeface="Times New Roman"/>
                <a:ea typeface="Calibri"/>
                <a:cs typeface="Times New Roman"/>
              </a:rPr>
              <a:t>Drug Therapy Problem Category:</a:t>
            </a:r>
            <a:r>
              <a:rPr lang="en-US" sz="2400" dirty="0" smtClean="0">
                <a:solidFill>
                  <a:srgbClr val="000000"/>
                </a:solidFill>
                <a:latin typeface="Times New Roman"/>
                <a:ea typeface="Calibri"/>
                <a:cs typeface="Times New Roman"/>
              </a:rPr>
              <a:t> Effectiveness</a:t>
            </a:r>
            <a:endParaRPr lang="en-US" sz="2400" dirty="0" smtClean="0">
              <a:solidFill>
                <a:srgbClr val="000000"/>
              </a:solidFill>
              <a:latin typeface="Times New Roman"/>
              <a:ea typeface="Calibri"/>
            </a:endParaRPr>
          </a:p>
          <a:p>
            <a:pPr>
              <a:spcAft>
                <a:spcPts val="0"/>
              </a:spcAft>
            </a:pPr>
            <a:r>
              <a:rPr lang="en-US" sz="2400" b="1" dirty="0" smtClean="0">
                <a:solidFill>
                  <a:srgbClr val="000000"/>
                </a:solidFill>
                <a:latin typeface="Times New Roman"/>
                <a:ea typeface="Calibri"/>
                <a:cs typeface="Times New Roman"/>
              </a:rPr>
              <a:t>Sub Category:</a:t>
            </a:r>
            <a:r>
              <a:rPr lang="en-US" sz="2400" dirty="0" smtClean="0">
                <a:solidFill>
                  <a:srgbClr val="000000"/>
                </a:solidFill>
                <a:latin typeface="Times New Roman"/>
                <a:ea typeface="Calibri"/>
                <a:cs typeface="Times New Roman"/>
              </a:rPr>
              <a:t> Drug-drug interaction.</a:t>
            </a:r>
            <a:endParaRPr lang="en-US" sz="2400" dirty="0" smtClean="0">
              <a:solidFill>
                <a:srgbClr val="000000"/>
              </a:solidFill>
              <a:latin typeface="Times New Roman"/>
              <a:ea typeface="Calibri"/>
            </a:endParaRPr>
          </a:p>
          <a:p>
            <a:pPr>
              <a:spcAft>
                <a:spcPts val="0"/>
              </a:spcAft>
            </a:pPr>
            <a:r>
              <a:rPr lang="en-US" sz="2400" b="1" dirty="0" smtClean="0">
                <a:solidFill>
                  <a:srgbClr val="000000"/>
                </a:solidFill>
                <a:latin typeface="Times New Roman"/>
                <a:ea typeface="Calibri"/>
                <a:cs typeface="Times New Roman"/>
              </a:rPr>
              <a:t>Statement: </a:t>
            </a:r>
            <a:r>
              <a:rPr lang="en-US" sz="2400" dirty="0" smtClean="0">
                <a:solidFill>
                  <a:srgbClr val="000000"/>
                </a:solidFill>
                <a:latin typeface="Times New Roman"/>
                <a:ea typeface="Calibri"/>
                <a:cs typeface="Times New Roman"/>
              </a:rPr>
              <a:t>The patient is taking iron orally at the same time as oral calcium.  She is not exhibiting  increased iron and hemoglobin levels, because the interaction of iron with calcium is leading to decreased iron effectiveness.</a:t>
            </a:r>
            <a:endParaRPr lang="en-US" sz="2400" dirty="0" smtClean="0">
              <a:solidFill>
                <a:srgbClr val="000000"/>
              </a:solidFill>
              <a:latin typeface="Times New Roman"/>
              <a:ea typeface="Calibri"/>
            </a:endParaRPr>
          </a:p>
          <a:p>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8" descr="Untitled-6"/>
          <p:cNvPicPr>
            <a:picLocks noChangeAspect="1" noChangeArrowheads="1"/>
          </p:cNvPicPr>
          <p:nvPr/>
        </p:nvPicPr>
        <p:blipFill>
          <a:blip r:embed="rId3"/>
          <a:srcRect/>
          <a:stretch>
            <a:fillRect/>
          </a:stretch>
        </p:blipFill>
        <p:spPr bwMode="auto">
          <a:xfrm>
            <a:off x="0" y="0"/>
            <a:ext cx="9182100" cy="6886575"/>
          </a:xfrm>
          <a:prstGeom prst="rect">
            <a:avLst/>
          </a:prstGeom>
          <a:noFill/>
          <a:ln w="9525">
            <a:noFill/>
            <a:miter lim="800000"/>
            <a:headEnd/>
            <a:tailEnd/>
          </a:ln>
        </p:spPr>
      </p:pic>
      <p:pic>
        <p:nvPicPr>
          <p:cNvPr id="5123" name="Picture 59" descr="card5"/>
          <p:cNvPicPr>
            <a:picLocks noChangeAspect="1" noChangeArrowheads="1"/>
          </p:cNvPicPr>
          <p:nvPr/>
        </p:nvPicPr>
        <p:blipFill>
          <a:blip r:embed="rId4"/>
          <a:srcRect/>
          <a:stretch>
            <a:fillRect/>
          </a:stretch>
        </p:blipFill>
        <p:spPr bwMode="auto">
          <a:xfrm>
            <a:off x="0" y="0"/>
            <a:ext cx="9182100" cy="6886575"/>
          </a:xfrm>
          <a:prstGeom prst="rect">
            <a:avLst/>
          </a:prstGeom>
          <a:noFill/>
          <a:ln w="9525">
            <a:noFill/>
            <a:miter lim="800000"/>
            <a:headEnd/>
            <a:tailEnd/>
          </a:ln>
        </p:spPr>
      </p:pic>
      <p:pic>
        <p:nvPicPr>
          <p:cNvPr id="5124" name="Picture 60" descr="card4"/>
          <p:cNvPicPr>
            <a:picLocks noChangeAspect="1" noChangeArrowheads="1"/>
          </p:cNvPicPr>
          <p:nvPr/>
        </p:nvPicPr>
        <p:blipFill>
          <a:blip r:embed="rId5"/>
          <a:srcRect/>
          <a:stretch>
            <a:fillRect/>
          </a:stretch>
        </p:blipFill>
        <p:spPr bwMode="auto">
          <a:xfrm>
            <a:off x="0" y="0"/>
            <a:ext cx="9182100" cy="6886575"/>
          </a:xfrm>
          <a:prstGeom prst="rect">
            <a:avLst/>
          </a:prstGeom>
          <a:noFill/>
          <a:ln w="9525">
            <a:noFill/>
            <a:miter lim="800000"/>
            <a:headEnd/>
            <a:tailEnd/>
          </a:ln>
        </p:spPr>
      </p:pic>
      <p:pic>
        <p:nvPicPr>
          <p:cNvPr id="5125" name="Picture 61" descr="card2"/>
          <p:cNvPicPr>
            <a:picLocks noChangeAspect="1" noChangeArrowheads="1"/>
          </p:cNvPicPr>
          <p:nvPr/>
        </p:nvPicPr>
        <p:blipFill>
          <a:blip r:embed="rId6"/>
          <a:srcRect l="79668"/>
          <a:stretch>
            <a:fillRect/>
          </a:stretch>
        </p:blipFill>
        <p:spPr bwMode="auto">
          <a:xfrm>
            <a:off x="0" y="0"/>
            <a:ext cx="1866900" cy="6886575"/>
          </a:xfrm>
          <a:prstGeom prst="rect">
            <a:avLst/>
          </a:prstGeom>
          <a:noFill/>
          <a:ln w="9525">
            <a:noFill/>
            <a:miter lim="800000"/>
            <a:headEnd/>
            <a:tailEnd/>
          </a:ln>
        </p:spPr>
      </p:pic>
      <p:pic>
        <p:nvPicPr>
          <p:cNvPr id="5126" name="Picture 62" descr="card1"/>
          <p:cNvPicPr>
            <a:picLocks noChangeAspect="1" noChangeArrowheads="1"/>
          </p:cNvPicPr>
          <p:nvPr/>
        </p:nvPicPr>
        <p:blipFill>
          <a:blip r:embed="rId7"/>
          <a:srcRect l="80498"/>
          <a:stretch>
            <a:fillRect/>
          </a:stretch>
        </p:blipFill>
        <p:spPr bwMode="auto">
          <a:xfrm>
            <a:off x="0" y="0"/>
            <a:ext cx="1790700" cy="6886575"/>
          </a:xfrm>
          <a:prstGeom prst="rect">
            <a:avLst/>
          </a:prstGeom>
          <a:noFill/>
          <a:ln w="9525">
            <a:noFill/>
            <a:miter lim="800000"/>
            <a:headEnd/>
            <a:tailEnd/>
          </a:ln>
        </p:spPr>
      </p:pic>
      <p:sp>
        <p:nvSpPr>
          <p:cNvPr id="12" name="Rectangle 11"/>
          <p:cNvSpPr>
            <a:spLocks noChangeArrowheads="1"/>
          </p:cNvSpPr>
          <p:nvPr/>
        </p:nvSpPr>
        <p:spPr bwMode="auto">
          <a:xfrm>
            <a:off x="1103313" y="1173163"/>
            <a:ext cx="7375525" cy="4775200"/>
          </a:xfrm>
          <a:prstGeom prst="rect">
            <a:avLst/>
          </a:prstGeom>
          <a:noFill/>
          <a:ln w="9525" algn="ctr">
            <a:noFill/>
            <a:round/>
            <a:headEnd/>
            <a:tailEnd/>
          </a:ln>
        </p:spPr>
        <p:txBody>
          <a:bodyPr/>
          <a:lstStyle/>
          <a:p>
            <a:endParaRPr lang="ar-SA" dirty="0"/>
          </a:p>
        </p:txBody>
      </p:sp>
      <p:sp>
        <p:nvSpPr>
          <p:cNvPr id="13" name="Subtitle 15"/>
          <p:cNvSpPr txBox="1">
            <a:spLocks/>
          </p:cNvSpPr>
          <p:nvPr/>
        </p:nvSpPr>
        <p:spPr bwMode="auto">
          <a:xfrm>
            <a:off x="622300" y="433388"/>
            <a:ext cx="6249988" cy="1425575"/>
          </a:xfrm>
          <a:prstGeom prst="rect">
            <a:avLst/>
          </a:prstGeom>
          <a:noFill/>
          <a:ln w="9525">
            <a:noFill/>
            <a:miter lim="800000"/>
            <a:headEnd/>
            <a:tailEnd/>
          </a:ln>
          <a:effectLst/>
        </p:spPr>
        <p:txBody>
          <a:bodyPr/>
          <a:lstStyle/>
          <a:p>
            <a:pPr marL="342900" indent="-342900">
              <a:spcBef>
                <a:spcPct val="20000"/>
              </a:spcBef>
              <a:defRPr/>
            </a:pPr>
            <a:endParaRPr lang="ar-SA" sz="2000" kern="0" dirty="0">
              <a:solidFill>
                <a:schemeClr val="bg2">
                  <a:lumMod val="75000"/>
                </a:schemeClr>
              </a:solidFill>
              <a:latin typeface="+mn-lt"/>
            </a:endParaRPr>
          </a:p>
        </p:txBody>
      </p:sp>
      <p:sp>
        <p:nvSpPr>
          <p:cNvPr id="15" name="Rectangle 3"/>
          <p:cNvSpPr txBox="1">
            <a:spLocks noChangeArrowheads="1"/>
          </p:cNvSpPr>
          <p:nvPr/>
        </p:nvSpPr>
        <p:spPr bwMode="auto">
          <a:xfrm>
            <a:off x="1577934" y="1420785"/>
            <a:ext cx="4580941" cy="6207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800" b="1" i="0" u="none" strike="noStrike" kern="0" cap="none" spc="0" normalizeH="0" baseline="30000" noProof="0" dirty="0">
              <a:ln>
                <a:noFill/>
              </a:ln>
              <a:solidFill>
                <a:schemeClr val="tx1"/>
              </a:solidFill>
              <a:effectLst/>
              <a:uLnTx/>
              <a:uFillTx/>
              <a:latin typeface="+mn-lt"/>
              <a:ea typeface="+mn-ea"/>
              <a:cs typeface="+mn-cs"/>
            </a:endParaRPr>
          </a:p>
        </p:txBody>
      </p:sp>
      <p:sp>
        <p:nvSpPr>
          <p:cNvPr id="16" name="Subtitle 15"/>
          <p:cNvSpPr txBox="1">
            <a:spLocks/>
          </p:cNvSpPr>
          <p:nvPr/>
        </p:nvSpPr>
        <p:spPr bwMode="auto">
          <a:xfrm>
            <a:off x="1504908" y="433388"/>
            <a:ext cx="6249988" cy="142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    Drug Therapy Problems</a:t>
            </a:r>
            <a:endParaRPr kumimoji="0" lang="ar-SA" sz="2800" b="0" i="0" u="none" strike="noStrike" kern="0" cap="none" spc="0" normalizeH="0" baseline="0" noProof="0" dirty="0" smtClean="0">
              <a:ln>
                <a:noFill/>
              </a:ln>
              <a:solidFill>
                <a:schemeClr val="bg2">
                  <a:lumMod val="75000"/>
                </a:schemeClr>
              </a:solidFill>
              <a:effectLst/>
              <a:uLnTx/>
              <a:uFillTx/>
              <a:latin typeface="+mn-lt"/>
              <a:ea typeface="+mn-ea"/>
              <a:cs typeface="+mn-cs"/>
            </a:endParaRPr>
          </a:p>
        </p:txBody>
      </p:sp>
      <p:sp>
        <p:nvSpPr>
          <p:cNvPr id="17" name="TextBox 16"/>
          <p:cNvSpPr txBox="1"/>
          <p:nvPr/>
        </p:nvSpPr>
        <p:spPr>
          <a:xfrm>
            <a:off x="1103313" y="1191536"/>
            <a:ext cx="6973935" cy="5743111"/>
          </a:xfrm>
          <a:prstGeom prst="rect">
            <a:avLst/>
          </a:prstGeom>
          <a:noFill/>
        </p:spPr>
        <p:txBody>
          <a:bodyPr wrap="square" rtlCol="1">
            <a:spAutoFit/>
          </a:bodyPr>
          <a:lstStyle/>
          <a:p>
            <a:pPr marL="342900" lvl="0" indent="-342900" algn="just">
              <a:lnSpc>
                <a:spcPct val="115000"/>
              </a:lnSpc>
              <a:spcAft>
                <a:spcPts val="0"/>
              </a:spcAft>
            </a:pPr>
            <a:r>
              <a:rPr lang="en-US" sz="2400" dirty="0" smtClean="0">
                <a:solidFill>
                  <a:srgbClr val="7030A0"/>
                </a:solidFill>
                <a:latin typeface="Times New Roman"/>
                <a:ea typeface="Calibri"/>
                <a:cs typeface="Arial"/>
              </a:rPr>
              <a:t>H.Y is a 49 years old female presented in the family medicine clinic for follow-up of her osteoporosis, her BMD T score was found to   be -2.8, last appointment it was  </a:t>
            </a:r>
            <a:r>
              <a:rPr lang="en-US" sz="2400" dirty="0" err="1" smtClean="0">
                <a:solidFill>
                  <a:srgbClr val="7030A0"/>
                </a:solidFill>
                <a:latin typeface="Times New Roman"/>
                <a:ea typeface="Calibri"/>
                <a:cs typeface="Arial"/>
              </a:rPr>
              <a:t>Tscore</a:t>
            </a:r>
            <a:r>
              <a:rPr lang="en-US" sz="2400" dirty="0" smtClean="0">
                <a:solidFill>
                  <a:srgbClr val="7030A0"/>
                </a:solidFill>
                <a:latin typeface="Times New Roman"/>
                <a:ea typeface="Calibri"/>
                <a:cs typeface="Arial"/>
              </a:rPr>
              <a:t> = -2.6 . When asked about her medications, she states that she takes </a:t>
            </a:r>
            <a:r>
              <a:rPr lang="en-US" sz="2400" dirty="0" err="1" smtClean="0">
                <a:solidFill>
                  <a:srgbClr val="7030A0"/>
                </a:solidFill>
                <a:latin typeface="Times New Roman"/>
                <a:ea typeface="Calibri"/>
                <a:cs typeface="Arial"/>
              </a:rPr>
              <a:t>Alendronate</a:t>
            </a:r>
            <a:r>
              <a:rPr lang="en-US" sz="2400" dirty="0" smtClean="0">
                <a:solidFill>
                  <a:srgbClr val="7030A0"/>
                </a:solidFill>
                <a:latin typeface="Times New Roman"/>
                <a:ea typeface="Calibri"/>
                <a:cs typeface="Arial"/>
              </a:rPr>
              <a:t> 70 mg one tablet at morning once a month.</a:t>
            </a:r>
            <a:endParaRPr lang="en-US" sz="2400" dirty="0" smtClean="0">
              <a:latin typeface="Calibri"/>
              <a:ea typeface="Calibri"/>
              <a:cs typeface="Arial"/>
            </a:endParaRPr>
          </a:p>
          <a:p>
            <a:pPr marL="457200">
              <a:lnSpc>
                <a:spcPct val="150000"/>
              </a:lnSpc>
              <a:spcAft>
                <a:spcPts val="0"/>
              </a:spcAft>
            </a:pPr>
            <a:r>
              <a:rPr lang="en-US" sz="2000" b="1" dirty="0" smtClean="0">
                <a:latin typeface="Times New Roman"/>
                <a:ea typeface="Calibri"/>
                <a:cs typeface="Arial"/>
              </a:rPr>
              <a:t>contains two drug related problems</a:t>
            </a:r>
            <a:endParaRPr lang="en-US" sz="2000" dirty="0" smtClean="0">
              <a:latin typeface="Calibri"/>
              <a:ea typeface="Calibri"/>
              <a:cs typeface="Arial"/>
            </a:endParaRPr>
          </a:p>
          <a:p>
            <a:pPr marL="342900" lvl="0" indent="-342900">
              <a:lnSpc>
                <a:spcPct val="150000"/>
              </a:lnSpc>
              <a:spcAft>
                <a:spcPts val="0"/>
              </a:spcAft>
              <a:buFont typeface="+mj-lt"/>
              <a:buAutoNum type="romanLcParenBoth"/>
            </a:pPr>
            <a:r>
              <a:rPr lang="en-US" sz="2000" b="1" dirty="0" smtClean="0">
                <a:latin typeface="Times New Roman"/>
                <a:ea typeface="Calibri"/>
                <a:cs typeface="Arial"/>
              </a:rPr>
              <a:t>Drug Therapy Problem Category: </a:t>
            </a:r>
            <a:r>
              <a:rPr lang="en-US" sz="2000" dirty="0" smtClean="0">
                <a:latin typeface="Times New Roman"/>
                <a:ea typeface="Calibri"/>
                <a:cs typeface="Arial"/>
              </a:rPr>
              <a:t>Effectiveness</a:t>
            </a:r>
            <a:endParaRPr lang="en-US" sz="2000" dirty="0" smtClean="0">
              <a:latin typeface="Calibri"/>
              <a:ea typeface="Calibri"/>
              <a:cs typeface="Arial"/>
            </a:endParaRPr>
          </a:p>
          <a:p>
            <a:pPr marL="457200">
              <a:lnSpc>
                <a:spcPct val="150000"/>
              </a:lnSpc>
              <a:spcAft>
                <a:spcPts val="0"/>
              </a:spcAft>
            </a:pPr>
            <a:r>
              <a:rPr lang="en-US" sz="2000" b="1" dirty="0" smtClean="0">
                <a:latin typeface="Times New Roman"/>
                <a:ea typeface="Calibri"/>
                <a:cs typeface="Arial"/>
              </a:rPr>
              <a:t>Sub Category: </a:t>
            </a:r>
            <a:r>
              <a:rPr lang="en-US" sz="2000" dirty="0" smtClean="0">
                <a:latin typeface="Times New Roman"/>
                <a:ea typeface="Calibri"/>
                <a:cs typeface="Arial"/>
              </a:rPr>
              <a:t>Dosage too low; frequency inappropriate</a:t>
            </a:r>
            <a:endParaRPr lang="en-US" sz="2000" dirty="0" smtClean="0">
              <a:latin typeface="Calibri"/>
              <a:ea typeface="Calibri"/>
              <a:cs typeface="Arial"/>
            </a:endParaRPr>
          </a:p>
          <a:p>
            <a:pPr marL="342900" lvl="0" indent="-342900">
              <a:lnSpc>
                <a:spcPct val="150000"/>
              </a:lnSpc>
              <a:spcAft>
                <a:spcPts val="0"/>
              </a:spcAft>
              <a:buFont typeface="+mj-lt"/>
              <a:buAutoNum type="romanLcParenBoth"/>
            </a:pPr>
            <a:r>
              <a:rPr lang="en-US" sz="2000" b="1" dirty="0" smtClean="0">
                <a:latin typeface="Times New Roman"/>
                <a:ea typeface="Calibri"/>
                <a:cs typeface="Arial"/>
              </a:rPr>
              <a:t>Drug Therapy Problem Category: Compliance</a:t>
            </a:r>
            <a:endParaRPr lang="en-US" sz="2000" dirty="0" smtClean="0">
              <a:latin typeface="Calibri"/>
              <a:ea typeface="Calibri"/>
              <a:cs typeface="Arial"/>
            </a:endParaRPr>
          </a:p>
          <a:p>
            <a:pPr marL="914400">
              <a:lnSpc>
                <a:spcPct val="150000"/>
              </a:lnSpc>
              <a:spcAft>
                <a:spcPts val="0"/>
              </a:spcAft>
            </a:pPr>
            <a:r>
              <a:rPr lang="en-US" sz="2000" b="1" dirty="0" smtClean="0">
                <a:latin typeface="Times New Roman"/>
                <a:ea typeface="Calibri"/>
                <a:cs typeface="Arial"/>
              </a:rPr>
              <a:t>Sub Category:   </a:t>
            </a:r>
            <a:r>
              <a:rPr lang="en-US" sz="2000" dirty="0" smtClean="0">
                <a:latin typeface="Times New Roman"/>
                <a:ea typeface="Calibri"/>
                <a:cs typeface="Arial"/>
              </a:rPr>
              <a:t>Directions not understood</a:t>
            </a:r>
            <a:endParaRPr lang="en-US" sz="2400" dirty="0" smtClean="0">
              <a:latin typeface="Calibri"/>
              <a:ea typeface="Calibri"/>
              <a:cs typeface="Arial"/>
            </a:endParaRPr>
          </a:p>
          <a:p>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8" descr="Untitled-6"/>
          <p:cNvPicPr>
            <a:picLocks noChangeAspect="1" noChangeArrowheads="1"/>
          </p:cNvPicPr>
          <p:nvPr/>
        </p:nvPicPr>
        <p:blipFill>
          <a:blip r:embed="rId3"/>
          <a:srcRect/>
          <a:stretch>
            <a:fillRect/>
          </a:stretch>
        </p:blipFill>
        <p:spPr bwMode="auto">
          <a:xfrm>
            <a:off x="0" y="0"/>
            <a:ext cx="9182100" cy="6886575"/>
          </a:xfrm>
          <a:prstGeom prst="rect">
            <a:avLst/>
          </a:prstGeom>
          <a:noFill/>
          <a:ln w="9525">
            <a:noFill/>
            <a:miter lim="800000"/>
            <a:headEnd/>
            <a:tailEnd/>
          </a:ln>
        </p:spPr>
      </p:pic>
      <p:pic>
        <p:nvPicPr>
          <p:cNvPr id="5123" name="Picture 59" descr="card5"/>
          <p:cNvPicPr>
            <a:picLocks noChangeAspect="1" noChangeArrowheads="1"/>
          </p:cNvPicPr>
          <p:nvPr/>
        </p:nvPicPr>
        <p:blipFill>
          <a:blip r:embed="rId4"/>
          <a:srcRect/>
          <a:stretch>
            <a:fillRect/>
          </a:stretch>
        </p:blipFill>
        <p:spPr bwMode="auto">
          <a:xfrm>
            <a:off x="0" y="0"/>
            <a:ext cx="9182100" cy="6886575"/>
          </a:xfrm>
          <a:prstGeom prst="rect">
            <a:avLst/>
          </a:prstGeom>
          <a:noFill/>
          <a:ln w="9525">
            <a:noFill/>
            <a:miter lim="800000"/>
            <a:headEnd/>
            <a:tailEnd/>
          </a:ln>
        </p:spPr>
      </p:pic>
      <p:pic>
        <p:nvPicPr>
          <p:cNvPr id="5124" name="Picture 60" descr="card4"/>
          <p:cNvPicPr>
            <a:picLocks noChangeAspect="1" noChangeArrowheads="1"/>
          </p:cNvPicPr>
          <p:nvPr/>
        </p:nvPicPr>
        <p:blipFill>
          <a:blip r:embed="rId5"/>
          <a:srcRect/>
          <a:stretch>
            <a:fillRect/>
          </a:stretch>
        </p:blipFill>
        <p:spPr bwMode="auto">
          <a:xfrm>
            <a:off x="0" y="0"/>
            <a:ext cx="9182100" cy="6886575"/>
          </a:xfrm>
          <a:prstGeom prst="rect">
            <a:avLst/>
          </a:prstGeom>
          <a:noFill/>
          <a:ln w="9525">
            <a:noFill/>
            <a:miter lim="800000"/>
            <a:headEnd/>
            <a:tailEnd/>
          </a:ln>
        </p:spPr>
      </p:pic>
      <p:pic>
        <p:nvPicPr>
          <p:cNvPr id="5125" name="Picture 61" descr="card2"/>
          <p:cNvPicPr>
            <a:picLocks noChangeAspect="1" noChangeArrowheads="1"/>
          </p:cNvPicPr>
          <p:nvPr/>
        </p:nvPicPr>
        <p:blipFill>
          <a:blip r:embed="rId6"/>
          <a:srcRect l="79668"/>
          <a:stretch>
            <a:fillRect/>
          </a:stretch>
        </p:blipFill>
        <p:spPr bwMode="auto">
          <a:xfrm>
            <a:off x="0" y="0"/>
            <a:ext cx="1866900" cy="6886575"/>
          </a:xfrm>
          <a:prstGeom prst="rect">
            <a:avLst/>
          </a:prstGeom>
          <a:noFill/>
          <a:ln w="9525">
            <a:noFill/>
            <a:miter lim="800000"/>
            <a:headEnd/>
            <a:tailEnd/>
          </a:ln>
        </p:spPr>
      </p:pic>
      <p:pic>
        <p:nvPicPr>
          <p:cNvPr id="5126" name="Picture 62" descr="card1"/>
          <p:cNvPicPr>
            <a:picLocks noChangeAspect="1" noChangeArrowheads="1"/>
          </p:cNvPicPr>
          <p:nvPr/>
        </p:nvPicPr>
        <p:blipFill>
          <a:blip r:embed="rId7"/>
          <a:srcRect l="80498"/>
          <a:stretch>
            <a:fillRect/>
          </a:stretch>
        </p:blipFill>
        <p:spPr bwMode="auto">
          <a:xfrm>
            <a:off x="0" y="0"/>
            <a:ext cx="1790700" cy="6886575"/>
          </a:xfrm>
          <a:prstGeom prst="rect">
            <a:avLst/>
          </a:prstGeom>
          <a:noFill/>
          <a:ln w="9525">
            <a:noFill/>
            <a:miter lim="800000"/>
            <a:headEnd/>
            <a:tailEnd/>
          </a:ln>
        </p:spPr>
      </p:pic>
      <p:sp>
        <p:nvSpPr>
          <p:cNvPr id="12" name="Rectangle 11"/>
          <p:cNvSpPr>
            <a:spLocks noChangeArrowheads="1"/>
          </p:cNvSpPr>
          <p:nvPr/>
        </p:nvSpPr>
        <p:spPr bwMode="auto">
          <a:xfrm>
            <a:off x="1103313" y="1173163"/>
            <a:ext cx="7375525" cy="4775200"/>
          </a:xfrm>
          <a:prstGeom prst="rect">
            <a:avLst/>
          </a:prstGeom>
          <a:noFill/>
          <a:ln w="9525" algn="ctr">
            <a:noFill/>
            <a:round/>
            <a:headEnd/>
            <a:tailEnd/>
          </a:ln>
        </p:spPr>
        <p:txBody>
          <a:bodyPr/>
          <a:lstStyle/>
          <a:p>
            <a:endParaRPr lang="ar-SA" dirty="0"/>
          </a:p>
        </p:txBody>
      </p:sp>
      <p:sp>
        <p:nvSpPr>
          <p:cNvPr id="13" name="Subtitle 15"/>
          <p:cNvSpPr txBox="1">
            <a:spLocks/>
          </p:cNvSpPr>
          <p:nvPr/>
        </p:nvSpPr>
        <p:spPr bwMode="auto">
          <a:xfrm>
            <a:off x="622300" y="433388"/>
            <a:ext cx="6249988" cy="1425575"/>
          </a:xfrm>
          <a:prstGeom prst="rect">
            <a:avLst/>
          </a:prstGeom>
          <a:noFill/>
          <a:ln w="9525">
            <a:noFill/>
            <a:miter lim="800000"/>
            <a:headEnd/>
            <a:tailEnd/>
          </a:ln>
          <a:effectLst/>
        </p:spPr>
        <p:txBody>
          <a:bodyPr/>
          <a:lstStyle/>
          <a:p>
            <a:pPr marL="342900" indent="-342900">
              <a:spcBef>
                <a:spcPct val="20000"/>
              </a:spcBef>
              <a:defRPr/>
            </a:pPr>
            <a:endParaRPr lang="ar-SA" sz="2000" kern="0" dirty="0">
              <a:solidFill>
                <a:schemeClr val="bg2">
                  <a:lumMod val="75000"/>
                </a:schemeClr>
              </a:solidFill>
              <a:latin typeface="+mn-lt"/>
            </a:endParaRPr>
          </a:p>
        </p:txBody>
      </p:sp>
      <p:sp>
        <p:nvSpPr>
          <p:cNvPr id="15" name="Rectangle 3"/>
          <p:cNvSpPr txBox="1">
            <a:spLocks noChangeArrowheads="1"/>
          </p:cNvSpPr>
          <p:nvPr/>
        </p:nvSpPr>
        <p:spPr bwMode="auto">
          <a:xfrm>
            <a:off x="1577934" y="1420785"/>
            <a:ext cx="4580941" cy="6207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800" b="1" i="0" u="none" strike="noStrike" kern="0" cap="none" spc="0" normalizeH="0" baseline="30000" noProof="0" dirty="0">
              <a:ln>
                <a:noFill/>
              </a:ln>
              <a:solidFill>
                <a:schemeClr val="tx1"/>
              </a:solidFill>
              <a:effectLst/>
              <a:uLnTx/>
              <a:uFillTx/>
              <a:latin typeface="+mn-lt"/>
              <a:ea typeface="+mn-ea"/>
              <a:cs typeface="+mn-cs"/>
            </a:endParaRPr>
          </a:p>
        </p:txBody>
      </p:sp>
      <p:sp>
        <p:nvSpPr>
          <p:cNvPr id="16" name="Subtitle 15"/>
          <p:cNvSpPr txBox="1">
            <a:spLocks/>
          </p:cNvSpPr>
          <p:nvPr/>
        </p:nvSpPr>
        <p:spPr bwMode="auto">
          <a:xfrm>
            <a:off x="1504908" y="433388"/>
            <a:ext cx="6249988" cy="142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1" i="0" u="none" strike="noStrike" kern="0" cap="none" spc="0" normalizeH="0" baseline="0" noProof="0" dirty="0" smtClean="0">
                <a:ln>
                  <a:noFill/>
                </a:ln>
                <a:solidFill>
                  <a:schemeClr val="tx1"/>
                </a:solidFill>
                <a:effectLst/>
                <a:uLnTx/>
                <a:uFillTx/>
                <a:latin typeface="+mn-lt"/>
                <a:ea typeface="+mn-ea"/>
                <a:cs typeface="+mn-cs"/>
              </a:rPr>
              <a:t>    Drug Therapy Problems</a:t>
            </a:r>
            <a:endParaRPr kumimoji="0" lang="ar-SA" sz="2800" b="0" i="0" u="none" strike="noStrike" kern="0" cap="none" spc="0" normalizeH="0" baseline="0" noProof="0" dirty="0" smtClean="0">
              <a:ln>
                <a:noFill/>
              </a:ln>
              <a:solidFill>
                <a:schemeClr val="bg2">
                  <a:lumMod val="75000"/>
                </a:schemeClr>
              </a:solidFill>
              <a:effectLst/>
              <a:uLnTx/>
              <a:uFillTx/>
              <a:latin typeface="+mn-lt"/>
              <a:ea typeface="+mn-ea"/>
              <a:cs typeface="+mn-cs"/>
            </a:endParaRPr>
          </a:p>
        </p:txBody>
      </p:sp>
      <p:sp>
        <p:nvSpPr>
          <p:cNvPr id="17" name="TextBox 16"/>
          <p:cNvSpPr txBox="1"/>
          <p:nvPr/>
        </p:nvSpPr>
        <p:spPr>
          <a:xfrm>
            <a:off x="1096969" y="1191536"/>
            <a:ext cx="7381922" cy="5780044"/>
          </a:xfrm>
          <a:prstGeom prst="rect">
            <a:avLst/>
          </a:prstGeom>
          <a:noFill/>
        </p:spPr>
        <p:txBody>
          <a:bodyPr wrap="square" rtlCol="1">
            <a:spAutoFit/>
          </a:bodyPr>
          <a:lstStyle/>
          <a:p>
            <a:pPr marL="342900" lvl="0" indent="-342900" algn="just">
              <a:lnSpc>
                <a:spcPct val="115000"/>
              </a:lnSpc>
              <a:spcAft>
                <a:spcPts val="0"/>
              </a:spcAft>
            </a:pPr>
            <a:r>
              <a:rPr lang="en-US" sz="2400" dirty="0" smtClean="0">
                <a:solidFill>
                  <a:srgbClr val="7030A0"/>
                </a:solidFill>
                <a:latin typeface="Times New Roman"/>
                <a:ea typeface="Calibri"/>
                <a:cs typeface="Arial"/>
              </a:rPr>
              <a:t>H.Y is a 49 years old female presented in the family medicine clinic for follow-up of her osteoporosis, her BMD T score was found to   be -2.8, last appointment it was  </a:t>
            </a:r>
            <a:r>
              <a:rPr lang="en-US" sz="2400" dirty="0" err="1" smtClean="0">
                <a:solidFill>
                  <a:srgbClr val="7030A0"/>
                </a:solidFill>
                <a:latin typeface="Times New Roman"/>
                <a:ea typeface="Calibri"/>
                <a:cs typeface="Arial"/>
              </a:rPr>
              <a:t>Tscore</a:t>
            </a:r>
            <a:r>
              <a:rPr lang="en-US" sz="2400" dirty="0" smtClean="0">
                <a:solidFill>
                  <a:srgbClr val="7030A0"/>
                </a:solidFill>
                <a:latin typeface="Times New Roman"/>
                <a:ea typeface="Calibri"/>
                <a:cs typeface="Arial"/>
              </a:rPr>
              <a:t> = -2.6 . When asked about her medications, she states that she takes </a:t>
            </a:r>
            <a:r>
              <a:rPr lang="en-US" sz="2400" dirty="0" err="1" smtClean="0">
                <a:solidFill>
                  <a:srgbClr val="7030A0"/>
                </a:solidFill>
                <a:latin typeface="Times New Roman"/>
                <a:ea typeface="Calibri"/>
                <a:cs typeface="Arial"/>
              </a:rPr>
              <a:t>Alendronate</a:t>
            </a:r>
            <a:r>
              <a:rPr lang="en-US" sz="2400" dirty="0" smtClean="0">
                <a:solidFill>
                  <a:srgbClr val="7030A0"/>
                </a:solidFill>
                <a:latin typeface="Times New Roman"/>
                <a:ea typeface="Calibri"/>
                <a:cs typeface="Arial"/>
              </a:rPr>
              <a:t> 70 mg one tablet at morning once a month.</a:t>
            </a:r>
            <a:endParaRPr lang="en-US" sz="2400" dirty="0" smtClean="0">
              <a:latin typeface="Calibri"/>
              <a:ea typeface="Calibri"/>
              <a:cs typeface="Arial"/>
            </a:endParaRPr>
          </a:p>
          <a:p>
            <a:pPr marL="457200">
              <a:lnSpc>
                <a:spcPct val="150000"/>
              </a:lnSpc>
              <a:spcAft>
                <a:spcPts val="0"/>
              </a:spcAft>
            </a:pPr>
            <a:r>
              <a:rPr lang="en-US" sz="2400" b="1" dirty="0" smtClean="0">
                <a:latin typeface="Calibri"/>
                <a:ea typeface="Calibri"/>
                <a:cs typeface="Arial"/>
              </a:rPr>
              <a:t>Statement</a:t>
            </a:r>
            <a:r>
              <a:rPr lang="en-US" sz="2400" dirty="0" smtClean="0">
                <a:latin typeface="Calibri"/>
                <a:ea typeface="Calibri"/>
                <a:cs typeface="Arial"/>
              </a:rPr>
              <a:t>    H.Y’s BMD has not improved as she is not taking her medication  according to instructions (noncompliance) which led to inappropriate  frequency of administration and low dose of medication ; decrease effectiveness </a:t>
            </a:r>
          </a:p>
          <a:p>
            <a:endParaRPr lang="ar-S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9" descr="Untitled-6"/>
          <p:cNvPicPr>
            <a:picLocks noChangeAspect="1" noChangeArrowheads="1"/>
          </p:cNvPicPr>
          <p:nvPr/>
        </p:nvPicPr>
        <p:blipFill>
          <a:blip r:embed="rId3"/>
          <a:srcRect/>
          <a:stretch>
            <a:fillRect/>
          </a:stretch>
        </p:blipFill>
        <p:spPr bwMode="auto">
          <a:xfrm>
            <a:off x="0" y="0"/>
            <a:ext cx="9182100" cy="6886575"/>
          </a:xfrm>
          <a:prstGeom prst="rect">
            <a:avLst/>
          </a:prstGeom>
          <a:noFill/>
          <a:ln w="9525">
            <a:noFill/>
            <a:miter lim="800000"/>
            <a:headEnd/>
            <a:tailEnd/>
          </a:ln>
        </p:spPr>
      </p:pic>
      <p:pic>
        <p:nvPicPr>
          <p:cNvPr id="6147" name="Picture 60" descr="card5"/>
          <p:cNvPicPr>
            <a:picLocks noChangeAspect="1" noChangeArrowheads="1"/>
          </p:cNvPicPr>
          <p:nvPr/>
        </p:nvPicPr>
        <p:blipFill>
          <a:blip r:embed="rId4"/>
          <a:srcRect/>
          <a:stretch>
            <a:fillRect/>
          </a:stretch>
        </p:blipFill>
        <p:spPr bwMode="auto">
          <a:xfrm>
            <a:off x="0" y="0"/>
            <a:ext cx="9182100" cy="6886575"/>
          </a:xfrm>
          <a:prstGeom prst="rect">
            <a:avLst/>
          </a:prstGeom>
          <a:noFill/>
          <a:ln w="9525">
            <a:noFill/>
            <a:miter lim="800000"/>
            <a:headEnd/>
            <a:tailEnd/>
          </a:ln>
        </p:spPr>
      </p:pic>
      <p:pic>
        <p:nvPicPr>
          <p:cNvPr id="6148" name="Picture 61" descr="card4"/>
          <p:cNvPicPr>
            <a:picLocks noChangeAspect="1" noChangeArrowheads="1"/>
          </p:cNvPicPr>
          <p:nvPr/>
        </p:nvPicPr>
        <p:blipFill>
          <a:blip r:embed="rId5"/>
          <a:srcRect l="80498"/>
          <a:stretch>
            <a:fillRect/>
          </a:stretch>
        </p:blipFill>
        <p:spPr bwMode="auto">
          <a:xfrm>
            <a:off x="0" y="0"/>
            <a:ext cx="1790700" cy="6886575"/>
          </a:xfrm>
          <a:prstGeom prst="rect">
            <a:avLst/>
          </a:prstGeom>
          <a:noFill/>
          <a:ln w="9525">
            <a:noFill/>
            <a:miter lim="800000"/>
            <a:headEnd/>
            <a:tailEnd/>
          </a:ln>
        </p:spPr>
      </p:pic>
      <p:pic>
        <p:nvPicPr>
          <p:cNvPr id="6149" name="Picture 62" descr="card2"/>
          <p:cNvPicPr>
            <a:picLocks noChangeAspect="1" noChangeArrowheads="1"/>
          </p:cNvPicPr>
          <p:nvPr/>
        </p:nvPicPr>
        <p:blipFill>
          <a:blip r:embed="rId6"/>
          <a:srcRect l="81328" r="6224"/>
          <a:stretch>
            <a:fillRect/>
          </a:stretch>
        </p:blipFill>
        <p:spPr bwMode="auto">
          <a:xfrm>
            <a:off x="0" y="0"/>
            <a:ext cx="1143000" cy="6886575"/>
          </a:xfrm>
          <a:prstGeom prst="rect">
            <a:avLst/>
          </a:prstGeom>
          <a:noFill/>
          <a:ln w="9525">
            <a:noFill/>
            <a:miter lim="800000"/>
            <a:headEnd/>
            <a:tailEnd/>
          </a:ln>
        </p:spPr>
      </p:pic>
      <p:pic>
        <p:nvPicPr>
          <p:cNvPr id="6150" name="Picture 63" descr="card1"/>
          <p:cNvPicPr>
            <a:picLocks noChangeAspect="1" noChangeArrowheads="1"/>
          </p:cNvPicPr>
          <p:nvPr/>
        </p:nvPicPr>
        <p:blipFill>
          <a:blip r:embed="rId7"/>
          <a:srcRect l="82158" r="8714"/>
          <a:stretch>
            <a:fillRect/>
          </a:stretch>
        </p:blipFill>
        <p:spPr bwMode="auto">
          <a:xfrm>
            <a:off x="0" y="0"/>
            <a:ext cx="838200" cy="6886575"/>
          </a:xfrm>
          <a:prstGeom prst="rect">
            <a:avLst/>
          </a:prstGeom>
          <a:noFill/>
          <a:ln w="9525">
            <a:noFill/>
            <a:miter lim="800000"/>
            <a:headEnd/>
            <a:tailEnd/>
          </a:ln>
        </p:spPr>
      </p:pic>
      <p:sp>
        <p:nvSpPr>
          <p:cNvPr id="14" name="Subtitle 15"/>
          <p:cNvSpPr txBox="1">
            <a:spLocks/>
          </p:cNvSpPr>
          <p:nvPr/>
        </p:nvSpPr>
        <p:spPr bwMode="auto">
          <a:xfrm>
            <a:off x="2589213" y="166688"/>
            <a:ext cx="6249987" cy="1425575"/>
          </a:xfrm>
          <a:prstGeom prst="rect">
            <a:avLst/>
          </a:prstGeom>
          <a:noFill/>
          <a:ln w="9525">
            <a:noFill/>
            <a:miter lim="800000"/>
            <a:headEnd/>
            <a:tailEnd/>
          </a:ln>
          <a:effectLst/>
        </p:spPr>
        <p:txBody>
          <a:bodyPr/>
          <a:lstStyle/>
          <a:p>
            <a:pPr marL="342900" indent="-342900">
              <a:spcBef>
                <a:spcPct val="20000"/>
              </a:spcBef>
              <a:defRPr/>
            </a:pPr>
            <a:endParaRPr lang="ar-SA" sz="4400" kern="0" dirty="0">
              <a:solidFill>
                <a:schemeClr val="accent6">
                  <a:lumMod val="75000"/>
                </a:schemeClr>
              </a:solidFill>
              <a:latin typeface="+mn-lt"/>
            </a:endParaRPr>
          </a:p>
        </p:txBody>
      </p:sp>
      <p:sp>
        <p:nvSpPr>
          <p:cNvPr id="12" name="Subtitle 15"/>
          <p:cNvSpPr txBox="1">
            <a:spLocks/>
          </p:cNvSpPr>
          <p:nvPr/>
        </p:nvSpPr>
        <p:spPr bwMode="auto">
          <a:xfrm>
            <a:off x="1504908" y="433388"/>
            <a:ext cx="6249988" cy="142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    Drug Therapy Problems</a:t>
            </a:r>
            <a:endParaRPr kumimoji="0" lang="ar-SA" sz="3200" b="0" i="0" u="none" strike="noStrike" kern="0" cap="none" spc="0" normalizeH="0" baseline="0" noProof="0" dirty="0" smtClean="0">
              <a:ln>
                <a:noFill/>
              </a:ln>
              <a:solidFill>
                <a:schemeClr val="bg2">
                  <a:lumMod val="75000"/>
                </a:schemeClr>
              </a:solidFill>
              <a:effectLst/>
              <a:uLnTx/>
              <a:uFillTx/>
              <a:latin typeface="+mn-lt"/>
              <a:ea typeface="+mn-ea"/>
              <a:cs typeface="+mn-cs"/>
            </a:endParaRPr>
          </a:p>
        </p:txBody>
      </p:sp>
      <p:sp>
        <p:nvSpPr>
          <p:cNvPr id="13" name="TextBox 12"/>
          <p:cNvSpPr txBox="1"/>
          <p:nvPr/>
        </p:nvSpPr>
        <p:spPr>
          <a:xfrm>
            <a:off x="1322343" y="1592263"/>
            <a:ext cx="7120035" cy="4610493"/>
          </a:xfrm>
          <a:prstGeom prst="rect">
            <a:avLst/>
          </a:prstGeom>
          <a:noFill/>
        </p:spPr>
        <p:txBody>
          <a:bodyPr wrap="square" rtlCol="1">
            <a:spAutoFit/>
          </a:bodyPr>
          <a:lstStyle/>
          <a:p>
            <a:pPr marL="342900" lvl="0" indent="-342900">
              <a:lnSpc>
                <a:spcPct val="115000"/>
              </a:lnSpc>
              <a:spcAft>
                <a:spcPts val="0"/>
              </a:spcAft>
              <a:buFont typeface="+mj-lt"/>
              <a:buAutoNum type="arabicParenR"/>
            </a:pPr>
            <a:r>
              <a:rPr lang="en-US" b="1" dirty="0" smtClean="0">
                <a:solidFill>
                  <a:srgbClr val="7030A0"/>
                </a:solidFill>
                <a:latin typeface="Times New Roman"/>
                <a:ea typeface="Calibri"/>
                <a:cs typeface="Arial"/>
              </a:rPr>
              <a:t>Pt.   F.A is a 60 </a:t>
            </a:r>
            <a:r>
              <a:rPr lang="en-US" b="1" dirty="0" err="1" smtClean="0">
                <a:solidFill>
                  <a:srgbClr val="7030A0"/>
                </a:solidFill>
                <a:latin typeface="Times New Roman"/>
                <a:ea typeface="Calibri"/>
                <a:cs typeface="Arial"/>
              </a:rPr>
              <a:t>y.o</a:t>
            </a:r>
            <a:r>
              <a:rPr lang="en-US" b="1" dirty="0" smtClean="0">
                <a:solidFill>
                  <a:srgbClr val="7030A0"/>
                </a:solidFill>
                <a:latin typeface="Times New Roman"/>
                <a:ea typeface="Calibri"/>
                <a:cs typeface="Arial"/>
              </a:rPr>
              <a:t> female, a diabetic and suffering from osteoporosis and </a:t>
            </a:r>
            <a:r>
              <a:rPr lang="en-US" b="1" dirty="0" err="1" smtClean="0">
                <a:solidFill>
                  <a:srgbClr val="7030A0"/>
                </a:solidFill>
                <a:latin typeface="Times New Roman"/>
                <a:ea typeface="Calibri"/>
                <a:cs typeface="Arial"/>
              </a:rPr>
              <a:t>dyslipidemia</a:t>
            </a:r>
            <a:r>
              <a:rPr lang="en-US" b="1" dirty="0" smtClean="0">
                <a:solidFill>
                  <a:srgbClr val="7030A0"/>
                </a:solidFill>
                <a:latin typeface="Times New Roman"/>
                <a:ea typeface="Calibri"/>
                <a:cs typeface="Arial"/>
              </a:rPr>
              <a:t> comes to the outpatient pharmacy for refill of her chronic medications which include</a:t>
            </a:r>
            <a:endParaRPr lang="en-US" sz="1600" dirty="0" smtClean="0">
              <a:latin typeface="Calibri"/>
              <a:ea typeface="Calibri"/>
              <a:cs typeface="Arial"/>
            </a:endParaRPr>
          </a:p>
          <a:p>
            <a:pPr marL="342900" lvl="0" indent="-342900">
              <a:lnSpc>
                <a:spcPct val="115000"/>
              </a:lnSpc>
              <a:spcAft>
                <a:spcPts val="0"/>
              </a:spcAft>
              <a:buFont typeface="Symbol"/>
              <a:buChar char=""/>
            </a:pPr>
            <a:r>
              <a:rPr lang="en-US" dirty="0" err="1" smtClean="0">
                <a:solidFill>
                  <a:srgbClr val="7030A0"/>
                </a:solidFill>
                <a:latin typeface="Times New Roman"/>
                <a:ea typeface="Calibri"/>
                <a:cs typeface="Arial"/>
              </a:rPr>
              <a:t>Alendronate</a:t>
            </a:r>
            <a:r>
              <a:rPr lang="en-US" dirty="0" smtClean="0">
                <a:solidFill>
                  <a:srgbClr val="7030A0"/>
                </a:solidFill>
                <a:latin typeface="Times New Roman"/>
                <a:ea typeface="Calibri"/>
                <a:cs typeface="Arial"/>
              </a:rPr>
              <a:t> 70 mg one tablet at morning every week</a:t>
            </a:r>
            <a:endParaRPr lang="en-US" sz="1600" dirty="0" smtClean="0">
              <a:solidFill>
                <a:srgbClr val="7030A0"/>
              </a:solidFill>
              <a:latin typeface="Calibri"/>
              <a:ea typeface="Calibri"/>
              <a:cs typeface="Arial"/>
            </a:endParaRPr>
          </a:p>
          <a:p>
            <a:pPr marL="342900" lvl="0" indent="-342900">
              <a:lnSpc>
                <a:spcPct val="115000"/>
              </a:lnSpc>
              <a:spcAft>
                <a:spcPts val="0"/>
              </a:spcAft>
              <a:buFont typeface="Symbol"/>
              <a:buChar char=""/>
            </a:pPr>
            <a:r>
              <a:rPr lang="en-US" dirty="0" smtClean="0">
                <a:solidFill>
                  <a:srgbClr val="7030A0"/>
                </a:solidFill>
                <a:latin typeface="Times New Roman"/>
                <a:ea typeface="Calibri"/>
                <a:cs typeface="Arial"/>
              </a:rPr>
              <a:t>Calcium carbonate 600 mg PO BID</a:t>
            </a:r>
            <a:endParaRPr lang="en-US" sz="1600" dirty="0" smtClean="0">
              <a:solidFill>
                <a:srgbClr val="7030A0"/>
              </a:solidFill>
              <a:latin typeface="Calibri"/>
              <a:ea typeface="Calibri"/>
              <a:cs typeface="Arial"/>
            </a:endParaRPr>
          </a:p>
          <a:p>
            <a:pPr marL="342900" lvl="0" indent="-342900">
              <a:lnSpc>
                <a:spcPct val="115000"/>
              </a:lnSpc>
              <a:spcAft>
                <a:spcPts val="0"/>
              </a:spcAft>
              <a:buFont typeface="Symbol"/>
              <a:buChar char=""/>
            </a:pPr>
            <a:r>
              <a:rPr lang="en-US" dirty="0" err="1" smtClean="0">
                <a:solidFill>
                  <a:srgbClr val="7030A0"/>
                </a:solidFill>
                <a:latin typeface="Times New Roman"/>
                <a:ea typeface="Calibri"/>
                <a:cs typeface="Arial"/>
              </a:rPr>
              <a:t>Cholecalciferol</a:t>
            </a:r>
            <a:r>
              <a:rPr lang="en-US" dirty="0" smtClean="0">
                <a:solidFill>
                  <a:srgbClr val="7030A0"/>
                </a:solidFill>
                <a:latin typeface="Times New Roman"/>
                <a:ea typeface="Calibri"/>
                <a:cs typeface="Arial"/>
              </a:rPr>
              <a:t> 800 units tablet, one tablet PO OD</a:t>
            </a:r>
            <a:endParaRPr lang="en-US" sz="1600" dirty="0" smtClean="0">
              <a:solidFill>
                <a:srgbClr val="7030A0"/>
              </a:solidFill>
              <a:latin typeface="Calibri"/>
              <a:ea typeface="Calibri"/>
              <a:cs typeface="Arial"/>
            </a:endParaRPr>
          </a:p>
          <a:p>
            <a:pPr marL="342900" lvl="0" indent="-342900">
              <a:lnSpc>
                <a:spcPct val="115000"/>
              </a:lnSpc>
              <a:spcAft>
                <a:spcPts val="0"/>
              </a:spcAft>
              <a:buFont typeface="Symbol"/>
              <a:buChar char=""/>
            </a:pPr>
            <a:r>
              <a:rPr lang="en-US" dirty="0" err="1" smtClean="0">
                <a:solidFill>
                  <a:srgbClr val="7030A0"/>
                </a:solidFill>
                <a:latin typeface="Times New Roman"/>
                <a:ea typeface="Calibri"/>
                <a:cs typeface="Arial"/>
              </a:rPr>
              <a:t>Metformin</a:t>
            </a:r>
            <a:r>
              <a:rPr lang="en-US" dirty="0" smtClean="0">
                <a:solidFill>
                  <a:srgbClr val="7030A0"/>
                </a:solidFill>
                <a:latin typeface="Times New Roman"/>
                <a:ea typeface="Calibri"/>
                <a:cs typeface="Arial"/>
              </a:rPr>
              <a:t> 500 mg PO TID</a:t>
            </a:r>
            <a:endParaRPr lang="en-US" sz="1600" dirty="0" smtClean="0">
              <a:solidFill>
                <a:srgbClr val="7030A0"/>
              </a:solidFill>
              <a:latin typeface="Calibri"/>
              <a:ea typeface="Calibri"/>
              <a:cs typeface="Arial"/>
            </a:endParaRPr>
          </a:p>
          <a:p>
            <a:pPr marL="342900" lvl="0" indent="-342900">
              <a:lnSpc>
                <a:spcPct val="115000"/>
              </a:lnSpc>
              <a:spcAft>
                <a:spcPts val="0"/>
              </a:spcAft>
              <a:buFont typeface="Symbol"/>
              <a:buChar char=""/>
            </a:pPr>
            <a:r>
              <a:rPr lang="en-US" dirty="0" err="1" smtClean="0">
                <a:solidFill>
                  <a:srgbClr val="7030A0"/>
                </a:solidFill>
                <a:latin typeface="Times New Roman"/>
                <a:ea typeface="Calibri"/>
                <a:cs typeface="Arial"/>
              </a:rPr>
              <a:t>Glibenclamide</a:t>
            </a:r>
            <a:r>
              <a:rPr lang="en-US" dirty="0" smtClean="0">
                <a:solidFill>
                  <a:srgbClr val="7030A0"/>
                </a:solidFill>
                <a:latin typeface="Times New Roman"/>
                <a:ea typeface="Calibri"/>
                <a:cs typeface="Arial"/>
              </a:rPr>
              <a:t> 10 mg PO BID before meals</a:t>
            </a:r>
            <a:r>
              <a:rPr lang="en-US" sz="1600" dirty="0" smtClean="0">
                <a:solidFill>
                  <a:srgbClr val="7030A0"/>
                </a:solidFill>
                <a:latin typeface="Times New Roman"/>
                <a:ea typeface="Calibri"/>
                <a:cs typeface="Arial"/>
              </a:rPr>
              <a:t> </a:t>
            </a:r>
            <a:endParaRPr lang="en-US" sz="1600" dirty="0" smtClean="0">
              <a:latin typeface="Calibri"/>
              <a:ea typeface="Calibri"/>
              <a:cs typeface="Arial"/>
            </a:endParaRPr>
          </a:p>
          <a:p>
            <a:pPr>
              <a:spcAft>
                <a:spcPts val="0"/>
              </a:spcAft>
            </a:pPr>
            <a:r>
              <a:rPr lang="en-US" dirty="0" smtClean="0">
                <a:solidFill>
                  <a:srgbClr val="7030A0"/>
                </a:solidFill>
                <a:latin typeface="Times New Roman"/>
                <a:ea typeface="Calibri"/>
                <a:cs typeface="Times New Roman"/>
              </a:rPr>
              <a:t> </a:t>
            </a:r>
            <a:endParaRPr lang="en-US" dirty="0" smtClean="0">
              <a:solidFill>
                <a:srgbClr val="000000"/>
              </a:solidFill>
              <a:latin typeface="Times New Roman"/>
              <a:ea typeface="Calibri"/>
            </a:endParaRPr>
          </a:p>
          <a:p>
            <a:pPr>
              <a:spcAft>
                <a:spcPts val="0"/>
              </a:spcAft>
            </a:pPr>
            <a:r>
              <a:rPr lang="en-US" b="1" dirty="0" smtClean="0">
                <a:solidFill>
                  <a:srgbClr val="000000"/>
                </a:solidFill>
                <a:latin typeface="Times New Roman"/>
                <a:ea typeface="Calibri"/>
                <a:cs typeface="Times New Roman"/>
              </a:rPr>
              <a:t>Drug Therapy Problem Category:</a:t>
            </a:r>
            <a:r>
              <a:rPr lang="en-US" dirty="0" smtClean="0">
                <a:solidFill>
                  <a:srgbClr val="000000"/>
                </a:solidFill>
                <a:latin typeface="Times New Roman"/>
                <a:ea typeface="Calibri"/>
                <a:cs typeface="Times New Roman"/>
              </a:rPr>
              <a:t> Indication</a:t>
            </a:r>
            <a:endParaRPr lang="en-US" dirty="0" smtClean="0">
              <a:solidFill>
                <a:srgbClr val="000000"/>
              </a:solidFill>
              <a:latin typeface="Times New Roman"/>
              <a:ea typeface="Calibri"/>
            </a:endParaRPr>
          </a:p>
          <a:p>
            <a:pPr>
              <a:spcAft>
                <a:spcPts val="0"/>
              </a:spcAft>
            </a:pPr>
            <a:r>
              <a:rPr lang="en-US" b="1" dirty="0" smtClean="0">
                <a:solidFill>
                  <a:srgbClr val="000000"/>
                </a:solidFill>
                <a:latin typeface="Times New Roman"/>
                <a:ea typeface="Calibri"/>
                <a:cs typeface="Times New Roman"/>
              </a:rPr>
              <a:t>Sub Category:</a:t>
            </a:r>
            <a:r>
              <a:rPr lang="en-US" dirty="0" smtClean="0">
                <a:solidFill>
                  <a:srgbClr val="000000"/>
                </a:solidFill>
                <a:latin typeface="Times New Roman"/>
                <a:ea typeface="Calibri"/>
                <a:cs typeface="Times New Roman"/>
              </a:rPr>
              <a:t> Needs additional  therapy, untreated condition</a:t>
            </a:r>
            <a:endParaRPr lang="en-US" dirty="0" smtClean="0">
              <a:solidFill>
                <a:srgbClr val="000000"/>
              </a:solidFill>
              <a:latin typeface="Times New Roman"/>
              <a:ea typeface="Calibri"/>
            </a:endParaRPr>
          </a:p>
          <a:p>
            <a:pPr>
              <a:spcAft>
                <a:spcPts val="0"/>
              </a:spcAft>
            </a:pPr>
            <a:r>
              <a:rPr lang="en-US" sz="2000" dirty="0" smtClean="0">
                <a:solidFill>
                  <a:srgbClr val="0070C0"/>
                </a:solidFill>
                <a:latin typeface="Times New Roman"/>
                <a:ea typeface="Calibri"/>
                <a:cs typeface="Times New Roman"/>
              </a:rPr>
              <a:t> </a:t>
            </a:r>
            <a:endParaRPr lang="en-US" dirty="0" smtClean="0">
              <a:solidFill>
                <a:srgbClr val="000000"/>
              </a:solidFill>
              <a:latin typeface="Times New Roman"/>
              <a:ea typeface="Calibri"/>
            </a:endParaRPr>
          </a:p>
          <a:p>
            <a:r>
              <a:rPr lang="en-US" b="1" dirty="0" smtClean="0">
                <a:latin typeface="Times New Roman"/>
                <a:ea typeface="Calibri"/>
              </a:rPr>
              <a:t>Statement: </a:t>
            </a:r>
            <a:r>
              <a:rPr lang="en-US" dirty="0" smtClean="0">
                <a:latin typeface="Times New Roman"/>
                <a:ea typeface="Calibri"/>
              </a:rPr>
              <a:t>FA is a 60 years old with </a:t>
            </a:r>
            <a:r>
              <a:rPr lang="en-US" dirty="0" err="1" smtClean="0">
                <a:latin typeface="Times New Roman"/>
                <a:ea typeface="Calibri"/>
              </a:rPr>
              <a:t>dyslipidemia</a:t>
            </a:r>
            <a:r>
              <a:rPr lang="en-US" dirty="0" smtClean="0">
                <a:latin typeface="Times New Roman"/>
                <a:ea typeface="Calibri"/>
              </a:rPr>
              <a:t>  not currently on medication to lower cholesterol. She needs additional therapy to address this untreated indication</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4" descr="Untitled-6"/>
          <p:cNvPicPr>
            <a:picLocks noChangeAspect="1" noChangeArrowheads="1"/>
          </p:cNvPicPr>
          <p:nvPr/>
        </p:nvPicPr>
        <p:blipFill>
          <a:blip r:embed="rId3"/>
          <a:srcRect/>
          <a:stretch>
            <a:fillRect/>
          </a:stretch>
        </p:blipFill>
        <p:spPr bwMode="auto">
          <a:xfrm>
            <a:off x="0" y="-28575"/>
            <a:ext cx="9182100" cy="6886575"/>
          </a:xfrm>
          <a:prstGeom prst="rect">
            <a:avLst/>
          </a:prstGeom>
          <a:noFill/>
          <a:ln w="9525">
            <a:noFill/>
            <a:miter lim="800000"/>
            <a:headEnd/>
            <a:tailEnd/>
          </a:ln>
        </p:spPr>
      </p:pic>
      <p:pic>
        <p:nvPicPr>
          <p:cNvPr id="7171" name="Picture 35" descr="card5"/>
          <p:cNvPicPr>
            <a:picLocks noChangeAspect="1" noChangeArrowheads="1"/>
          </p:cNvPicPr>
          <p:nvPr/>
        </p:nvPicPr>
        <p:blipFill>
          <a:blip r:embed="rId4"/>
          <a:srcRect l="82158"/>
          <a:stretch>
            <a:fillRect/>
          </a:stretch>
        </p:blipFill>
        <p:spPr bwMode="auto">
          <a:xfrm>
            <a:off x="0" y="-28575"/>
            <a:ext cx="1638300" cy="6886575"/>
          </a:xfrm>
          <a:prstGeom prst="rect">
            <a:avLst/>
          </a:prstGeom>
          <a:noFill/>
          <a:ln w="9525">
            <a:noFill/>
            <a:miter lim="800000"/>
            <a:headEnd/>
            <a:tailEnd/>
          </a:ln>
        </p:spPr>
      </p:pic>
      <p:pic>
        <p:nvPicPr>
          <p:cNvPr id="7172" name="Picture 36" descr="card4"/>
          <p:cNvPicPr>
            <a:picLocks noChangeAspect="1" noChangeArrowheads="1"/>
          </p:cNvPicPr>
          <p:nvPr/>
        </p:nvPicPr>
        <p:blipFill>
          <a:blip r:embed="rId5"/>
          <a:srcRect l="82158"/>
          <a:stretch>
            <a:fillRect/>
          </a:stretch>
        </p:blipFill>
        <p:spPr bwMode="auto">
          <a:xfrm>
            <a:off x="0" y="0"/>
            <a:ext cx="1638300" cy="6886575"/>
          </a:xfrm>
          <a:prstGeom prst="rect">
            <a:avLst/>
          </a:prstGeom>
          <a:noFill/>
          <a:ln w="9525">
            <a:noFill/>
            <a:miter lim="800000"/>
            <a:headEnd/>
            <a:tailEnd/>
          </a:ln>
        </p:spPr>
      </p:pic>
      <p:pic>
        <p:nvPicPr>
          <p:cNvPr id="7173" name="Picture 37" descr="card2"/>
          <p:cNvPicPr>
            <a:picLocks noChangeAspect="1" noChangeArrowheads="1"/>
          </p:cNvPicPr>
          <p:nvPr/>
        </p:nvPicPr>
        <p:blipFill>
          <a:blip r:embed="rId6"/>
          <a:srcRect l="82988" r="6224"/>
          <a:stretch>
            <a:fillRect/>
          </a:stretch>
        </p:blipFill>
        <p:spPr bwMode="auto">
          <a:xfrm>
            <a:off x="0" y="0"/>
            <a:ext cx="990600" cy="6886575"/>
          </a:xfrm>
          <a:prstGeom prst="rect">
            <a:avLst/>
          </a:prstGeom>
          <a:noFill/>
          <a:ln w="9525">
            <a:noFill/>
            <a:miter lim="800000"/>
            <a:headEnd/>
            <a:tailEnd/>
          </a:ln>
        </p:spPr>
      </p:pic>
      <p:pic>
        <p:nvPicPr>
          <p:cNvPr id="7174" name="Picture 38" descr="card1"/>
          <p:cNvPicPr>
            <a:picLocks noChangeAspect="1" noChangeArrowheads="1"/>
          </p:cNvPicPr>
          <p:nvPr/>
        </p:nvPicPr>
        <p:blipFill>
          <a:blip r:embed="rId7"/>
          <a:srcRect l="83818" r="8714"/>
          <a:stretch>
            <a:fillRect/>
          </a:stretch>
        </p:blipFill>
        <p:spPr bwMode="auto">
          <a:xfrm>
            <a:off x="0" y="0"/>
            <a:ext cx="685800" cy="6886575"/>
          </a:xfrm>
          <a:prstGeom prst="rect">
            <a:avLst/>
          </a:prstGeom>
          <a:noFill/>
          <a:ln w="9525">
            <a:noFill/>
            <a:miter lim="800000"/>
            <a:headEnd/>
            <a:tailEnd/>
          </a:ln>
        </p:spPr>
      </p:pic>
      <p:sp>
        <p:nvSpPr>
          <p:cNvPr id="7176" name="Rectangle 40"/>
          <p:cNvSpPr>
            <a:spLocks noChangeArrowheads="1"/>
          </p:cNvSpPr>
          <p:nvPr/>
        </p:nvSpPr>
        <p:spPr bwMode="auto">
          <a:xfrm>
            <a:off x="755650" y="1268413"/>
            <a:ext cx="8208963" cy="5329237"/>
          </a:xfrm>
          <a:prstGeom prst="rect">
            <a:avLst/>
          </a:prstGeom>
          <a:noFill/>
          <a:ln w="9525">
            <a:noFill/>
            <a:miter lim="800000"/>
            <a:headEnd/>
            <a:tailEnd/>
          </a:ln>
        </p:spPr>
        <p:txBody>
          <a:bodyPr wrap="none" anchor="ctr"/>
          <a:lstStyle/>
          <a:p>
            <a:endParaRPr lang="ar-SA"/>
          </a:p>
        </p:txBody>
      </p:sp>
      <p:sp>
        <p:nvSpPr>
          <p:cNvPr id="32809" name="Rectangle 41"/>
          <p:cNvSpPr>
            <a:spLocks noGrp="1" noChangeArrowheads="1"/>
          </p:cNvSpPr>
          <p:nvPr>
            <p:ph type="title"/>
          </p:nvPr>
        </p:nvSpPr>
        <p:spPr>
          <a:xfrm>
            <a:off x="1144589" y="166688"/>
            <a:ext cx="6802464" cy="1143000"/>
          </a:xfrm>
        </p:spPr>
        <p:txBody>
          <a:bodyPr/>
          <a:lstStyle/>
          <a:p>
            <a:pPr eaLnBrk="1" hangingPunct="1">
              <a:defRPr/>
            </a:pPr>
            <a:endParaRPr lang="en-US" dirty="0" smtClean="0"/>
          </a:p>
        </p:txBody>
      </p:sp>
      <p:sp>
        <p:nvSpPr>
          <p:cNvPr id="11" name="Subtitle 15"/>
          <p:cNvSpPr txBox="1">
            <a:spLocks/>
          </p:cNvSpPr>
          <p:nvPr/>
        </p:nvSpPr>
        <p:spPr bwMode="auto">
          <a:xfrm>
            <a:off x="1504908" y="469879"/>
            <a:ext cx="6249988" cy="1425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   Drug Therapy Problems</a:t>
            </a:r>
            <a:endParaRPr kumimoji="0" lang="ar-SA" sz="3200" b="0" i="0" u="none" strike="noStrike" kern="0" cap="none" spc="0" normalizeH="0" baseline="0" noProof="0" dirty="0" smtClean="0">
              <a:ln>
                <a:noFill/>
              </a:ln>
              <a:solidFill>
                <a:schemeClr val="bg2">
                  <a:lumMod val="75000"/>
                </a:schemeClr>
              </a:solidFill>
              <a:effectLst/>
              <a:uLnTx/>
              <a:uFillTx/>
              <a:latin typeface="+mn-lt"/>
              <a:ea typeface="+mn-ea"/>
              <a:cs typeface="+mn-cs"/>
            </a:endParaRPr>
          </a:p>
        </p:txBody>
      </p:sp>
      <p:sp>
        <p:nvSpPr>
          <p:cNvPr id="12" name="TextBox 11"/>
          <p:cNvSpPr txBox="1"/>
          <p:nvPr/>
        </p:nvSpPr>
        <p:spPr>
          <a:xfrm>
            <a:off x="1322343" y="1268413"/>
            <a:ext cx="7302600" cy="5635902"/>
          </a:xfrm>
          <a:prstGeom prst="rect">
            <a:avLst/>
          </a:prstGeom>
          <a:noFill/>
        </p:spPr>
        <p:txBody>
          <a:bodyPr wrap="square" rtlCol="1">
            <a:spAutoFit/>
          </a:bodyPr>
          <a:lstStyle/>
          <a:p>
            <a:pPr marL="342900" lvl="0" indent="-342900">
              <a:lnSpc>
                <a:spcPct val="115000"/>
              </a:lnSpc>
              <a:spcAft>
                <a:spcPts val="0"/>
              </a:spcAft>
              <a:buFont typeface="+mj-lt"/>
              <a:buAutoNum type="arabicParenR"/>
            </a:pPr>
            <a:r>
              <a:rPr lang="en-US" dirty="0" smtClean="0">
                <a:solidFill>
                  <a:srgbClr val="7030A0"/>
                </a:solidFill>
                <a:latin typeface="Times New Roman"/>
                <a:ea typeface="Calibri"/>
                <a:cs typeface="Arial"/>
              </a:rPr>
              <a:t>S.N is a 32 years old male with history of asthma, &amp; mild heartburn. He came to the clinic today for refill and review, his medications include</a:t>
            </a:r>
            <a:endParaRPr lang="en-US" sz="1600" dirty="0" smtClean="0">
              <a:latin typeface="Calibri"/>
              <a:ea typeface="Calibri"/>
              <a:cs typeface="Arial"/>
            </a:endParaRPr>
          </a:p>
          <a:p>
            <a:pPr indent="457200">
              <a:lnSpc>
                <a:spcPct val="115000"/>
              </a:lnSpc>
              <a:spcAft>
                <a:spcPts val="0"/>
              </a:spcAft>
            </a:pPr>
            <a:r>
              <a:rPr lang="en-US" dirty="0" err="1" smtClean="0">
                <a:solidFill>
                  <a:srgbClr val="7030A0"/>
                </a:solidFill>
                <a:latin typeface="Times New Roman"/>
                <a:ea typeface="Calibri"/>
                <a:cs typeface="Arial"/>
              </a:rPr>
              <a:t>Ventolin</a:t>
            </a:r>
            <a:r>
              <a:rPr lang="en-US" dirty="0" smtClean="0">
                <a:solidFill>
                  <a:srgbClr val="7030A0"/>
                </a:solidFill>
                <a:latin typeface="Times New Roman"/>
                <a:ea typeface="Calibri"/>
                <a:cs typeface="Arial"/>
              </a:rPr>
              <a:t> inhaler two puffs PO q4-6hr </a:t>
            </a:r>
            <a:r>
              <a:rPr lang="en-US" dirty="0" err="1" smtClean="0">
                <a:solidFill>
                  <a:srgbClr val="7030A0"/>
                </a:solidFill>
                <a:latin typeface="Times New Roman"/>
                <a:ea typeface="Calibri"/>
                <a:cs typeface="Arial"/>
              </a:rPr>
              <a:t>prn</a:t>
            </a:r>
            <a:r>
              <a:rPr lang="en-US" dirty="0" smtClean="0">
                <a:solidFill>
                  <a:srgbClr val="7030A0"/>
                </a:solidFill>
                <a:latin typeface="Times New Roman"/>
                <a:ea typeface="Calibri"/>
                <a:cs typeface="Arial"/>
              </a:rPr>
              <a:t>.</a:t>
            </a:r>
            <a:endParaRPr lang="en-US" sz="1600" dirty="0" smtClean="0">
              <a:latin typeface="Calibri"/>
              <a:ea typeface="Calibri"/>
              <a:cs typeface="Arial"/>
            </a:endParaRPr>
          </a:p>
          <a:p>
            <a:pPr indent="457200">
              <a:lnSpc>
                <a:spcPct val="115000"/>
              </a:lnSpc>
              <a:spcAft>
                <a:spcPts val="0"/>
              </a:spcAft>
            </a:pPr>
            <a:r>
              <a:rPr lang="en-US" dirty="0" err="1" smtClean="0">
                <a:solidFill>
                  <a:srgbClr val="7030A0"/>
                </a:solidFill>
                <a:latin typeface="Times New Roman"/>
                <a:ea typeface="Calibri"/>
                <a:cs typeface="Arial"/>
              </a:rPr>
              <a:t>Symbicort</a:t>
            </a:r>
            <a:r>
              <a:rPr lang="en-US" dirty="0" smtClean="0">
                <a:solidFill>
                  <a:srgbClr val="7030A0"/>
                </a:solidFill>
                <a:latin typeface="Times New Roman"/>
                <a:ea typeface="Calibri"/>
                <a:cs typeface="Arial"/>
              </a:rPr>
              <a:t> </a:t>
            </a:r>
            <a:r>
              <a:rPr lang="en-US" dirty="0" err="1" smtClean="0">
                <a:solidFill>
                  <a:srgbClr val="7030A0"/>
                </a:solidFill>
                <a:latin typeface="Times New Roman"/>
                <a:ea typeface="Calibri"/>
                <a:cs typeface="Arial"/>
              </a:rPr>
              <a:t>turbuhaler</a:t>
            </a:r>
            <a:r>
              <a:rPr lang="en-US" dirty="0" smtClean="0">
                <a:solidFill>
                  <a:srgbClr val="7030A0"/>
                </a:solidFill>
                <a:latin typeface="Times New Roman"/>
                <a:ea typeface="Calibri"/>
                <a:cs typeface="Arial"/>
              </a:rPr>
              <a:t> (80/4.5 mcg) two inhalations twice daily.</a:t>
            </a:r>
            <a:endParaRPr lang="en-US" sz="1600" dirty="0" smtClean="0">
              <a:latin typeface="Calibri"/>
              <a:ea typeface="Calibri"/>
              <a:cs typeface="Arial"/>
            </a:endParaRPr>
          </a:p>
          <a:p>
            <a:pPr>
              <a:lnSpc>
                <a:spcPct val="115000"/>
              </a:lnSpc>
              <a:spcAft>
                <a:spcPts val="0"/>
              </a:spcAft>
            </a:pPr>
            <a:r>
              <a:rPr lang="en-US" dirty="0" smtClean="0">
                <a:solidFill>
                  <a:srgbClr val="7030A0"/>
                </a:solidFill>
                <a:latin typeface="Times New Roman"/>
                <a:ea typeface="Calibri"/>
                <a:cs typeface="Arial"/>
              </a:rPr>
              <a:t> The patient takes Zantac 150 mg tablet BID, </a:t>
            </a:r>
            <a:r>
              <a:rPr lang="en-US" dirty="0" err="1" smtClean="0">
                <a:solidFill>
                  <a:srgbClr val="7030A0"/>
                </a:solidFill>
                <a:latin typeface="Times New Roman"/>
                <a:ea typeface="Calibri"/>
                <a:cs typeface="Arial"/>
              </a:rPr>
              <a:t>Gaviscone</a:t>
            </a:r>
            <a:r>
              <a:rPr lang="en-US" dirty="0" smtClean="0">
                <a:solidFill>
                  <a:srgbClr val="7030A0"/>
                </a:solidFill>
                <a:latin typeface="Times New Roman"/>
                <a:ea typeface="Calibri"/>
                <a:cs typeface="Arial"/>
              </a:rPr>
              <a:t> (Extra Strength) two tablets PO QID </a:t>
            </a:r>
            <a:r>
              <a:rPr lang="en-US" dirty="0" err="1" smtClean="0">
                <a:solidFill>
                  <a:srgbClr val="7030A0"/>
                </a:solidFill>
                <a:latin typeface="Times New Roman"/>
                <a:ea typeface="Calibri"/>
                <a:cs typeface="Arial"/>
              </a:rPr>
              <a:t>prn</a:t>
            </a:r>
            <a:r>
              <a:rPr lang="en-US" dirty="0" smtClean="0">
                <a:solidFill>
                  <a:srgbClr val="7030A0"/>
                </a:solidFill>
                <a:latin typeface="Times New Roman"/>
                <a:ea typeface="Calibri"/>
                <a:cs typeface="Arial"/>
              </a:rPr>
              <a:t> &amp; Maalox 1-2 tablets PO after meals and at bed time </a:t>
            </a:r>
            <a:r>
              <a:rPr lang="en-US" dirty="0" err="1" smtClean="0">
                <a:solidFill>
                  <a:srgbClr val="7030A0"/>
                </a:solidFill>
                <a:latin typeface="Times New Roman"/>
                <a:ea typeface="Calibri"/>
                <a:cs typeface="Arial"/>
              </a:rPr>
              <a:t>prn</a:t>
            </a:r>
            <a:r>
              <a:rPr lang="en-US" dirty="0" smtClean="0">
                <a:solidFill>
                  <a:srgbClr val="7030A0"/>
                </a:solidFill>
                <a:latin typeface="Times New Roman"/>
                <a:ea typeface="Calibri"/>
                <a:cs typeface="Arial"/>
              </a:rPr>
              <a:t> to relive his heartburn which he feels occasionally. </a:t>
            </a:r>
            <a:endParaRPr lang="en-US" sz="1600" dirty="0" smtClean="0">
              <a:latin typeface="Calibri"/>
              <a:ea typeface="Calibri"/>
              <a:cs typeface="Arial"/>
            </a:endParaRPr>
          </a:p>
          <a:p>
            <a:pPr>
              <a:spcAft>
                <a:spcPts val="0"/>
              </a:spcAft>
            </a:pPr>
            <a:r>
              <a:rPr lang="en-US" dirty="0" smtClean="0">
                <a:solidFill>
                  <a:srgbClr val="000000"/>
                </a:solidFill>
                <a:latin typeface="Times New Roman"/>
                <a:ea typeface="Calibri"/>
                <a:cs typeface="Times New Roman"/>
              </a:rPr>
              <a:t> </a:t>
            </a:r>
            <a:endParaRPr lang="en-US" dirty="0" smtClean="0">
              <a:solidFill>
                <a:srgbClr val="000000"/>
              </a:solidFill>
              <a:latin typeface="Times New Roman"/>
              <a:ea typeface="Calibri"/>
            </a:endParaRPr>
          </a:p>
          <a:p>
            <a:pPr>
              <a:spcAft>
                <a:spcPts val="0"/>
              </a:spcAft>
            </a:pPr>
            <a:r>
              <a:rPr lang="en-US" b="1" dirty="0" smtClean="0">
                <a:solidFill>
                  <a:srgbClr val="000000"/>
                </a:solidFill>
                <a:latin typeface="Times New Roman"/>
                <a:ea typeface="Calibri"/>
                <a:cs typeface="Times New Roman"/>
              </a:rPr>
              <a:t>Drug Therapy Problem Category:</a:t>
            </a:r>
            <a:r>
              <a:rPr lang="en-US" dirty="0" smtClean="0">
                <a:solidFill>
                  <a:srgbClr val="000000"/>
                </a:solidFill>
                <a:latin typeface="Times New Roman"/>
                <a:ea typeface="Calibri"/>
                <a:cs typeface="Times New Roman"/>
              </a:rPr>
              <a:t> Indication</a:t>
            </a:r>
            <a:endParaRPr lang="en-US" dirty="0" smtClean="0">
              <a:solidFill>
                <a:srgbClr val="000000"/>
              </a:solidFill>
              <a:latin typeface="Times New Roman"/>
              <a:ea typeface="Calibri"/>
            </a:endParaRPr>
          </a:p>
          <a:p>
            <a:pPr>
              <a:spcAft>
                <a:spcPts val="0"/>
              </a:spcAft>
            </a:pPr>
            <a:r>
              <a:rPr lang="en-US" b="1" dirty="0" smtClean="0">
                <a:solidFill>
                  <a:srgbClr val="000000"/>
                </a:solidFill>
                <a:latin typeface="Times New Roman"/>
                <a:ea typeface="Calibri"/>
                <a:cs typeface="Times New Roman"/>
              </a:rPr>
              <a:t>Sub Category:</a:t>
            </a:r>
            <a:r>
              <a:rPr lang="en-US" dirty="0" smtClean="0">
                <a:solidFill>
                  <a:srgbClr val="000000"/>
                </a:solidFill>
                <a:latin typeface="Times New Roman"/>
                <a:ea typeface="Calibri"/>
                <a:cs typeface="Times New Roman"/>
              </a:rPr>
              <a:t> Unnecessary Drug therapy, duplicate therapy</a:t>
            </a:r>
            <a:endParaRPr lang="en-US" dirty="0" smtClean="0">
              <a:solidFill>
                <a:srgbClr val="000000"/>
              </a:solidFill>
              <a:latin typeface="Times New Roman"/>
              <a:ea typeface="Calibri"/>
            </a:endParaRPr>
          </a:p>
          <a:p>
            <a:pPr indent="457200" algn="just">
              <a:lnSpc>
                <a:spcPct val="150000"/>
              </a:lnSpc>
              <a:spcAft>
                <a:spcPts val="0"/>
              </a:spcAft>
            </a:pPr>
            <a:r>
              <a:rPr lang="en-US" dirty="0" smtClean="0">
                <a:latin typeface="Times New Roman"/>
                <a:ea typeface="Calibri"/>
                <a:cs typeface="Arial"/>
              </a:rPr>
              <a:t>(Multiple drug products are being used for a condition that requires single drug therapy).</a:t>
            </a:r>
            <a:endParaRPr lang="en-US" dirty="0" smtClean="0">
              <a:solidFill>
                <a:srgbClr val="000000"/>
              </a:solidFill>
              <a:latin typeface="Times New Roman"/>
              <a:ea typeface="Calibri"/>
            </a:endParaRPr>
          </a:p>
          <a:p>
            <a:pPr rtl="1">
              <a:lnSpc>
                <a:spcPct val="150000"/>
              </a:lnSpc>
              <a:spcAft>
                <a:spcPts val="1000"/>
              </a:spcAft>
            </a:pPr>
            <a:r>
              <a:rPr lang="en-US" b="1" dirty="0" smtClean="0">
                <a:latin typeface="Times New Roman"/>
                <a:ea typeface="Calibri"/>
                <a:cs typeface="Arial"/>
              </a:rPr>
              <a:t>Statement:  </a:t>
            </a:r>
            <a:r>
              <a:rPr lang="en-US" dirty="0" smtClean="0">
                <a:latin typeface="Times New Roman"/>
                <a:ea typeface="Calibri"/>
                <a:cs typeface="Arial"/>
              </a:rPr>
              <a:t>The patient is taking multiple drug products to relieve his  heartburn, his condition is suitably treated with one of the three medications he is taking.</a:t>
            </a:r>
            <a:endParaRPr lang="en-US" sz="1600" dirty="0" smtClean="0">
              <a:latin typeface="Calibri"/>
              <a:ea typeface="Calibri"/>
              <a:cs typeface="Arial"/>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4" descr="Untitled-6"/>
          <p:cNvPicPr>
            <a:picLocks noChangeAspect="1" noChangeArrowheads="1"/>
          </p:cNvPicPr>
          <p:nvPr/>
        </p:nvPicPr>
        <p:blipFill>
          <a:blip r:embed="rId3"/>
          <a:srcRect/>
          <a:stretch>
            <a:fillRect/>
          </a:stretch>
        </p:blipFill>
        <p:spPr bwMode="auto">
          <a:xfrm>
            <a:off x="0" y="-28575"/>
            <a:ext cx="9182100" cy="6886575"/>
          </a:xfrm>
          <a:prstGeom prst="rect">
            <a:avLst/>
          </a:prstGeom>
          <a:noFill/>
          <a:ln w="9525">
            <a:noFill/>
            <a:miter lim="800000"/>
            <a:headEnd/>
            <a:tailEnd/>
          </a:ln>
        </p:spPr>
      </p:pic>
      <p:sp>
        <p:nvSpPr>
          <p:cNvPr id="10243" name="Text Box 39"/>
          <p:cNvSpPr txBox="1">
            <a:spLocks noChangeArrowheads="1"/>
          </p:cNvSpPr>
          <p:nvPr/>
        </p:nvSpPr>
        <p:spPr bwMode="auto">
          <a:xfrm>
            <a:off x="7397750" y="166688"/>
            <a:ext cx="1066800" cy="1006475"/>
          </a:xfrm>
          <a:prstGeom prst="rect">
            <a:avLst/>
          </a:prstGeom>
          <a:noFill/>
          <a:ln w="9525">
            <a:noFill/>
            <a:miter lim="800000"/>
            <a:headEnd/>
            <a:tailEnd/>
          </a:ln>
        </p:spPr>
        <p:txBody>
          <a:bodyPr>
            <a:spAutoFit/>
          </a:bodyPr>
          <a:lstStyle/>
          <a:p>
            <a:pPr>
              <a:spcBef>
                <a:spcPct val="50000"/>
              </a:spcBef>
            </a:pPr>
            <a:r>
              <a:rPr lang="en-US" sz="6000">
                <a:solidFill>
                  <a:srgbClr val="F2FDF7"/>
                </a:solidFill>
              </a:rPr>
              <a:t>05</a:t>
            </a:r>
            <a:endParaRPr lang="en-US"/>
          </a:p>
        </p:txBody>
      </p:sp>
      <p:sp>
        <p:nvSpPr>
          <p:cNvPr id="10244" name="Rectangle 40"/>
          <p:cNvSpPr>
            <a:spLocks noChangeArrowheads="1"/>
          </p:cNvSpPr>
          <p:nvPr/>
        </p:nvSpPr>
        <p:spPr bwMode="auto">
          <a:xfrm>
            <a:off x="755650" y="1268413"/>
            <a:ext cx="8208963" cy="5329237"/>
          </a:xfrm>
          <a:prstGeom prst="rect">
            <a:avLst/>
          </a:prstGeom>
          <a:noFill/>
          <a:ln w="9525">
            <a:noFill/>
            <a:miter lim="800000"/>
            <a:headEnd/>
            <a:tailEnd/>
          </a:ln>
        </p:spPr>
        <p:txBody>
          <a:bodyPr wrap="none" anchor="ctr"/>
          <a:lstStyle/>
          <a:p>
            <a:endParaRPr lang="ar-SA"/>
          </a:p>
        </p:txBody>
      </p:sp>
      <p:sp>
        <p:nvSpPr>
          <p:cNvPr id="12" name="Round Same Side Corner Rectangle 11"/>
          <p:cNvSpPr/>
          <p:nvPr/>
        </p:nvSpPr>
        <p:spPr bwMode="auto">
          <a:xfrm>
            <a:off x="227013" y="142875"/>
            <a:ext cx="8701087" cy="1058863"/>
          </a:xfrm>
          <a:prstGeom prst="round2SameRect">
            <a:avLst>
              <a:gd name="adj1" fmla="val 50000"/>
              <a:gd name="adj2" fmla="val 0"/>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rtlCol="1"/>
          <a:lstStyle/>
          <a:p>
            <a:pPr>
              <a:defRPr/>
            </a:pPr>
            <a:r>
              <a:rPr lang="en-US" sz="6000" dirty="0">
                <a:solidFill>
                  <a:srgbClr val="FFFDDD"/>
                </a:solidFill>
              </a:rPr>
              <a:t>                                 </a:t>
            </a:r>
            <a:endParaRPr lang="ar-SA" sz="6000" dirty="0">
              <a:solidFill>
                <a:srgbClr val="FFFDDD"/>
              </a:solidFill>
            </a:endParaRPr>
          </a:p>
        </p:txBody>
      </p:sp>
      <p:pic>
        <p:nvPicPr>
          <p:cNvPr id="10246" name="Picture 35" descr="card5"/>
          <p:cNvPicPr>
            <a:picLocks noChangeAspect="1" noChangeArrowheads="1"/>
          </p:cNvPicPr>
          <p:nvPr/>
        </p:nvPicPr>
        <p:blipFill>
          <a:blip r:embed="rId4"/>
          <a:srcRect l="82158"/>
          <a:stretch>
            <a:fillRect/>
          </a:stretch>
        </p:blipFill>
        <p:spPr bwMode="auto">
          <a:xfrm>
            <a:off x="44450" y="-39688"/>
            <a:ext cx="1638300" cy="6886576"/>
          </a:xfrm>
          <a:prstGeom prst="rect">
            <a:avLst/>
          </a:prstGeom>
          <a:noFill/>
          <a:ln w="9525">
            <a:noFill/>
            <a:miter lim="800000"/>
            <a:headEnd/>
            <a:tailEnd/>
          </a:ln>
        </p:spPr>
      </p:pic>
      <p:pic>
        <p:nvPicPr>
          <p:cNvPr id="10247" name="Picture 36" descr="card4"/>
          <p:cNvPicPr>
            <a:picLocks noChangeAspect="1" noChangeArrowheads="1"/>
          </p:cNvPicPr>
          <p:nvPr/>
        </p:nvPicPr>
        <p:blipFill>
          <a:blip r:embed="rId5"/>
          <a:srcRect l="82158"/>
          <a:stretch>
            <a:fillRect/>
          </a:stretch>
        </p:blipFill>
        <p:spPr bwMode="auto">
          <a:xfrm>
            <a:off x="44450" y="-39688"/>
            <a:ext cx="1638300" cy="6886576"/>
          </a:xfrm>
          <a:prstGeom prst="rect">
            <a:avLst/>
          </a:prstGeom>
          <a:noFill/>
          <a:ln w="9525">
            <a:noFill/>
            <a:miter lim="800000"/>
            <a:headEnd/>
            <a:tailEnd/>
          </a:ln>
        </p:spPr>
      </p:pic>
      <p:pic>
        <p:nvPicPr>
          <p:cNvPr id="10248" name="Picture 37" descr="card2"/>
          <p:cNvPicPr>
            <a:picLocks noChangeAspect="1" noChangeArrowheads="1"/>
          </p:cNvPicPr>
          <p:nvPr/>
        </p:nvPicPr>
        <p:blipFill>
          <a:blip r:embed="rId6"/>
          <a:srcRect l="82988" r="6224"/>
          <a:stretch>
            <a:fillRect/>
          </a:stretch>
        </p:blipFill>
        <p:spPr bwMode="auto">
          <a:xfrm>
            <a:off x="76200" y="-39688"/>
            <a:ext cx="990600" cy="6886576"/>
          </a:xfrm>
          <a:prstGeom prst="rect">
            <a:avLst/>
          </a:prstGeom>
          <a:noFill/>
          <a:ln w="9525">
            <a:noFill/>
            <a:miter lim="800000"/>
            <a:headEnd/>
            <a:tailEnd/>
          </a:ln>
        </p:spPr>
      </p:pic>
      <p:pic>
        <p:nvPicPr>
          <p:cNvPr id="10249" name="Picture 38" descr="card1"/>
          <p:cNvPicPr>
            <a:picLocks noChangeAspect="1" noChangeArrowheads="1"/>
          </p:cNvPicPr>
          <p:nvPr/>
        </p:nvPicPr>
        <p:blipFill>
          <a:blip r:embed="rId7"/>
          <a:srcRect l="83818" r="8714"/>
          <a:stretch>
            <a:fillRect/>
          </a:stretch>
        </p:blipFill>
        <p:spPr bwMode="auto">
          <a:xfrm>
            <a:off x="69850" y="-25400"/>
            <a:ext cx="685800" cy="6886575"/>
          </a:xfrm>
          <a:prstGeom prst="rect">
            <a:avLst/>
          </a:prstGeom>
          <a:noFill/>
          <a:ln w="9525">
            <a:noFill/>
            <a:miter lim="800000"/>
            <a:headEnd/>
            <a:tailEnd/>
          </a:ln>
        </p:spPr>
      </p:pic>
      <p:sp>
        <p:nvSpPr>
          <p:cNvPr id="10250" name="Text Placeholder 12"/>
          <p:cNvSpPr>
            <a:spLocks noGrp="1"/>
          </p:cNvSpPr>
          <p:nvPr>
            <p:ph type="body" sz="half" idx="1"/>
          </p:nvPr>
        </p:nvSpPr>
        <p:spPr>
          <a:xfrm>
            <a:off x="2212975" y="2357438"/>
            <a:ext cx="4695825" cy="3700462"/>
          </a:xfrm>
        </p:spPr>
        <p:txBody>
          <a:bodyPr/>
          <a:lstStyle/>
          <a:p>
            <a:pPr rtl="1">
              <a:buNone/>
            </a:pPr>
            <a:r>
              <a:rPr lang="en-US" sz="9600" dirty="0" smtClean="0"/>
              <a:t> </a:t>
            </a:r>
            <a:r>
              <a:rPr lang="en-US" sz="9600" b="1" dirty="0" smtClean="0">
                <a:latin typeface="Coronet" pitchFamily="66" charset="0"/>
              </a:rPr>
              <a:t>Thank You </a:t>
            </a:r>
            <a:endParaRPr lang="ar-SA" sz="9600" b="1" dirty="0" smtClean="0">
              <a:latin typeface="Coronet"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3305</TotalTime>
  <Words>525</Words>
  <PresentationFormat>On-screen Show (4:3)</PresentationFormat>
  <Paragraphs>66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admin</cp:lastModifiedBy>
  <cp:revision>173</cp:revision>
  <dcterms:modified xsi:type="dcterms:W3CDTF">2013-03-23T17:06:25Z</dcterms:modified>
</cp:coreProperties>
</file>