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92" r:id="rId4"/>
    <p:sldId id="293" r:id="rId5"/>
    <p:sldId id="261" r:id="rId6"/>
    <p:sldId id="258" r:id="rId7"/>
    <p:sldId id="260" r:id="rId8"/>
    <p:sldId id="259" r:id="rId9"/>
    <p:sldId id="262" r:id="rId10"/>
    <p:sldId id="263" r:id="rId11"/>
    <p:sldId id="265" r:id="rId12"/>
    <p:sldId id="264" r:id="rId13"/>
    <p:sldId id="266" r:id="rId14"/>
    <p:sldId id="273" r:id="rId15"/>
    <p:sldId id="268" r:id="rId16"/>
    <p:sldId id="270" r:id="rId17"/>
    <p:sldId id="271" r:id="rId18"/>
    <p:sldId id="311" r:id="rId19"/>
    <p:sldId id="317" r:id="rId20"/>
    <p:sldId id="318" r:id="rId21"/>
    <p:sldId id="282" r:id="rId22"/>
    <p:sldId id="274" r:id="rId23"/>
    <p:sldId id="275" r:id="rId24"/>
    <p:sldId id="319" r:id="rId25"/>
    <p:sldId id="320" r:id="rId26"/>
    <p:sldId id="272" r:id="rId27"/>
    <p:sldId id="324" r:id="rId28"/>
    <p:sldId id="279" r:id="rId29"/>
    <p:sldId id="277" r:id="rId30"/>
    <p:sldId id="280" r:id="rId31"/>
    <p:sldId id="283" r:id="rId32"/>
    <p:sldId id="284" r:id="rId33"/>
    <p:sldId id="285" r:id="rId34"/>
    <p:sldId id="321" r:id="rId35"/>
    <p:sldId id="286" r:id="rId36"/>
    <p:sldId id="287" r:id="rId37"/>
    <p:sldId id="322" r:id="rId38"/>
    <p:sldId id="289" r:id="rId39"/>
    <p:sldId id="290" r:id="rId40"/>
    <p:sldId id="291" r:id="rId41"/>
    <p:sldId id="294" r:id="rId42"/>
    <p:sldId id="295" r:id="rId43"/>
    <p:sldId id="296" r:id="rId44"/>
    <p:sldId id="297" r:id="rId45"/>
    <p:sldId id="298" r:id="rId46"/>
    <p:sldId id="299" r:id="rId47"/>
    <p:sldId id="300" r:id="rId48"/>
    <p:sldId id="301" r:id="rId49"/>
    <p:sldId id="302" r:id="rId50"/>
    <p:sldId id="303" r:id="rId51"/>
    <p:sldId id="304" r:id="rId52"/>
    <p:sldId id="305" r:id="rId53"/>
    <p:sldId id="308" r:id="rId54"/>
    <p:sldId id="306" r:id="rId55"/>
    <p:sldId id="307" r:id="rId56"/>
    <p:sldId id="309" r:id="rId57"/>
    <p:sldId id="312" r:id="rId58"/>
    <p:sldId id="313" r:id="rId59"/>
    <p:sldId id="314" r:id="rId60"/>
    <p:sldId id="315" r:id="rId61"/>
    <p:sldId id="323" r:id="rId62"/>
    <p:sldId id="316" r:id="rId63"/>
    <p:sldId id="310" r:id="rId6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72" d="100"/>
          <a:sy n="72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5C3D4-440A-4C38-B722-71EE09695C7B}" type="datetimeFigureOut">
              <a:rPr lang="ar-SA" smtClean="0"/>
              <a:pPr/>
              <a:t>22/03/33</a:t>
            </a:fld>
            <a:endParaRPr lang="ar-SA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B3E9631-3CB5-4103-8DC3-73A9F4EAD51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5C3D4-440A-4C38-B722-71EE09695C7B}" type="datetimeFigureOut">
              <a:rPr lang="ar-SA" smtClean="0"/>
              <a:pPr/>
              <a:t>22/03/33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E9631-3CB5-4103-8DC3-73A9F4EAD51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5C3D4-440A-4C38-B722-71EE09695C7B}" type="datetimeFigureOut">
              <a:rPr lang="ar-SA" smtClean="0"/>
              <a:pPr/>
              <a:t>22/03/33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E9631-3CB5-4103-8DC3-73A9F4EAD51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5C3D4-440A-4C38-B722-71EE09695C7B}" type="datetimeFigureOut">
              <a:rPr lang="ar-SA" smtClean="0"/>
              <a:pPr/>
              <a:t>22/03/33</a:t>
            </a:fld>
            <a:endParaRPr lang="ar-S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ar-SA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B3E9631-3CB5-4103-8DC3-73A9F4EAD51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5C3D4-440A-4C38-B722-71EE09695C7B}" type="datetimeFigureOut">
              <a:rPr lang="ar-SA" smtClean="0"/>
              <a:pPr/>
              <a:t>22/03/33</a:t>
            </a:fld>
            <a:endParaRPr lang="ar-SA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E9631-3CB5-4103-8DC3-73A9F4EAD51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5C3D4-440A-4C38-B722-71EE09695C7B}" type="datetimeFigureOut">
              <a:rPr lang="ar-SA" smtClean="0"/>
              <a:pPr/>
              <a:t>22/03/33</a:t>
            </a:fld>
            <a:endParaRPr lang="ar-S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E9631-3CB5-4103-8DC3-73A9F4EAD51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5C3D4-440A-4C38-B722-71EE09695C7B}" type="datetimeFigureOut">
              <a:rPr lang="ar-SA" smtClean="0"/>
              <a:pPr/>
              <a:t>22/03/33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B3E9631-3CB5-4103-8DC3-73A9F4EAD51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5C3D4-440A-4C38-B722-71EE09695C7B}" type="datetimeFigureOut">
              <a:rPr lang="ar-SA" smtClean="0"/>
              <a:pPr/>
              <a:t>22/03/33</a:t>
            </a:fld>
            <a:endParaRPr lang="ar-SA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E9631-3CB5-4103-8DC3-73A9F4EAD51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5C3D4-440A-4C38-B722-71EE09695C7B}" type="datetimeFigureOut">
              <a:rPr lang="ar-SA" smtClean="0"/>
              <a:pPr/>
              <a:t>22/03/33</a:t>
            </a:fld>
            <a:endParaRPr lang="ar-SA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E9631-3CB5-4103-8DC3-73A9F4EAD51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5C3D4-440A-4C38-B722-71EE09695C7B}" type="datetimeFigureOut">
              <a:rPr lang="ar-SA" smtClean="0"/>
              <a:pPr/>
              <a:t>22/03/33</a:t>
            </a:fld>
            <a:endParaRPr lang="ar-SA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E9631-3CB5-4103-8DC3-73A9F4EAD51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5C3D4-440A-4C38-B722-71EE09695C7B}" type="datetimeFigureOut">
              <a:rPr lang="ar-SA" smtClean="0"/>
              <a:pPr/>
              <a:t>22/03/33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E9631-3CB5-4103-8DC3-73A9F4EAD51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935C3D4-440A-4C38-B722-71EE09695C7B}" type="datetimeFigureOut">
              <a:rPr lang="ar-SA" smtClean="0"/>
              <a:pPr/>
              <a:t>22/03/33</a:t>
            </a:fld>
            <a:endParaRPr lang="ar-SA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B3E9631-3CB5-4103-8DC3-73A9F4EAD51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r" rtl="1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r" rtl="1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r" rtl="1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r" rtl="1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3212976"/>
            <a:ext cx="8458200" cy="2004589"/>
          </a:xfrm>
        </p:spPr>
        <p:txBody>
          <a:bodyPr>
            <a:normAutofit fontScale="90000"/>
          </a:bodyPr>
          <a:lstStyle/>
          <a:p>
            <a:r>
              <a:rPr lang="en-US" sz="8000" b="1" i="1" dirty="0" smtClean="0">
                <a:solidFill>
                  <a:srgbClr val="C00000"/>
                </a:solidFill>
              </a:rPr>
              <a:t>Dermatitis</a:t>
            </a:r>
            <a:br>
              <a:rPr lang="en-US" sz="8000" b="1" i="1" dirty="0" smtClean="0">
                <a:solidFill>
                  <a:srgbClr val="C00000"/>
                </a:solidFill>
              </a:rPr>
            </a:br>
            <a:r>
              <a:rPr lang="en-US" sz="5300" b="1" i="1" smtClean="0">
                <a:solidFill>
                  <a:srgbClr val="C00000"/>
                </a:solidFill>
              </a:rPr>
              <a:t>(Eczema)</a:t>
            </a:r>
            <a:endParaRPr lang="ar-SA" sz="5300" b="1" i="1" dirty="0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536" y="5517232"/>
            <a:ext cx="8458200" cy="914400"/>
          </a:xfrm>
        </p:spPr>
        <p:txBody>
          <a:bodyPr/>
          <a:lstStyle/>
          <a:p>
            <a:r>
              <a:rPr lang="en-US" b="1" i="1" dirty="0" smtClean="0">
                <a:solidFill>
                  <a:schemeClr val="tx1"/>
                </a:solidFill>
              </a:rPr>
              <a:t>By:</a:t>
            </a:r>
          </a:p>
          <a:p>
            <a:r>
              <a:rPr lang="en-US" b="1" i="1" dirty="0" smtClean="0">
                <a:solidFill>
                  <a:schemeClr val="tx1"/>
                </a:solidFill>
              </a:rPr>
              <a:t>DR. </a:t>
            </a:r>
            <a:r>
              <a:rPr lang="en-US" b="1" i="1" dirty="0" err="1" smtClean="0">
                <a:solidFill>
                  <a:schemeClr val="tx1"/>
                </a:solidFill>
              </a:rPr>
              <a:t>Eman</a:t>
            </a:r>
            <a:r>
              <a:rPr lang="en-US" b="1" i="1" dirty="0" smtClean="0">
                <a:solidFill>
                  <a:schemeClr val="tx1"/>
                </a:solidFill>
              </a:rPr>
              <a:t> AL-</a:t>
            </a:r>
            <a:r>
              <a:rPr lang="en-US" b="1" i="1" dirty="0" err="1" smtClean="0">
                <a:solidFill>
                  <a:schemeClr val="tx1"/>
                </a:solidFill>
              </a:rPr>
              <a:t>Mukhadeb</a:t>
            </a:r>
            <a:endParaRPr lang="ar-SA" b="1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523528"/>
          </a:xfrm>
        </p:spPr>
        <p:txBody>
          <a:bodyPr>
            <a:normAutofit fontScale="90000"/>
          </a:bodyPr>
          <a:lstStyle/>
          <a:p>
            <a:r>
              <a:rPr lang="en-US" b="1" i="1" dirty="0" smtClean="0">
                <a:solidFill>
                  <a:srgbClr val="C00000"/>
                </a:solidFill>
              </a:rPr>
              <a:t>Infantile</a:t>
            </a:r>
            <a:endParaRPr lang="ar-SA" b="1" i="1" dirty="0">
              <a:solidFill>
                <a:srgbClr val="C00000"/>
              </a:solidFill>
            </a:endParaRPr>
          </a:p>
        </p:txBody>
      </p:sp>
      <p:pic>
        <p:nvPicPr>
          <p:cNvPr id="1026" name="Picture 2" descr="C:\Documents and Settings\eman\My Documents\My Pictures\si151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357298"/>
            <a:ext cx="8643998" cy="5143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074" name="Picture 2" descr="C:\Documents and Settings\eman\My Documents\My Pictures\atopicDermatitisEczema_4129_lg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196752"/>
            <a:ext cx="7416824" cy="42484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739552"/>
          </a:xfrm>
        </p:spPr>
        <p:txBody>
          <a:bodyPr/>
          <a:lstStyle/>
          <a:p>
            <a:r>
              <a:rPr lang="en-US" i="1" dirty="0" smtClean="0">
                <a:solidFill>
                  <a:srgbClr val="FF0000"/>
                </a:solidFill>
              </a:rPr>
              <a:t>Childhood</a:t>
            </a:r>
            <a:endParaRPr lang="ar-SA" i="1" dirty="0">
              <a:solidFill>
                <a:srgbClr val="FF0000"/>
              </a:solidFill>
            </a:endParaRPr>
          </a:p>
        </p:txBody>
      </p:sp>
      <p:pic>
        <p:nvPicPr>
          <p:cNvPr id="2050" name="Picture 2" descr="C:\Documents and Settings\eman\My Documents\My Pictures\Picture\untitled.bmp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1500174"/>
            <a:ext cx="6429420" cy="5143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098" name="Picture 2" descr="C:\Documents and Settings\eman\My Documents\My Pictures\atopic_dermatitis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620688"/>
            <a:ext cx="8280920" cy="59766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 algn="ctr">
              <a:buNone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sz="6000" b="1" i="1" dirty="0" smtClean="0">
                <a:solidFill>
                  <a:srgbClr val="C00000"/>
                </a:solidFill>
              </a:rPr>
              <a:t>Diagnosis </a:t>
            </a:r>
            <a:endParaRPr lang="ar-SA" sz="60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457200"/>
            <a:ext cx="8686800" cy="667544"/>
          </a:xfrm>
        </p:spPr>
        <p:txBody>
          <a:bodyPr/>
          <a:lstStyle/>
          <a:p>
            <a:r>
              <a:rPr lang="en-US" i="1" dirty="0">
                <a:solidFill>
                  <a:srgbClr val="C00000"/>
                </a:solidFill>
              </a:rPr>
              <a:t>criteria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2209800"/>
            <a:ext cx="7772400" cy="4114800"/>
          </a:xfrm>
        </p:spPr>
        <p:txBody>
          <a:bodyPr/>
          <a:lstStyle/>
          <a:p>
            <a:pPr algn="l">
              <a:buFont typeface="Wingdings" pitchFamily="2" charset="2"/>
              <a:buNone/>
            </a:pPr>
            <a:r>
              <a:rPr lang="en-US" b="1" dirty="0"/>
              <a:t> </a:t>
            </a:r>
            <a:r>
              <a:rPr lang="en-US" b="1" i="1" dirty="0" smtClean="0">
                <a:solidFill>
                  <a:srgbClr val="C00000"/>
                </a:solidFill>
              </a:rPr>
              <a:t>Major</a:t>
            </a:r>
            <a:endParaRPr lang="en-US" b="1" i="1" dirty="0">
              <a:solidFill>
                <a:srgbClr val="C00000"/>
              </a:solidFill>
            </a:endParaRPr>
          </a:p>
          <a:p>
            <a:pPr algn="l">
              <a:buNone/>
            </a:pPr>
            <a:r>
              <a:rPr lang="en-US" i="1" dirty="0"/>
              <a:t>1.pruritus</a:t>
            </a:r>
          </a:p>
          <a:p>
            <a:pPr algn="l">
              <a:buNone/>
            </a:pPr>
            <a:r>
              <a:rPr lang="en-US" i="1" dirty="0"/>
              <a:t>2.typical </a:t>
            </a:r>
            <a:r>
              <a:rPr lang="en-US" i="1" dirty="0" err="1"/>
              <a:t>morhology</a:t>
            </a:r>
            <a:r>
              <a:rPr lang="en-US" i="1" dirty="0"/>
              <a:t> and distribution</a:t>
            </a:r>
          </a:p>
          <a:p>
            <a:pPr algn="l">
              <a:buNone/>
            </a:pPr>
            <a:r>
              <a:rPr lang="en-US" i="1" dirty="0"/>
              <a:t>3.chronicity</a:t>
            </a:r>
          </a:p>
          <a:p>
            <a:pPr algn="l">
              <a:buNone/>
            </a:pPr>
            <a:r>
              <a:rPr lang="en-US" i="1" dirty="0" smtClean="0"/>
              <a:t>4.Personal or family </a:t>
            </a:r>
            <a:r>
              <a:rPr lang="en-US" i="1" dirty="0"/>
              <a:t>history of </a:t>
            </a:r>
            <a:r>
              <a:rPr lang="en-US" i="1" dirty="0" err="1"/>
              <a:t>atopy</a:t>
            </a:r>
            <a:endParaRPr lang="en-US" i="1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026"/>
          <p:cNvSpPr>
            <a:spLocks noGrp="1" noChangeArrowheads="1"/>
          </p:cNvSpPr>
          <p:nvPr>
            <p:ph type="title"/>
          </p:nvPr>
        </p:nvSpPr>
        <p:spPr>
          <a:xfrm>
            <a:off x="301752" y="457200"/>
            <a:ext cx="8686800" cy="739552"/>
          </a:xfrm>
        </p:spPr>
        <p:txBody>
          <a:bodyPr/>
          <a:lstStyle/>
          <a:p>
            <a:r>
              <a:rPr lang="en-US" b="1" i="1" dirty="0">
                <a:solidFill>
                  <a:srgbClr val="C00000"/>
                </a:solidFill>
              </a:rPr>
              <a:t>Minor criteria</a:t>
            </a:r>
          </a:p>
        </p:txBody>
      </p:sp>
      <p:sp>
        <p:nvSpPr>
          <p:cNvPr id="23555" name="Rectangle 1027"/>
          <p:cNvSpPr>
            <a:spLocks noGrp="1" noChangeArrowheads="1"/>
          </p:cNvSpPr>
          <p:nvPr>
            <p:ph sz="half" idx="1"/>
          </p:nvPr>
        </p:nvSpPr>
        <p:spPr>
          <a:xfrm>
            <a:off x="457200" y="1600200"/>
            <a:ext cx="4033838" cy="4530725"/>
          </a:xfrm>
        </p:spPr>
        <p:txBody>
          <a:bodyPr/>
          <a:lstStyle/>
          <a:p>
            <a:pPr algn="l">
              <a:buNone/>
            </a:pPr>
            <a:r>
              <a:rPr lang="en-US" sz="2200" i="1" dirty="0" smtClean="0"/>
              <a:t>-</a:t>
            </a:r>
            <a:r>
              <a:rPr lang="en-US" sz="2200" i="1" dirty="0" err="1" smtClean="0"/>
              <a:t>Xerosis</a:t>
            </a:r>
            <a:endParaRPr lang="en-US" sz="2200" i="1" dirty="0"/>
          </a:p>
          <a:p>
            <a:pPr algn="l">
              <a:buNone/>
            </a:pPr>
            <a:r>
              <a:rPr lang="en-US" sz="2200" i="1" dirty="0" smtClean="0"/>
              <a:t>-</a:t>
            </a:r>
            <a:r>
              <a:rPr lang="en-US" sz="2200" i="1" dirty="0" err="1" smtClean="0"/>
              <a:t>Icthyosis</a:t>
            </a:r>
            <a:r>
              <a:rPr lang="en-US" sz="2200" i="1" dirty="0" smtClean="0"/>
              <a:t>/</a:t>
            </a:r>
            <a:r>
              <a:rPr lang="en-US" sz="2200" i="1" dirty="0" err="1" smtClean="0"/>
              <a:t>hyperlinear</a:t>
            </a:r>
            <a:r>
              <a:rPr lang="en-US" sz="2200" i="1" dirty="0" smtClean="0"/>
              <a:t> palms/</a:t>
            </a:r>
            <a:r>
              <a:rPr lang="en-US" sz="2200" i="1" dirty="0" err="1" smtClean="0"/>
              <a:t>keratosis</a:t>
            </a:r>
            <a:r>
              <a:rPr lang="en-US" sz="2200" i="1" dirty="0" smtClean="0"/>
              <a:t> </a:t>
            </a:r>
            <a:r>
              <a:rPr lang="en-US" sz="2200" i="1" dirty="0" err="1" smtClean="0"/>
              <a:t>pilaris</a:t>
            </a:r>
            <a:r>
              <a:rPr lang="en-US" sz="2200" i="1" dirty="0" smtClean="0"/>
              <a:t>.</a:t>
            </a:r>
            <a:endParaRPr lang="en-US" sz="2200" i="1" dirty="0"/>
          </a:p>
          <a:p>
            <a:pPr algn="l">
              <a:buNone/>
            </a:pPr>
            <a:r>
              <a:rPr lang="en-US" sz="2200" i="1" dirty="0" smtClean="0"/>
              <a:t>-</a:t>
            </a:r>
            <a:r>
              <a:rPr lang="en-US" sz="2200" i="1" dirty="0" err="1" smtClean="0"/>
              <a:t>IgE</a:t>
            </a:r>
            <a:r>
              <a:rPr lang="en-US" sz="2200" i="1" dirty="0" smtClean="0"/>
              <a:t> </a:t>
            </a:r>
            <a:r>
              <a:rPr lang="en-US" sz="2200" i="1" dirty="0"/>
              <a:t>reactivity</a:t>
            </a:r>
          </a:p>
          <a:p>
            <a:pPr algn="l">
              <a:buNone/>
            </a:pPr>
            <a:r>
              <a:rPr lang="en-US" sz="2200" i="1" dirty="0" smtClean="0"/>
              <a:t>-Elevated </a:t>
            </a:r>
            <a:r>
              <a:rPr lang="en-US" sz="2200" i="1" dirty="0" err="1"/>
              <a:t>IgE</a:t>
            </a:r>
            <a:r>
              <a:rPr lang="en-US" sz="2200" i="1" dirty="0"/>
              <a:t> level</a:t>
            </a:r>
          </a:p>
          <a:p>
            <a:pPr algn="l">
              <a:buNone/>
            </a:pPr>
            <a:r>
              <a:rPr lang="en-US" sz="2200" i="1" dirty="0" smtClean="0"/>
              <a:t>-Early </a:t>
            </a:r>
            <a:r>
              <a:rPr lang="en-US" sz="2200" i="1" dirty="0"/>
              <a:t>onset</a:t>
            </a:r>
          </a:p>
          <a:p>
            <a:pPr algn="l">
              <a:buNone/>
            </a:pPr>
            <a:r>
              <a:rPr lang="en-US" sz="2200" i="1" dirty="0" smtClean="0"/>
              <a:t>-Skin </a:t>
            </a:r>
            <a:r>
              <a:rPr lang="en-US" sz="2200" i="1" dirty="0"/>
              <a:t>infection</a:t>
            </a:r>
          </a:p>
          <a:p>
            <a:pPr algn="l">
              <a:buNone/>
            </a:pPr>
            <a:r>
              <a:rPr lang="en-US" sz="2200" i="1" dirty="0" smtClean="0"/>
              <a:t>-</a:t>
            </a:r>
            <a:r>
              <a:rPr lang="en-US" sz="2200" i="1" dirty="0" err="1" smtClean="0"/>
              <a:t>Chelitis</a:t>
            </a:r>
            <a:endParaRPr lang="en-US" sz="2200" i="1" dirty="0"/>
          </a:p>
          <a:p>
            <a:pPr algn="l">
              <a:buNone/>
            </a:pPr>
            <a:r>
              <a:rPr lang="en-US" sz="2200" i="1" dirty="0" smtClean="0"/>
              <a:t>-Nipple </a:t>
            </a:r>
            <a:r>
              <a:rPr lang="en-US" sz="2200" i="1" dirty="0"/>
              <a:t>eczema</a:t>
            </a:r>
          </a:p>
        </p:txBody>
      </p:sp>
      <p:sp>
        <p:nvSpPr>
          <p:cNvPr id="23556" name="Rectangle 1028"/>
          <p:cNvSpPr>
            <a:spLocks noGrp="1" noChangeArrowheads="1"/>
          </p:cNvSpPr>
          <p:nvPr>
            <p:ph sz="half" idx="2"/>
          </p:nvPr>
        </p:nvSpPr>
        <p:spPr>
          <a:xfrm>
            <a:off x="4652963" y="1600200"/>
            <a:ext cx="4033837" cy="4530725"/>
          </a:xfrm>
        </p:spPr>
        <p:txBody>
          <a:bodyPr/>
          <a:lstStyle/>
          <a:p>
            <a:pPr algn="l">
              <a:buNone/>
            </a:pPr>
            <a:r>
              <a:rPr lang="en-US" sz="2200" dirty="0" smtClean="0"/>
              <a:t>-Recurrent </a:t>
            </a:r>
            <a:r>
              <a:rPr lang="en-US" sz="2200" dirty="0" err="1" smtClean="0"/>
              <a:t>conjuctivitis</a:t>
            </a:r>
            <a:endParaRPr lang="en-US" sz="2200" dirty="0" smtClean="0"/>
          </a:p>
          <a:p>
            <a:pPr algn="l">
              <a:buNone/>
            </a:pPr>
            <a:r>
              <a:rPr lang="en-US" sz="2200" dirty="0" smtClean="0"/>
              <a:t>-</a:t>
            </a:r>
            <a:r>
              <a:rPr lang="en-US" sz="2200" dirty="0" err="1" smtClean="0"/>
              <a:t>Keratoconus</a:t>
            </a:r>
            <a:endParaRPr lang="en-US" sz="2200" dirty="0" smtClean="0"/>
          </a:p>
          <a:p>
            <a:pPr algn="l">
              <a:buNone/>
            </a:pPr>
            <a:r>
              <a:rPr lang="en-US" sz="2200" dirty="0" smtClean="0"/>
              <a:t>-</a:t>
            </a:r>
            <a:r>
              <a:rPr lang="en-US" sz="2200" dirty="0" err="1" smtClean="0"/>
              <a:t>Dennie</a:t>
            </a:r>
            <a:r>
              <a:rPr lang="en-US" sz="2200" dirty="0" smtClean="0"/>
              <a:t> </a:t>
            </a:r>
            <a:r>
              <a:rPr lang="en-US" sz="2200" dirty="0" err="1" smtClean="0"/>
              <a:t>morgan</a:t>
            </a:r>
            <a:r>
              <a:rPr lang="en-US" sz="2200" dirty="0" smtClean="0"/>
              <a:t> fold</a:t>
            </a:r>
          </a:p>
          <a:p>
            <a:pPr algn="l">
              <a:buNone/>
            </a:pPr>
            <a:r>
              <a:rPr lang="en-US" sz="2200" dirty="0" smtClean="0"/>
              <a:t>-Anterior  cataract</a:t>
            </a:r>
          </a:p>
          <a:p>
            <a:pPr algn="l">
              <a:buNone/>
            </a:pPr>
            <a:r>
              <a:rPr lang="en-US" sz="2200" dirty="0" smtClean="0"/>
              <a:t>-Orbital darkening</a:t>
            </a:r>
          </a:p>
          <a:p>
            <a:pPr algn="l">
              <a:buNone/>
            </a:pPr>
            <a:r>
              <a:rPr lang="en-US" sz="2200" dirty="0" smtClean="0"/>
              <a:t>-Facial </a:t>
            </a:r>
            <a:r>
              <a:rPr lang="en-US" sz="2200" dirty="0" err="1" smtClean="0"/>
              <a:t>erythema</a:t>
            </a:r>
            <a:endParaRPr lang="en-US" sz="2200" dirty="0" smtClean="0"/>
          </a:p>
          <a:p>
            <a:pPr algn="l">
              <a:buNone/>
            </a:pPr>
            <a:r>
              <a:rPr lang="en-US" sz="2200" dirty="0" smtClean="0"/>
              <a:t>-</a:t>
            </a:r>
            <a:r>
              <a:rPr lang="en-US" sz="2200" dirty="0" err="1" smtClean="0"/>
              <a:t>Pityriasis</a:t>
            </a:r>
            <a:r>
              <a:rPr lang="en-US" sz="2200" dirty="0" smtClean="0"/>
              <a:t> alba</a:t>
            </a:r>
          </a:p>
          <a:p>
            <a:pPr algn="l">
              <a:buNone/>
            </a:pPr>
            <a:r>
              <a:rPr lang="en-US" sz="2200" dirty="0" smtClean="0"/>
              <a:t>-Food hypersensitivity</a:t>
            </a:r>
          </a:p>
          <a:p>
            <a:pPr algn="l">
              <a:buNone/>
            </a:pPr>
            <a:r>
              <a:rPr lang="en-US" sz="2200" dirty="0" smtClean="0"/>
              <a:t>-White </a:t>
            </a:r>
            <a:r>
              <a:rPr lang="en-US" sz="2200" dirty="0" err="1" smtClean="0"/>
              <a:t>dermatographism</a:t>
            </a:r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err="1" smtClean="0">
                <a:solidFill>
                  <a:srgbClr val="C00000"/>
                </a:solidFill>
              </a:rPr>
              <a:t>Dennie</a:t>
            </a:r>
            <a:r>
              <a:rPr lang="en-US" i="1" dirty="0" smtClean="0">
                <a:solidFill>
                  <a:srgbClr val="C00000"/>
                </a:solidFill>
              </a:rPr>
              <a:t> </a:t>
            </a:r>
            <a:r>
              <a:rPr lang="en-US" i="1" dirty="0" err="1" smtClean="0">
                <a:solidFill>
                  <a:srgbClr val="C00000"/>
                </a:solidFill>
              </a:rPr>
              <a:t>morgan</a:t>
            </a:r>
            <a:r>
              <a:rPr lang="en-US" i="1" dirty="0" smtClean="0">
                <a:solidFill>
                  <a:srgbClr val="C00000"/>
                </a:solidFill>
              </a:rPr>
              <a:t> fold</a:t>
            </a:r>
            <a:endParaRPr lang="ar-SA" dirty="0">
              <a:solidFill>
                <a:srgbClr val="C0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026" name="Picture 2" descr="C:\Users\reema\Pictures\يث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628800"/>
            <a:ext cx="7488832" cy="4752404"/>
          </a:xfrm>
          <a:prstGeom prst="rect">
            <a:avLst/>
          </a:prstGeom>
          <a:noFill/>
        </p:spPr>
      </p:pic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667544"/>
          </a:xfrm>
        </p:spPr>
        <p:txBody>
          <a:bodyPr/>
          <a:lstStyle/>
          <a:p>
            <a:r>
              <a:rPr lang="en-US" b="1" i="1" dirty="0" err="1" smtClean="0">
                <a:solidFill>
                  <a:srgbClr val="FF0000"/>
                </a:solidFill>
              </a:rPr>
              <a:t>Pityriasis</a:t>
            </a:r>
            <a:r>
              <a:rPr lang="en-US" b="1" i="1" dirty="0" smtClean="0">
                <a:solidFill>
                  <a:srgbClr val="FF0000"/>
                </a:solidFill>
              </a:rPr>
              <a:t> alba</a:t>
            </a:r>
            <a:endParaRPr lang="ar-SA" b="1" i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Documents and Settings\eman\My Documents\My Pictures\pityriasis_alb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1643051"/>
            <a:ext cx="6643734" cy="46434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667544"/>
          </a:xfrm>
        </p:spPr>
        <p:txBody>
          <a:bodyPr/>
          <a:lstStyle/>
          <a:p>
            <a:r>
              <a:rPr lang="en-US" b="1" i="1" dirty="0" err="1" smtClean="0">
                <a:solidFill>
                  <a:srgbClr val="FF0000"/>
                </a:solidFill>
              </a:rPr>
              <a:t>Pityriasis</a:t>
            </a:r>
            <a:r>
              <a:rPr lang="en-US" b="1" i="1" dirty="0" smtClean="0">
                <a:solidFill>
                  <a:srgbClr val="FF0000"/>
                </a:solidFill>
              </a:rPr>
              <a:t> alba</a:t>
            </a:r>
            <a:endParaRPr lang="ar-SA" dirty="0"/>
          </a:p>
        </p:txBody>
      </p:sp>
      <p:pic>
        <p:nvPicPr>
          <p:cNvPr id="3074" name="Picture 2" descr="C:\Users\reema\Pictures\untitled.bmp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268760"/>
            <a:ext cx="6048671" cy="5400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739552"/>
          </a:xfrm>
        </p:spPr>
        <p:txBody>
          <a:bodyPr/>
          <a:lstStyle/>
          <a:p>
            <a:pPr algn="l"/>
            <a:r>
              <a:rPr lang="en-US" i="1" dirty="0" smtClean="0">
                <a:solidFill>
                  <a:srgbClr val="C00000"/>
                </a:solidFill>
              </a:rPr>
              <a:t>Outline:</a:t>
            </a:r>
            <a:endParaRPr lang="ar-SA" i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l">
              <a:buNone/>
            </a:pPr>
            <a:r>
              <a:rPr lang="en-US" i="1" dirty="0" smtClean="0"/>
              <a:t>-Atopic dermatitis</a:t>
            </a:r>
          </a:p>
          <a:p>
            <a:pPr algn="l">
              <a:buNone/>
            </a:pPr>
            <a:r>
              <a:rPr lang="en-US" i="1" dirty="0" smtClean="0"/>
              <a:t>-</a:t>
            </a:r>
            <a:r>
              <a:rPr lang="en-US" i="1" dirty="0" err="1" smtClean="0"/>
              <a:t>seborrheic</a:t>
            </a:r>
            <a:r>
              <a:rPr lang="en-US" i="1" dirty="0" smtClean="0"/>
              <a:t> dermatitis</a:t>
            </a:r>
          </a:p>
          <a:p>
            <a:pPr algn="l">
              <a:buNone/>
            </a:pPr>
            <a:r>
              <a:rPr lang="en-US" i="1" dirty="0" smtClean="0"/>
              <a:t>-contact dermatitis:</a:t>
            </a:r>
          </a:p>
          <a:p>
            <a:pPr algn="l">
              <a:buNone/>
            </a:pPr>
            <a:r>
              <a:rPr lang="en-US" i="1" dirty="0"/>
              <a:t> </a:t>
            </a:r>
            <a:r>
              <a:rPr lang="en-US" i="1" dirty="0" smtClean="0"/>
              <a:t>         -allergic</a:t>
            </a:r>
          </a:p>
          <a:p>
            <a:pPr algn="l">
              <a:buNone/>
            </a:pPr>
            <a:r>
              <a:rPr lang="en-US" i="1" dirty="0"/>
              <a:t> </a:t>
            </a:r>
            <a:r>
              <a:rPr lang="en-US" i="1" dirty="0" smtClean="0"/>
              <a:t>         - irritant</a:t>
            </a:r>
          </a:p>
          <a:p>
            <a:pPr algn="l">
              <a:buNone/>
            </a:pPr>
            <a:r>
              <a:rPr lang="en-US" i="1" dirty="0" smtClean="0"/>
              <a:t>-Nummular dermatitis (discoid eczema)</a:t>
            </a:r>
          </a:p>
          <a:p>
            <a:pPr algn="l">
              <a:buNone/>
            </a:pPr>
            <a:r>
              <a:rPr lang="en-US" i="1" dirty="0" smtClean="0"/>
              <a:t>-</a:t>
            </a:r>
            <a:r>
              <a:rPr lang="en-US" i="1" dirty="0" err="1" smtClean="0"/>
              <a:t>Dyshidrotic</a:t>
            </a:r>
            <a:r>
              <a:rPr lang="en-US" i="1" dirty="0" smtClean="0"/>
              <a:t> eczema.</a:t>
            </a:r>
          </a:p>
          <a:p>
            <a:pPr algn="l">
              <a:buNone/>
            </a:pPr>
            <a:r>
              <a:rPr lang="en-US" i="1" dirty="0" smtClean="0"/>
              <a:t>-Stasis dermatitis.</a:t>
            </a:r>
          </a:p>
          <a:p>
            <a:pPr algn="l">
              <a:buNone/>
            </a:pPr>
            <a:r>
              <a:rPr lang="en-US" i="1" dirty="0" smtClean="0"/>
              <a:t>-</a:t>
            </a:r>
            <a:r>
              <a:rPr lang="en-US" i="1" dirty="0" err="1" smtClean="0"/>
              <a:t>Neurodermatitis</a:t>
            </a:r>
            <a:r>
              <a:rPr lang="en-US" i="1" dirty="0" smtClean="0"/>
              <a:t>.</a:t>
            </a:r>
          </a:p>
          <a:p>
            <a:pPr algn="l">
              <a:buNone/>
            </a:pPr>
            <a:endParaRPr lang="ar-SA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667544"/>
          </a:xfrm>
        </p:spPr>
        <p:txBody>
          <a:bodyPr/>
          <a:lstStyle/>
          <a:p>
            <a:r>
              <a:rPr lang="en-US" i="1" dirty="0" err="1" smtClean="0">
                <a:solidFill>
                  <a:srgbClr val="FF0000"/>
                </a:solidFill>
              </a:rPr>
              <a:t>Keratosis</a:t>
            </a:r>
            <a:r>
              <a:rPr lang="en-US" i="1" dirty="0" smtClean="0">
                <a:solidFill>
                  <a:srgbClr val="FF0000"/>
                </a:solidFill>
              </a:rPr>
              <a:t> </a:t>
            </a:r>
            <a:r>
              <a:rPr lang="en-US" i="1" dirty="0" err="1" smtClean="0">
                <a:solidFill>
                  <a:srgbClr val="FF0000"/>
                </a:solidFill>
              </a:rPr>
              <a:t>pilaris</a:t>
            </a:r>
            <a:r>
              <a:rPr lang="en-US" i="1" dirty="0" smtClean="0">
                <a:solidFill>
                  <a:srgbClr val="FF0000"/>
                </a:solidFill>
              </a:rPr>
              <a:t> </a:t>
            </a:r>
            <a:endParaRPr lang="ar-SA" i="1" dirty="0">
              <a:solidFill>
                <a:srgbClr val="FF0000"/>
              </a:solidFill>
            </a:endParaRPr>
          </a:p>
        </p:txBody>
      </p:sp>
      <p:pic>
        <p:nvPicPr>
          <p:cNvPr id="4098" name="Picture 2" descr="C:\Users\reema\Pictures\keratosis_pilaris_up_close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1052736"/>
            <a:ext cx="4752528" cy="58052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11560"/>
          </a:xfrm>
        </p:spPr>
        <p:txBody>
          <a:bodyPr/>
          <a:lstStyle/>
          <a:p>
            <a:r>
              <a:rPr lang="en-US" i="1" dirty="0" smtClean="0">
                <a:solidFill>
                  <a:srgbClr val="C00000"/>
                </a:solidFill>
              </a:rPr>
              <a:t>Pathology</a:t>
            </a:r>
            <a:endParaRPr lang="ar-SA" i="1" dirty="0">
              <a:solidFill>
                <a:srgbClr val="C0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dirty="0" smtClean="0"/>
              <a:t>-Depend on the stage</a:t>
            </a:r>
          </a:p>
          <a:p>
            <a:pPr algn="l">
              <a:buNone/>
            </a:pPr>
            <a:r>
              <a:rPr lang="en-US" i="1" dirty="0" smtClean="0"/>
              <a:t>-</a:t>
            </a:r>
            <a:r>
              <a:rPr lang="en-US" i="1" dirty="0" err="1" smtClean="0"/>
              <a:t>Spongiosis</a:t>
            </a:r>
            <a:r>
              <a:rPr lang="en-US" i="1" dirty="0" smtClean="0"/>
              <a:t> (</a:t>
            </a:r>
            <a:r>
              <a:rPr lang="en-US" i="1" dirty="0" err="1" smtClean="0"/>
              <a:t>oedema</a:t>
            </a:r>
            <a:r>
              <a:rPr lang="en-US" i="1" dirty="0" smtClean="0"/>
              <a:t>)</a:t>
            </a:r>
          </a:p>
          <a:p>
            <a:pPr algn="l">
              <a:buNone/>
            </a:pPr>
            <a:r>
              <a:rPr lang="en-US" i="1" dirty="0" smtClean="0"/>
              <a:t>-</a:t>
            </a:r>
            <a:r>
              <a:rPr lang="en-US" i="1" dirty="0" err="1" smtClean="0"/>
              <a:t>Exocytosis</a:t>
            </a:r>
            <a:r>
              <a:rPr lang="en-US" i="1" dirty="0" smtClean="0"/>
              <a:t> of lymphocytes</a:t>
            </a:r>
            <a:endParaRPr lang="ar-SA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2714644"/>
          </a:xfrm>
        </p:spPr>
        <p:txBody>
          <a:bodyPr>
            <a:normAutofit/>
          </a:bodyPr>
          <a:lstStyle/>
          <a:p>
            <a:pPr algn="ctr"/>
            <a:r>
              <a:rPr lang="en-US" sz="6000" b="1" i="1" dirty="0" smtClean="0">
                <a:solidFill>
                  <a:srgbClr val="C00000"/>
                </a:solidFill>
              </a:rPr>
              <a:t>Complication</a:t>
            </a:r>
            <a:endParaRPr lang="ar-SA" sz="6000" b="1" i="1" dirty="0">
              <a:solidFill>
                <a:srgbClr val="C0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04800" y="2564904"/>
            <a:ext cx="8686800" cy="3515221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457200"/>
            <a:ext cx="8686800" cy="667544"/>
          </a:xfrm>
        </p:spPr>
        <p:txBody>
          <a:bodyPr/>
          <a:lstStyle/>
          <a:p>
            <a:r>
              <a:rPr lang="en-US" i="1" dirty="0">
                <a:solidFill>
                  <a:srgbClr val="C00000"/>
                </a:solidFill>
              </a:rPr>
              <a:t>SKIN INFECTIONS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i="1" dirty="0" smtClean="0"/>
              <a:t>-STAPH </a:t>
            </a:r>
            <a:r>
              <a:rPr lang="en-US" i="1" dirty="0"/>
              <a:t>AURIOUS:</a:t>
            </a:r>
          </a:p>
          <a:p>
            <a:pPr algn="l">
              <a:buFont typeface="Wingdings" pitchFamily="2" charset="2"/>
              <a:buNone/>
            </a:pPr>
            <a:r>
              <a:rPr lang="en-US" i="1" dirty="0"/>
              <a:t>1.folliculitis</a:t>
            </a:r>
          </a:p>
          <a:p>
            <a:pPr algn="l">
              <a:buFont typeface="Wingdings" pitchFamily="2" charset="2"/>
              <a:buNone/>
            </a:pPr>
            <a:r>
              <a:rPr lang="en-US" i="1" dirty="0"/>
              <a:t>2.impetigo</a:t>
            </a:r>
          </a:p>
          <a:p>
            <a:pPr algn="l">
              <a:buNone/>
            </a:pPr>
            <a:r>
              <a:rPr lang="ar-SA" i="1" dirty="0" smtClean="0"/>
              <a:t> </a:t>
            </a:r>
            <a:r>
              <a:rPr lang="en-US" i="1" dirty="0" smtClean="0"/>
              <a:t>eczema </a:t>
            </a:r>
            <a:r>
              <a:rPr lang="en-US" i="1" dirty="0" err="1" smtClean="0"/>
              <a:t>herpeticum</a:t>
            </a:r>
            <a:r>
              <a:rPr lang="en-US" i="1" dirty="0" smtClean="0"/>
              <a:t>)</a:t>
            </a:r>
            <a:r>
              <a:rPr lang="ar-SA" i="1" dirty="0" smtClean="0"/>
              <a:t> )</a:t>
            </a:r>
            <a:r>
              <a:rPr lang="en-US" i="1" dirty="0" smtClean="0"/>
              <a:t>-Herpes Simplex Virus</a:t>
            </a:r>
            <a:endParaRPr lang="en-US" i="1" dirty="0"/>
          </a:p>
          <a:p>
            <a:pPr algn="l">
              <a:buNone/>
            </a:pPr>
            <a:r>
              <a:rPr lang="en-US" i="1" dirty="0" smtClean="0"/>
              <a:t>-TRICHOPHYTON </a:t>
            </a:r>
            <a:r>
              <a:rPr lang="en-US" i="1" dirty="0"/>
              <a:t>RUBRUM</a:t>
            </a:r>
          </a:p>
          <a:p>
            <a:pPr algn="l">
              <a:buNone/>
            </a:pPr>
            <a:endParaRPr lang="en-US" dirty="0"/>
          </a:p>
          <a:p>
            <a:pPr algn="l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rgbClr val="FF0000"/>
                </a:solidFill>
              </a:rPr>
              <a:t>Education :</a:t>
            </a:r>
            <a:endParaRPr lang="ar-SA" b="1" i="1" dirty="0">
              <a:solidFill>
                <a:srgbClr val="FF0000"/>
              </a:solidFill>
            </a:endParaRPr>
          </a:p>
        </p:txBody>
      </p:sp>
      <p:pic>
        <p:nvPicPr>
          <p:cNvPr id="5122" name="Picture 2" descr="C:\Users\reema\Pictures\EarthTalkAntibacterialSoaps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691680" y="1628800"/>
            <a:ext cx="5112568" cy="3240360"/>
          </a:xfrm>
          <a:prstGeom prst="rect">
            <a:avLst/>
          </a:prstGeom>
          <a:noFill/>
        </p:spPr>
      </p:pic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l">
              <a:buNone/>
            </a:pPr>
            <a:endParaRPr lang="ar-SA" dirty="0"/>
          </a:p>
        </p:txBody>
      </p:sp>
      <p:sp>
        <p:nvSpPr>
          <p:cNvPr id="6" name="Rectangle 5"/>
          <p:cNvSpPr/>
          <p:nvPr/>
        </p:nvSpPr>
        <p:spPr>
          <a:xfrm>
            <a:off x="539552" y="5373216"/>
            <a:ext cx="7200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buNone/>
            </a:pPr>
            <a:r>
              <a:rPr lang="en-US" b="1" i="1" dirty="0" smtClean="0"/>
              <a:t>-Avoid alkali soaps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b="1" i="1" dirty="0" smtClean="0"/>
              <a:t>-Avoid woolen clothes and wear cotton instead</a:t>
            </a:r>
            <a:endParaRPr lang="ar-SA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595536"/>
          </a:xfrm>
        </p:spPr>
        <p:txBody>
          <a:bodyPr>
            <a:normAutofit fontScale="90000"/>
          </a:bodyPr>
          <a:lstStyle/>
          <a:p>
            <a:r>
              <a:rPr lang="en-US" b="1" i="1" dirty="0" smtClean="0">
                <a:solidFill>
                  <a:srgbClr val="FF0000"/>
                </a:solidFill>
              </a:rPr>
              <a:t>Emollient</a:t>
            </a:r>
            <a:r>
              <a:rPr lang="en-US" dirty="0" smtClean="0"/>
              <a:t> </a:t>
            </a:r>
            <a:endParaRPr lang="ar-SA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6146" name="Picture 2" descr="C:\Users\reema\Pictures\tumblr_kultex4lbz1qa9ugno1_40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2057400"/>
            <a:ext cx="5544616" cy="43239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667544"/>
          </a:xfrm>
        </p:spPr>
        <p:txBody>
          <a:bodyPr/>
          <a:lstStyle/>
          <a:p>
            <a:r>
              <a:rPr lang="en-US" b="1" i="1" dirty="0" smtClean="0">
                <a:solidFill>
                  <a:srgbClr val="C00000"/>
                </a:solidFill>
              </a:rPr>
              <a:t>Treatment</a:t>
            </a:r>
            <a:endParaRPr lang="ar-SA" b="1" i="1" dirty="0">
              <a:solidFill>
                <a:srgbClr val="C0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l">
              <a:buNone/>
            </a:pPr>
            <a:r>
              <a:rPr lang="en-US" i="1" dirty="0" smtClean="0"/>
              <a:t>-Education.</a:t>
            </a:r>
          </a:p>
          <a:p>
            <a:pPr algn="l">
              <a:buNone/>
            </a:pPr>
            <a:r>
              <a:rPr lang="en-US" i="1" dirty="0" smtClean="0"/>
              <a:t>-</a:t>
            </a:r>
            <a:r>
              <a:rPr lang="en-US" i="1" dirty="0" err="1" smtClean="0"/>
              <a:t>Emmolient</a:t>
            </a:r>
            <a:r>
              <a:rPr lang="en-US" i="1" dirty="0" smtClean="0"/>
              <a:t>.</a:t>
            </a:r>
          </a:p>
          <a:p>
            <a:pPr algn="l">
              <a:buNone/>
            </a:pPr>
            <a:r>
              <a:rPr lang="en-US" i="1" dirty="0" smtClean="0"/>
              <a:t>-topical steroid</a:t>
            </a:r>
          </a:p>
          <a:p>
            <a:pPr algn="l">
              <a:buNone/>
            </a:pPr>
            <a:r>
              <a:rPr lang="en-US" i="1" dirty="0" smtClean="0"/>
              <a:t>-topical </a:t>
            </a:r>
            <a:r>
              <a:rPr lang="en-US" i="1" dirty="0" err="1" smtClean="0"/>
              <a:t>immunomodulators</a:t>
            </a:r>
            <a:r>
              <a:rPr lang="en-US" i="1" dirty="0" smtClean="0"/>
              <a:t> (</a:t>
            </a:r>
            <a:r>
              <a:rPr lang="en-US" i="1" dirty="0" err="1" smtClean="0"/>
              <a:t>tacrolimus</a:t>
            </a:r>
            <a:r>
              <a:rPr lang="en-US" i="1" dirty="0" smtClean="0"/>
              <a:t> &amp; </a:t>
            </a:r>
            <a:r>
              <a:rPr lang="en-US" i="1" dirty="0" err="1" smtClean="0"/>
              <a:t>pimecrolimus</a:t>
            </a:r>
            <a:r>
              <a:rPr lang="en-US" i="1" dirty="0" smtClean="0"/>
              <a:t>)</a:t>
            </a:r>
            <a:endParaRPr lang="en-US" i="1" dirty="0" smtClean="0"/>
          </a:p>
          <a:p>
            <a:pPr algn="l">
              <a:buNone/>
            </a:pPr>
            <a:r>
              <a:rPr lang="en-US" i="1" dirty="0" smtClean="0"/>
              <a:t>-oral antihistamine</a:t>
            </a:r>
          </a:p>
          <a:p>
            <a:pPr algn="l">
              <a:buNone/>
            </a:pPr>
            <a:r>
              <a:rPr lang="en-US" i="1" dirty="0" smtClean="0"/>
              <a:t>-oral Antibiotic (for 2ry bacterial infection)</a:t>
            </a:r>
          </a:p>
          <a:p>
            <a:pPr algn="l">
              <a:buNone/>
            </a:pPr>
            <a:r>
              <a:rPr lang="en-US" i="1" dirty="0" smtClean="0"/>
              <a:t>-ultraviolet light</a:t>
            </a:r>
          </a:p>
          <a:p>
            <a:pPr algn="l">
              <a:buNone/>
            </a:pPr>
            <a:r>
              <a:rPr lang="en-US" i="1" dirty="0" smtClean="0"/>
              <a:t>-systemic steroid</a:t>
            </a:r>
          </a:p>
          <a:p>
            <a:pPr algn="l">
              <a:buNone/>
            </a:pPr>
            <a:r>
              <a:rPr lang="en-US" i="1" dirty="0" smtClean="0"/>
              <a:t>-others: </a:t>
            </a:r>
            <a:r>
              <a:rPr lang="en-US" i="1" dirty="0" err="1" smtClean="0"/>
              <a:t>cyclosporin</a:t>
            </a:r>
            <a:r>
              <a:rPr lang="en-US" i="1" dirty="0" smtClean="0"/>
              <a:t> , </a:t>
            </a:r>
            <a:r>
              <a:rPr lang="en-US" i="1" dirty="0" err="1" smtClean="0"/>
              <a:t>methotrexate</a:t>
            </a:r>
            <a:r>
              <a:rPr lang="en-US" i="1" dirty="0" smtClean="0"/>
              <a:t> ,</a:t>
            </a:r>
            <a:r>
              <a:rPr lang="en-US" i="1" dirty="0" err="1" smtClean="0"/>
              <a:t>azathioprine</a:t>
            </a:r>
            <a:r>
              <a:rPr lang="en-US" i="1" dirty="0" smtClean="0"/>
              <a:t>, IVIG , Biologic</a:t>
            </a:r>
          </a:p>
          <a:p>
            <a:pPr algn="l">
              <a:buNone/>
            </a:pPr>
            <a:endParaRPr lang="ar-SA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3600" b="1" i="1" dirty="0" smtClean="0">
                <a:solidFill>
                  <a:srgbClr val="FF0000"/>
                </a:solidFill>
              </a:rPr>
              <a:t>What are the side effects of topical steroid?  </a:t>
            </a:r>
            <a:r>
              <a:rPr lang="en-US" i="1" dirty="0" smtClean="0"/>
              <a:t>  </a:t>
            </a:r>
            <a:endParaRPr lang="ar-SA" i="1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skin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34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2" descr="drops_on_skin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595536"/>
          </a:xfrm>
        </p:spPr>
        <p:txBody>
          <a:bodyPr>
            <a:normAutofit fontScale="90000"/>
          </a:bodyPr>
          <a:lstStyle/>
          <a:p>
            <a:r>
              <a:rPr lang="en-US" i="1" dirty="0" smtClean="0">
                <a:solidFill>
                  <a:srgbClr val="C00000"/>
                </a:solidFill>
              </a:rPr>
              <a:t>Hypersensitivity Reaction</a:t>
            </a:r>
            <a:endParaRPr lang="ar-SA" i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571612"/>
            <a:ext cx="8229600" cy="4525963"/>
          </a:xfrm>
        </p:spPr>
        <p:txBody>
          <a:bodyPr>
            <a:normAutofit fontScale="77500" lnSpcReduction="20000"/>
          </a:bodyPr>
          <a:lstStyle/>
          <a:p>
            <a:pPr algn="l">
              <a:buNone/>
            </a:pPr>
            <a:r>
              <a:rPr lang="en-US" b="1" i="1" dirty="0" smtClean="0"/>
              <a:t>Type 1: Immediate Hypersensitivity Reaction </a:t>
            </a:r>
          </a:p>
          <a:p>
            <a:pPr lvl="1" algn="l">
              <a:buNone/>
            </a:pPr>
            <a:r>
              <a:rPr lang="en-US" i="1" dirty="0" smtClean="0"/>
              <a:t>Mediated by </a:t>
            </a:r>
            <a:r>
              <a:rPr lang="en-US" i="1" dirty="0" err="1" smtClean="0"/>
              <a:t>IgE</a:t>
            </a:r>
            <a:r>
              <a:rPr lang="en-US" i="1" dirty="0" smtClean="0"/>
              <a:t> to specific antigens </a:t>
            </a:r>
          </a:p>
          <a:p>
            <a:pPr lvl="2" algn="l">
              <a:buNone/>
            </a:pPr>
            <a:r>
              <a:rPr lang="en-US" i="1" dirty="0" smtClean="0"/>
              <a:t>Mast cells stimulated and release histamine </a:t>
            </a:r>
          </a:p>
          <a:p>
            <a:pPr lvl="1" algn="l">
              <a:buNone/>
            </a:pPr>
            <a:r>
              <a:rPr lang="en-US" i="1" dirty="0" smtClean="0"/>
              <a:t>Reaction within 15-30  minutes of exposure </a:t>
            </a:r>
          </a:p>
          <a:p>
            <a:pPr lvl="1" algn="l">
              <a:buNone/>
            </a:pPr>
            <a:r>
              <a:rPr lang="en-US" i="1" dirty="0" smtClean="0">
                <a:solidFill>
                  <a:srgbClr val="C00000"/>
                </a:solidFill>
              </a:rPr>
              <a:t>Examples: Anaphylaxis (</a:t>
            </a:r>
            <a:r>
              <a:rPr lang="en-US" i="1" dirty="0" err="1" smtClean="0">
                <a:solidFill>
                  <a:srgbClr val="C00000"/>
                </a:solidFill>
              </a:rPr>
              <a:t>e.g.penicillin</a:t>
            </a:r>
            <a:r>
              <a:rPr lang="en-US" i="1" dirty="0" smtClean="0">
                <a:solidFill>
                  <a:srgbClr val="C00000"/>
                </a:solidFill>
              </a:rPr>
              <a:t>)  ,</a:t>
            </a:r>
            <a:r>
              <a:rPr lang="en-US" i="1" dirty="0" err="1" smtClean="0">
                <a:solidFill>
                  <a:srgbClr val="C00000"/>
                </a:solidFill>
              </a:rPr>
              <a:t>Urticaria</a:t>
            </a:r>
            <a:r>
              <a:rPr lang="en-US" i="1" dirty="0" smtClean="0">
                <a:solidFill>
                  <a:srgbClr val="C00000"/>
                </a:solidFill>
              </a:rPr>
              <a:t> , </a:t>
            </a:r>
            <a:r>
              <a:rPr lang="en-US" i="1" dirty="0" err="1" smtClean="0">
                <a:solidFill>
                  <a:srgbClr val="C00000"/>
                </a:solidFill>
              </a:rPr>
              <a:t>Angioedema</a:t>
            </a:r>
            <a:r>
              <a:rPr lang="en-US" i="1" dirty="0" smtClean="0">
                <a:solidFill>
                  <a:srgbClr val="C00000"/>
                </a:solidFill>
              </a:rPr>
              <a:t> .</a:t>
            </a:r>
          </a:p>
          <a:p>
            <a:pPr lvl="1" algn="l">
              <a:buNone/>
            </a:pPr>
            <a:endParaRPr lang="en-US" i="1" dirty="0" smtClean="0"/>
          </a:p>
          <a:p>
            <a:pPr lvl="1" algn="l">
              <a:buNone/>
            </a:pPr>
            <a:endParaRPr lang="en-US" i="1" dirty="0" smtClean="0"/>
          </a:p>
          <a:p>
            <a:pPr algn="l">
              <a:buNone/>
            </a:pPr>
            <a:r>
              <a:rPr lang="en-US" b="1" i="1" dirty="0" smtClean="0"/>
              <a:t>Type 2: </a:t>
            </a:r>
            <a:r>
              <a:rPr lang="en-US" b="1" i="1" dirty="0" err="1" smtClean="0"/>
              <a:t>Cytotoxic</a:t>
            </a:r>
            <a:r>
              <a:rPr lang="en-US" b="1" i="1" dirty="0" smtClean="0"/>
              <a:t> Antibody mediated Reaction</a:t>
            </a:r>
            <a:r>
              <a:rPr lang="en-US" i="1" dirty="0" smtClean="0"/>
              <a:t> </a:t>
            </a:r>
          </a:p>
          <a:p>
            <a:pPr lvl="1" algn="l">
              <a:buNone/>
            </a:pPr>
            <a:r>
              <a:rPr lang="en-US" i="1" dirty="0" smtClean="0"/>
              <a:t>Mediated by </a:t>
            </a:r>
            <a:r>
              <a:rPr lang="en-US" i="1" dirty="0" err="1" smtClean="0"/>
              <a:t>IgG</a:t>
            </a:r>
            <a:r>
              <a:rPr lang="en-US" i="1" dirty="0" smtClean="0"/>
              <a:t> and </a:t>
            </a:r>
            <a:r>
              <a:rPr lang="en-US" i="1" dirty="0" err="1" smtClean="0"/>
              <a:t>IgM</a:t>
            </a:r>
            <a:r>
              <a:rPr lang="en-US" i="1" dirty="0" smtClean="0"/>
              <a:t> to specific antigens </a:t>
            </a:r>
          </a:p>
          <a:p>
            <a:pPr lvl="1" algn="l">
              <a:buNone/>
            </a:pPr>
            <a:r>
              <a:rPr lang="en-US" i="1" dirty="0" smtClean="0">
                <a:solidFill>
                  <a:srgbClr val="C00000"/>
                </a:solidFill>
              </a:rPr>
              <a:t>Examples: Transfusion Reaction ,Rhesus Incompatibility (</a:t>
            </a:r>
            <a:r>
              <a:rPr lang="en-US" i="1" dirty="0" err="1" smtClean="0">
                <a:solidFill>
                  <a:srgbClr val="C00000"/>
                </a:solidFill>
              </a:rPr>
              <a:t>Rh</a:t>
            </a:r>
            <a:r>
              <a:rPr lang="en-US" i="1" dirty="0" smtClean="0">
                <a:solidFill>
                  <a:srgbClr val="C00000"/>
                </a:solidFill>
              </a:rPr>
              <a:t> Incompatibility), Hashimoto‘  </a:t>
            </a:r>
            <a:r>
              <a:rPr lang="en-US" i="1" dirty="0" err="1" smtClean="0">
                <a:solidFill>
                  <a:srgbClr val="C00000"/>
                </a:solidFill>
              </a:rPr>
              <a:t>thyroiditis</a:t>
            </a:r>
            <a:r>
              <a:rPr lang="en-US" i="1" dirty="0" smtClean="0">
                <a:solidFill>
                  <a:srgbClr val="C00000"/>
                </a:solidFill>
              </a:rPr>
              <a:t>.</a:t>
            </a:r>
          </a:p>
          <a:p>
            <a:pPr lvl="2" algn="l">
              <a:buNone/>
            </a:pPr>
            <a:r>
              <a:rPr lang="en-US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667544"/>
          </a:xfrm>
        </p:spPr>
        <p:txBody>
          <a:bodyPr/>
          <a:lstStyle/>
          <a:p>
            <a:r>
              <a:rPr lang="en-US" b="1" i="1" dirty="0" err="1" smtClean="0">
                <a:solidFill>
                  <a:srgbClr val="C00000"/>
                </a:solidFill>
              </a:rPr>
              <a:t>Seborrheic</a:t>
            </a:r>
            <a:r>
              <a:rPr lang="en-US" b="1" i="1" dirty="0" smtClean="0">
                <a:solidFill>
                  <a:srgbClr val="C00000"/>
                </a:solidFill>
              </a:rPr>
              <a:t> </a:t>
            </a:r>
            <a:r>
              <a:rPr lang="en-US" b="1" i="1" dirty="0" err="1" smtClean="0">
                <a:solidFill>
                  <a:srgbClr val="C00000"/>
                </a:solidFill>
              </a:rPr>
              <a:t>Dermaitis</a:t>
            </a:r>
            <a:endParaRPr lang="ar-SA" b="1" i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910" y="1857364"/>
            <a:ext cx="8043890" cy="426879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b="1" i="1" dirty="0" smtClean="0"/>
              <a:t>Is a common mild chronic eczema typically confined to skin regions with high sebum production &amp; the large body folds</a:t>
            </a:r>
            <a:endParaRPr lang="ar-SA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595536"/>
          </a:xfrm>
        </p:spPr>
        <p:txBody>
          <a:bodyPr>
            <a:normAutofit fontScale="90000"/>
          </a:bodyPr>
          <a:lstStyle/>
          <a:p>
            <a:r>
              <a:rPr lang="en-US" b="1" i="1" dirty="0" smtClean="0">
                <a:solidFill>
                  <a:srgbClr val="C00000"/>
                </a:solidFill>
              </a:rPr>
              <a:t>Pathogenesis</a:t>
            </a:r>
            <a:endParaRPr lang="ar-SA" b="1" i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b="1" i="1" dirty="0" smtClean="0"/>
              <a:t>-Seborrhea &amp; abnormal sebum production.</a:t>
            </a:r>
          </a:p>
          <a:p>
            <a:pPr algn="l">
              <a:buNone/>
            </a:pPr>
            <a:endParaRPr lang="ar-SA" b="1" i="1" dirty="0" smtClean="0"/>
          </a:p>
          <a:p>
            <a:pPr algn="l">
              <a:buNone/>
            </a:pPr>
            <a:r>
              <a:rPr lang="en-US" b="1" i="1" dirty="0" smtClean="0"/>
              <a:t>-</a:t>
            </a:r>
            <a:r>
              <a:rPr lang="en-US" b="1" i="1" dirty="0" err="1" smtClean="0"/>
              <a:t>Commensal</a:t>
            </a:r>
            <a:r>
              <a:rPr lang="en-US" b="1" i="1" dirty="0" smtClean="0"/>
              <a:t> yeast </a:t>
            </a:r>
            <a:r>
              <a:rPr lang="en-US" b="1" i="1" dirty="0" err="1" smtClean="0"/>
              <a:t>Malassezia</a:t>
            </a:r>
            <a:r>
              <a:rPr lang="en-US" b="1" i="1" dirty="0" smtClean="0"/>
              <a:t> </a:t>
            </a:r>
            <a:r>
              <a:rPr lang="en-US" b="1" i="1" dirty="0" err="1" smtClean="0"/>
              <a:t>furfur</a:t>
            </a:r>
            <a:r>
              <a:rPr lang="en-US" b="1" i="1" dirty="0" smtClean="0"/>
              <a:t> (</a:t>
            </a:r>
            <a:r>
              <a:rPr lang="en-US" b="1" i="1" dirty="0" err="1" smtClean="0"/>
              <a:t>pityrosporum</a:t>
            </a:r>
            <a:r>
              <a:rPr lang="en-US" b="1" i="1" dirty="0" smtClean="0"/>
              <a:t> </a:t>
            </a:r>
            <a:r>
              <a:rPr lang="en-US" b="1" i="1" dirty="0" err="1" smtClean="0"/>
              <a:t>ovale</a:t>
            </a:r>
            <a:r>
              <a:rPr lang="en-US" b="1" i="1" dirty="0" smtClean="0"/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57200"/>
            <a:ext cx="8991600" cy="667544"/>
          </a:xfrm>
        </p:spPr>
        <p:txBody>
          <a:bodyPr/>
          <a:lstStyle/>
          <a:p>
            <a:r>
              <a:rPr lang="en-US" b="1" i="1" dirty="0" smtClean="0">
                <a:solidFill>
                  <a:srgbClr val="C00000"/>
                </a:solidFill>
              </a:rPr>
              <a:t>Clinical Picture:</a:t>
            </a:r>
            <a:endParaRPr lang="ar-SA" b="1" i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8686800" cy="4686320"/>
          </a:xfrm>
        </p:spPr>
        <p:txBody>
          <a:bodyPr>
            <a:normAutofit lnSpcReduction="10000"/>
          </a:bodyPr>
          <a:lstStyle/>
          <a:p>
            <a:pPr algn="l">
              <a:buNone/>
            </a:pPr>
            <a:r>
              <a:rPr lang="en-US" b="1" i="1" dirty="0" err="1" smtClean="0"/>
              <a:t>Seborrheic</a:t>
            </a:r>
            <a:r>
              <a:rPr lang="en-US" b="1" i="1" dirty="0" smtClean="0"/>
              <a:t> dermatitis is defined by clinical</a:t>
            </a:r>
          </a:p>
          <a:p>
            <a:pPr algn="l">
              <a:buNone/>
            </a:pPr>
            <a:r>
              <a:rPr lang="en-US" b="1" i="1" dirty="0" smtClean="0"/>
              <a:t>parameters which include:</a:t>
            </a:r>
            <a:endParaRPr lang="ar-SA" b="1" i="1" dirty="0" smtClean="0"/>
          </a:p>
          <a:p>
            <a:pPr algn="l">
              <a:buNone/>
            </a:pPr>
            <a:endParaRPr lang="en-US" sz="2800" i="1" dirty="0" smtClean="0"/>
          </a:p>
          <a:p>
            <a:pPr algn="l">
              <a:buNone/>
            </a:pPr>
            <a:r>
              <a:rPr lang="en-US" sz="2800" i="1" dirty="0" smtClean="0"/>
              <a:t>1-erythematous red-yellow , poorly circumscribed patches &amp; thin plaques with bran-like to flaky (greasy) scales.</a:t>
            </a:r>
          </a:p>
          <a:p>
            <a:pPr algn="l">
              <a:buNone/>
            </a:pPr>
            <a:endParaRPr lang="en-US" sz="2800" i="1" dirty="0" smtClean="0"/>
          </a:p>
          <a:p>
            <a:pPr algn="l">
              <a:buNone/>
            </a:pPr>
            <a:r>
              <a:rPr lang="en-US" sz="2800" i="1" dirty="0" smtClean="0"/>
              <a:t>2-Limitation to those periods of life when sebaceous gland are active i.e. the 1</a:t>
            </a:r>
            <a:r>
              <a:rPr lang="en-US" sz="2800" i="1" baseline="30000" dirty="0" smtClean="0"/>
              <a:t>st</a:t>
            </a:r>
            <a:r>
              <a:rPr lang="en-US" sz="2800" i="1" dirty="0" smtClean="0"/>
              <a:t> few months of life &amp; post puberty (infantile &amp; adult forms).</a:t>
            </a:r>
            <a:endParaRPr lang="ar-SA" sz="28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i="1" dirty="0" smtClean="0">
                <a:solidFill>
                  <a:srgbClr val="C00000"/>
                </a:solidFill>
              </a:rPr>
              <a:t>Cont….</a:t>
            </a:r>
            <a:endParaRPr lang="ar-SA" i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sz="2800" i="1" dirty="0" smtClean="0"/>
              <a:t>3- A predilection for areas rich in sebaceous glands </a:t>
            </a:r>
            <a:r>
              <a:rPr lang="ar-SA" sz="2800" i="1" dirty="0" smtClean="0"/>
              <a:t> </a:t>
            </a:r>
          </a:p>
          <a:p>
            <a:pPr algn="l">
              <a:buNone/>
            </a:pPr>
            <a:r>
              <a:rPr lang="en-US" sz="2800" i="1" dirty="0" err="1" smtClean="0"/>
              <a:t>e.g</a:t>
            </a:r>
            <a:r>
              <a:rPr lang="en-US" sz="2800" i="1" dirty="0" smtClean="0"/>
              <a:t>: scalp , face, ears , </a:t>
            </a:r>
            <a:r>
              <a:rPr lang="en-US" sz="2800" i="1" dirty="0" err="1" smtClean="0"/>
              <a:t>presternal</a:t>
            </a:r>
            <a:r>
              <a:rPr lang="en-US" sz="2800" i="1" dirty="0" smtClean="0"/>
              <a:t> region &amp; flexural areas (</a:t>
            </a:r>
            <a:r>
              <a:rPr lang="en-US" sz="2800" i="1" dirty="0" err="1" smtClean="0"/>
              <a:t>axillae</a:t>
            </a:r>
            <a:r>
              <a:rPr lang="en-US" sz="2800" i="1" dirty="0" smtClean="0"/>
              <a:t>, inguinal &amp; </a:t>
            </a:r>
            <a:r>
              <a:rPr lang="en-US" sz="2800" i="1" dirty="0" err="1" smtClean="0"/>
              <a:t>inframammary</a:t>
            </a:r>
            <a:r>
              <a:rPr lang="en-US" sz="2800" i="1" dirty="0" smtClean="0"/>
              <a:t> folds , umbilicus).</a:t>
            </a:r>
          </a:p>
          <a:p>
            <a:pPr algn="l">
              <a:buNone/>
            </a:pPr>
            <a:endParaRPr lang="en-US" sz="2800" i="1" dirty="0"/>
          </a:p>
          <a:p>
            <a:pPr algn="l">
              <a:buNone/>
            </a:pPr>
            <a:r>
              <a:rPr lang="en-US" sz="2800" i="1" dirty="0" smtClean="0"/>
              <a:t>4-A mild course with moderate discomfort</a:t>
            </a:r>
            <a:r>
              <a:rPr lang="en-US" dirty="0" smtClean="0"/>
              <a:t>.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7170" name="Picture 2" descr="C:\Users\reema\Pictures\22320082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052736"/>
            <a:ext cx="5976664" cy="51845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523528"/>
          </a:xfrm>
        </p:spPr>
        <p:txBody>
          <a:bodyPr>
            <a:noAutofit/>
          </a:bodyPr>
          <a:lstStyle/>
          <a:p>
            <a:pPr algn="l"/>
            <a:r>
              <a:rPr lang="en-US" sz="2000" b="1" i="1" dirty="0" smtClean="0">
                <a:solidFill>
                  <a:srgbClr val="C00000"/>
                </a:solidFill>
              </a:rPr>
              <a:t>Cradle cap: </a:t>
            </a:r>
            <a:r>
              <a:rPr lang="en-US" sz="2000" b="1" i="1" dirty="0" smtClean="0"/>
              <a:t>is coherent scaly &amp; crusty mass covering most of the scalp &amp; can be seen in </a:t>
            </a:r>
            <a:r>
              <a:rPr lang="en-US" sz="2000" b="1" i="1" dirty="0" err="1" smtClean="0"/>
              <a:t>infanile</a:t>
            </a:r>
            <a:r>
              <a:rPr lang="en-US" sz="2000" b="1" i="1" dirty="0" smtClean="0"/>
              <a:t> </a:t>
            </a:r>
            <a:r>
              <a:rPr lang="en-US" sz="2000" b="1" i="1" dirty="0" err="1" smtClean="0"/>
              <a:t>seborreic</a:t>
            </a:r>
            <a:r>
              <a:rPr lang="en-US" sz="2000" b="1" i="1" dirty="0" smtClean="0"/>
              <a:t> dermatitis.</a:t>
            </a:r>
            <a:endParaRPr lang="ar-SA" sz="2000" b="1" i="1" dirty="0"/>
          </a:p>
        </p:txBody>
      </p:sp>
      <p:pic>
        <p:nvPicPr>
          <p:cNvPr id="6148" name="Picture 4" descr="C:\Documents and Settings\eman\My Documents\My Pictures\cradle cap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628800"/>
            <a:ext cx="6120680" cy="48720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7170" name="Picture 2" descr="C:\Documents and Settings\eman\My Documents\My Pictures\dermatitis-seborrheic-close-up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1285860"/>
            <a:ext cx="6357982" cy="47863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8194" name="Picture 2" descr="C:\Users\reema\Pictures\2232008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76672"/>
            <a:ext cx="8424936" cy="61206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667544"/>
          </a:xfrm>
        </p:spPr>
        <p:txBody>
          <a:bodyPr/>
          <a:lstStyle/>
          <a:p>
            <a:pPr algn="l"/>
            <a:r>
              <a:rPr lang="en-US" b="1" i="1" dirty="0" smtClean="0">
                <a:solidFill>
                  <a:srgbClr val="FF0000"/>
                </a:solidFill>
              </a:rPr>
              <a:t>Treatment:</a:t>
            </a:r>
            <a:endParaRPr lang="ar-SA" b="1" i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i="1" dirty="0" smtClean="0"/>
              <a:t>-Antifungal shampoo (</a:t>
            </a:r>
            <a:r>
              <a:rPr lang="en-US" i="1" dirty="0" err="1" smtClean="0"/>
              <a:t>ketoconazole</a:t>
            </a:r>
            <a:r>
              <a:rPr lang="en-US" i="1" dirty="0" smtClean="0"/>
              <a:t> shampoo)</a:t>
            </a:r>
          </a:p>
          <a:p>
            <a:pPr algn="l">
              <a:buNone/>
            </a:pPr>
            <a:endParaRPr lang="en-US" i="1" dirty="0" smtClean="0"/>
          </a:p>
          <a:p>
            <a:pPr algn="l">
              <a:buNone/>
            </a:pPr>
            <a:r>
              <a:rPr lang="en-US" i="1" dirty="0" smtClean="0"/>
              <a:t>-Topical antifungal.</a:t>
            </a:r>
          </a:p>
          <a:p>
            <a:pPr algn="l">
              <a:buNone/>
            </a:pPr>
            <a:endParaRPr lang="en-US" i="1" dirty="0" smtClean="0"/>
          </a:p>
          <a:p>
            <a:pPr algn="l">
              <a:buNone/>
            </a:pPr>
            <a:r>
              <a:rPr lang="en-US" i="1" dirty="0" smtClean="0"/>
              <a:t>-low potency topical steroid.</a:t>
            </a:r>
          </a:p>
          <a:p>
            <a:pPr algn="l">
              <a:buNone/>
            </a:pPr>
            <a:endParaRPr lang="ar-SA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>
                <a:solidFill>
                  <a:srgbClr val="FF0000"/>
                </a:solidFill>
              </a:rPr>
              <a:t>Contact Dermatitis</a:t>
            </a:r>
            <a:endParaRPr lang="ar-SA" i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 algn="l">
              <a:buNone/>
            </a:pPr>
            <a:r>
              <a:rPr lang="en-US" sz="4000" i="1" dirty="0" smtClean="0"/>
              <a:t>-Allergic contact dermatitis.</a:t>
            </a:r>
          </a:p>
          <a:p>
            <a:pPr algn="l">
              <a:buNone/>
            </a:pPr>
            <a:endParaRPr lang="en-US" sz="4000" i="1" dirty="0" smtClean="0"/>
          </a:p>
          <a:p>
            <a:pPr algn="l">
              <a:buNone/>
            </a:pPr>
            <a:r>
              <a:rPr lang="en-US" sz="4000" i="1" dirty="0" smtClean="0"/>
              <a:t>-Irritant contact dermatitis.</a:t>
            </a:r>
          </a:p>
          <a:p>
            <a:pPr algn="l">
              <a:buNone/>
            </a:pPr>
            <a:endParaRPr lang="en-US" sz="4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667544"/>
          </a:xfrm>
        </p:spPr>
        <p:txBody>
          <a:bodyPr/>
          <a:lstStyle/>
          <a:p>
            <a:pPr algn="l"/>
            <a:r>
              <a:rPr lang="en-US" i="1" dirty="0" smtClean="0">
                <a:solidFill>
                  <a:srgbClr val="C00000"/>
                </a:solidFill>
              </a:rPr>
              <a:t>Cont…</a:t>
            </a:r>
            <a:endParaRPr lang="ar-SA" i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072098"/>
          </a:xfrm>
        </p:spPr>
        <p:txBody>
          <a:bodyPr>
            <a:normAutofit fontScale="92500" lnSpcReduction="10000"/>
          </a:bodyPr>
          <a:lstStyle/>
          <a:p>
            <a:pPr algn="l">
              <a:buNone/>
            </a:pPr>
            <a:r>
              <a:rPr lang="en-US" b="1" i="1" dirty="0" smtClean="0"/>
              <a:t>Type 3: Immune Complex Reaction </a:t>
            </a:r>
          </a:p>
          <a:p>
            <a:pPr lvl="1" algn="l">
              <a:buNone/>
            </a:pPr>
            <a:r>
              <a:rPr lang="en-US" i="1" dirty="0" smtClean="0"/>
              <a:t>Antigen-Antibody complexes deposit in tissue</a:t>
            </a:r>
          </a:p>
          <a:p>
            <a:pPr lvl="1" algn="l">
              <a:buNone/>
            </a:pPr>
            <a:r>
              <a:rPr lang="en-US" i="1" dirty="0" smtClean="0"/>
              <a:t>Reaction within 1-3 weeks after exposure </a:t>
            </a:r>
          </a:p>
          <a:p>
            <a:pPr lvl="1" algn="l">
              <a:buNone/>
            </a:pPr>
            <a:r>
              <a:rPr lang="en-US" i="1" dirty="0" smtClean="0">
                <a:solidFill>
                  <a:srgbClr val="C00000"/>
                </a:solidFill>
              </a:rPr>
              <a:t>SLE, serum sickness , </a:t>
            </a:r>
            <a:r>
              <a:rPr lang="en-US" i="1" dirty="0" err="1" smtClean="0">
                <a:solidFill>
                  <a:srgbClr val="C00000"/>
                </a:solidFill>
              </a:rPr>
              <a:t>vasculitis</a:t>
            </a:r>
            <a:r>
              <a:rPr lang="ar-SA" i="1" dirty="0" smtClean="0">
                <a:solidFill>
                  <a:srgbClr val="C00000"/>
                </a:solidFill>
              </a:rPr>
              <a:t>:</a:t>
            </a:r>
            <a:r>
              <a:rPr lang="en-US" i="1" dirty="0" smtClean="0">
                <a:solidFill>
                  <a:srgbClr val="C00000"/>
                </a:solidFill>
              </a:rPr>
              <a:t>Examples</a:t>
            </a:r>
          </a:p>
          <a:p>
            <a:pPr algn="l"/>
            <a:endParaRPr lang="en-US" i="1" dirty="0" smtClean="0"/>
          </a:p>
          <a:p>
            <a:pPr algn="l">
              <a:buNone/>
            </a:pPr>
            <a:endParaRPr lang="en-US" b="1" i="1" dirty="0" smtClean="0"/>
          </a:p>
          <a:p>
            <a:pPr algn="l">
              <a:buNone/>
            </a:pPr>
            <a:r>
              <a:rPr lang="en-US" b="1" i="1" dirty="0" smtClean="0">
                <a:solidFill>
                  <a:srgbClr val="00B050"/>
                </a:solidFill>
              </a:rPr>
              <a:t>Type 4: Delayed-Type Hypersensitivity</a:t>
            </a:r>
          </a:p>
          <a:p>
            <a:pPr lvl="1" algn="l">
              <a:buNone/>
            </a:pPr>
            <a:r>
              <a:rPr lang="en-US" i="1" dirty="0" smtClean="0">
                <a:solidFill>
                  <a:srgbClr val="00B050"/>
                </a:solidFill>
              </a:rPr>
              <a:t>Mediated by T-Lymphocytes to specific antigens </a:t>
            </a:r>
          </a:p>
          <a:p>
            <a:pPr lvl="2" algn="l">
              <a:buNone/>
            </a:pPr>
            <a:r>
              <a:rPr lang="en-US" sz="2600" i="1" dirty="0" smtClean="0">
                <a:solidFill>
                  <a:srgbClr val="00B050"/>
                </a:solidFill>
              </a:rPr>
              <a:t>Reaction within 2-7 days after exposure </a:t>
            </a:r>
          </a:p>
          <a:p>
            <a:pPr lvl="1" algn="l">
              <a:buNone/>
            </a:pPr>
            <a:r>
              <a:rPr lang="en-US" i="1" dirty="0" smtClean="0">
                <a:solidFill>
                  <a:srgbClr val="00B050"/>
                </a:solidFill>
              </a:rPr>
              <a:t>Examples: Allergic contact dermatitis (e.g. Nickel allergy)</a:t>
            </a:r>
          </a:p>
          <a:p>
            <a:pPr algn="l">
              <a:buNone/>
            </a:pPr>
            <a:endParaRPr lang="ar-SA" dirty="0" smtClean="0"/>
          </a:p>
          <a:p>
            <a:pPr algn="l"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595536"/>
          </a:xfrm>
        </p:spPr>
        <p:txBody>
          <a:bodyPr>
            <a:normAutofit fontScale="90000"/>
          </a:bodyPr>
          <a:lstStyle/>
          <a:p>
            <a:r>
              <a:rPr lang="en-US" b="1" i="1" dirty="0" smtClean="0">
                <a:solidFill>
                  <a:srgbClr val="C00000"/>
                </a:solidFill>
              </a:rPr>
              <a:t>Allergic </a:t>
            </a:r>
            <a:r>
              <a:rPr lang="en-US" b="1" i="1" dirty="0" err="1" smtClean="0">
                <a:solidFill>
                  <a:srgbClr val="C00000"/>
                </a:solidFill>
              </a:rPr>
              <a:t>cotact</a:t>
            </a:r>
            <a:r>
              <a:rPr lang="en-US" b="1" i="1" dirty="0" smtClean="0">
                <a:solidFill>
                  <a:srgbClr val="C00000"/>
                </a:solidFill>
              </a:rPr>
              <a:t> dermatitis (ACD)</a:t>
            </a:r>
            <a:endParaRPr lang="ar-SA" b="1" i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i="1" dirty="0" smtClean="0">
                <a:solidFill>
                  <a:srgbClr val="C00000"/>
                </a:solidFill>
              </a:rPr>
              <a:t>Definition:</a:t>
            </a:r>
            <a:r>
              <a:rPr lang="en-US" i="1" dirty="0"/>
              <a:t> </a:t>
            </a:r>
            <a:endParaRPr lang="en-US" i="1" dirty="0" smtClean="0"/>
          </a:p>
          <a:p>
            <a:pPr algn="l">
              <a:buNone/>
            </a:pPr>
            <a:r>
              <a:rPr lang="en-US" i="1" dirty="0" smtClean="0"/>
              <a:t>      Dermatitis resulting from type 4 reaction following exposure to topical substances in </a:t>
            </a:r>
            <a:r>
              <a:rPr lang="en-US" b="1" i="1" dirty="0" smtClean="0">
                <a:solidFill>
                  <a:srgbClr val="C00000"/>
                </a:solidFill>
              </a:rPr>
              <a:t>sensitized</a:t>
            </a:r>
            <a:r>
              <a:rPr lang="en-US" i="1" dirty="0" smtClean="0"/>
              <a:t> individuals</a:t>
            </a:r>
            <a:r>
              <a:rPr lang="en-US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667544"/>
          </a:xfrm>
        </p:spPr>
        <p:txBody>
          <a:bodyPr/>
          <a:lstStyle/>
          <a:p>
            <a:pPr algn="l"/>
            <a:r>
              <a:rPr lang="en-US" i="1" dirty="0" smtClean="0">
                <a:solidFill>
                  <a:srgbClr val="C00000"/>
                </a:solidFill>
              </a:rPr>
              <a:t>Clinical picture:</a:t>
            </a:r>
            <a:endParaRPr lang="ar-SA" i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8596" y="1428736"/>
            <a:ext cx="4038600" cy="5072098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ar-SA" dirty="0" smtClean="0"/>
          </a:p>
          <a:p>
            <a:pPr>
              <a:buNone/>
            </a:pPr>
            <a:endParaRPr lang="ar-SA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algn="l">
              <a:buNone/>
            </a:pPr>
            <a:r>
              <a:rPr lang="en-US" sz="2400" i="1" dirty="0" smtClean="0"/>
              <a:t>-Acute form present with crusted </a:t>
            </a:r>
            <a:r>
              <a:rPr lang="en-US" sz="2400" i="1" dirty="0" err="1" smtClean="0"/>
              <a:t>erythematous</a:t>
            </a:r>
            <a:r>
              <a:rPr lang="en-US" sz="2400" i="1" dirty="0" smtClean="0"/>
              <a:t> papules, vesicles &amp; </a:t>
            </a:r>
            <a:r>
              <a:rPr lang="en-US" sz="2400" i="1" dirty="0" err="1" smtClean="0"/>
              <a:t>bullae</a:t>
            </a:r>
            <a:r>
              <a:rPr lang="en-US" sz="2400" i="1" dirty="0" smtClean="0"/>
              <a:t> that is well demarcated &amp; localized to the site of contact with the allergen.</a:t>
            </a:r>
          </a:p>
          <a:p>
            <a:pPr algn="l">
              <a:buNone/>
            </a:pPr>
            <a:endParaRPr lang="en-US" sz="2400" i="1" dirty="0" smtClean="0"/>
          </a:p>
          <a:p>
            <a:pPr algn="l">
              <a:buNone/>
            </a:pPr>
            <a:r>
              <a:rPr lang="en-US" sz="2400" i="1" dirty="0" smtClean="0"/>
              <a:t>-ACD can be more diffuse in distribution .</a:t>
            </a:r>
          </a:p>
          <a:p>
            <a:pPr algn="l">
              <a:buNone/>
            </a:pPr>
            <a:endParaRPr lang="en-US" sz="2400" i="1" dirty="0" smtClean="0"/>
          </a:p>
          <a:p>
            <a:pPr algn="l">
              <a:buNone/>
            </a:pPr>
            <a:r>
              <a:rPr lang="en-US" sz="2400" i="1" dirty="0" smtClean="0"/>
              <a:t>-Example: Nickel , rubber , fragrances , preservatives</a:t>
            </a:r>
            <a:r>
              <a:rPr lang="en-US" sz="2400" dirty="0" smtClean="0"/>
              <a:t>. </a:t>
            </a:r>
            <a:endParaRPr lang="ar-SA" sz="2400" dirty="0"/>
          </a:p>
        </p:txBody>
      </p:sp>
      <p:pic>
        <p:nvPicPr>
          <p:cNvPr id="5" name="Picture 2" descr="belly_dermatitis_1_04053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500174"/>
            <a:ext cx="3752847" cy="45005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667544"/>
          </a:xfrm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ACD</a:t>
            </a:r>
            <a:endParaRPr lang="ar-SA" b="1" dirty="0">
              <a:solidFill>
                <a:srgbClr val="C00000"/>
              </a:solidFill>
            </a:endParaRPr>
          </a:p>
        </p:txBody>
      </p:sp>
      <p:pic>
        <p:nvPicPr>
          <p:cNvPr id="1026" name="Picture 2" descr="C:\Documents and Settings\eman\My Documents\My Pictures\contact_dermatitis_nicontact7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060143" y="1554163"/>
            <a:ext cx="3176114" cy="45259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595536"/>
          </a:xfrm>
        </p:spPr>
        <p:txBody>
          <a:bodyPr>
            <a:normAutofit fontScale="90000"/>
          </a:bodyPr>
          <a:lstStyle/>
          <a:p>
            <a:pPr algn="l"/>
            <a:r>
              <a:rPr lang="en-US" i="1" dirty="0" smtClean="0">
                <a:solidFill>
                  <a:srgbClr val="C00000"/>
                </a:solidFill>
              </a:rPr>
              <a:t>Diagnosis:</a:t>
            </a:r>
            <a:endParaRPr lang="ar-SA" i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i="1" dirty="0" smtClean="0"/>
              <a:t>-</a:t>
            </a:r>
            <a:r>
              <a:rPr lang="en-US" i="1" dirty="0" err="1" smtClean="0"/>
              <a:t>Hx</a:t>
            </a:r>
            <a:r>
              <a:rPr lang="en-US" i="1" dirty="0" smtClean="0"/>
              <a:t>.</a:t>
            </a:r>
          </a:p>
          <a:p>
            <a:pPr algn="l">
              <a:buNone/>
            </a:pPr>
            <a:r>
              <a:rPr lang="en-US" i="1" dirty="0" smtClean="0"/>
              <a:t>-Examination.</a:t>
            </a:r>
          </a:p>
          <a:p>
            <a:pPr algn="l">
              <a:buNone/>
            </a:pPr>
            <a:r>
              <a:rPr lang="en-US" i="1" dirty="0" smtClean="0"/>
              <a:t>-PATCH testing remain the gold standard for accurate diagnosis</a:t>
            </a:r>
            <a:r>
              <a:rPr lang="en-US" dirty="0" smtClean="0"/>
              <a:t>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595536"/>
          </a:xfrm>
        </p:spPr>
        <p:txBody>
          <a:bodyPr>
            <a:normAutofit fontScale="90000"/>
          </a:bodyPr>
          <a:lstStyle/>
          <a:p>
            <a:r>
              <a:rPr lang="en-US" i="1" dirty="0" smtClean="0">
                <a:solidFill>
                  <a:srgbClr val="FF0000"/>
                </a:solidFill>
              </a:rPr>
              <a:t>Patch test</a:t>
            </a:r>
            <a:endParaRPr lang="ar-SA" i="1" dirty="0">
              <a:solidFill>
                <a:srgbClr val="FF0000"/>
              </a:solidFill>
            </a:endParaRPr>
          </a:p>
        </p:txBody>
      </p:sp>
      <p:pic>
        <p:nvPicPr>
          <p:cNvPr id="2050" name="Picture 2" descr="C:\Documents and Settings\eman\My Documents\My Pictures\TT%20panels%20on%20back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755576" y="1412776"/>
            <a:ext cx="7848872" cy="54452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523528"/>
          </a:xfrm>
        </p:spPr>
        <p:txBody>
          <a:bodyPr>
            <a:normAutofit fontScale="90000"/>
          </a:bodyPr>
          <a:lstStyle/>
          <a:p>
            <a:r>
              <a:rPr lang="en-US" i="1" dirty="0" smtClean="0">
                <a:solidFill>
                  <a:srgbClr val="C00000"/>
                </a:solidFill>
              </a:rPr>
              <a:t>Treatment of ACD:</a:t>
            </a:r>
            <a:endParaRPr lang="ar-SA" i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i="1" dirty="0" smtClean="0"/>
              <a:t>-Avoidance.</a:t>
            </a:r>
          </a:p>
          <a:p>
            <a:pPr algn="l">
              <a:buNone/>
            </a:pPr>
            <a:r>
              <a:rPr lang="en-US" i="1" dirty="0" smtClean="0"/>
              <a:t>-topical steroid</a:t>
            </a:r>
          </a:p>
          <a:p>
            <a:pPr algn="l">
              <a:buNone/>
            </a:pPr>
            <a:r>
              <a:rPr lang="en-US" i="1" dirty="0" smtClean="0"/>
              <a:t>-systemic steroid</a:t>
            </a:r>
          </a:p>
          <a:p>
            <a:pPr algn="l">
              <a:buNone/>
            </a:pPr>
            <a:r>
              <a:rPr lang="en-US" i="1" dirty="0" smtClean="0"/>
              <a:t>-systemic antihistamine</a:t>
            </a:r>
            <a:endParaRPr lang="ar-SA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595536"/>
          </a:xfrm>
        </p:spPr>
        <p:txBody>
          <a:bodyPr>
            <a:normAutofit fontScale="90000"/>
          </a:bodyPr>
          <a:lstStyle/>
          <a:p>
            <a:r>
              <a:rPr lang="en-US" b="1" i="1" dirty="0" smtClean="0">
                <a:solidFill>
                  <a:srgbClr val="C00000"/>
                </a:solidFill>
              </a:rPr>
              <a:t>Irritant contact dermatitis (ICD)</a:t>
            </a:r>
            <a:endParaRPr lang="ar-SA" b="1" i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dirty="0" smtClean="0"/>
              <a:t> </a:t>
            </a:r>
            <a:r>
              <a:rPr lang="en-US" i="1" dirty="0" smtClean="0"/>
              <a:t>-Is localized non immunologically mediated inflammatory reaction.</a:t>
            </a:r>
          </a:p>
          <a:p>
            <a:pPr algn="l">
              <a:buNone/>
            </a:pPr>
            <a:endParaRPr lang="en-US" i="1" dirty="0" smtClean="0"/>
          </a:p>
          <a:p>
            <a:pPr algn="l">
              <a:buNone/>
            </a:pPr>
            <a:r>
              <a:rPr lang="en-US" i="1" dirty="0" smtClean="0"/>
              <a:t>-ICD results from direct </a:t>
            </a:r>
            <a:r>
              <a:rPr lang="en-US" i="1" dirty="0" err="1" smtClean="0"/>
              <a:t>cytotoxic</a:t>
            </a:r>
            <a:r>
              <a:rPr lang="en-US" i="1" dirty="0" smtClean="0"/>
              <a:t> effect </a:t>
            </a:r>
            <a:r>
              <a:rPr lang="en-US" i="1" dirty="0" err="1" smtClean="0"/>
              <a:t>d.t</a:t>
            </a:r>
            <a:r>
              <a:rPr lang="en-US" i="1" dirty="0" smtClean="0"/>
              <a:t> single or repeated application of a chemical substance to the skin.</a:t>
            </a:r>
            <a:endParaRPr lang="ar-SA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595536"/>
          </a:xfrm>
        </p:spPr>
        <p:txBody>
          <a:bodyPr>
            <a:normAutofit fontScale="90000"/>
          </a:bodyPr>
          <a:lstStyle/>
          <a:p>
            <a:pPr algn="l"/>
            <a:r>
              <a:rPr lang="en-US" i="1" dirty="0" smtClean="0">
                <a:solidFill>
                  <a:srgbClr val="C00000"/>
                </a:solidFill>
              </a:rPr>
              <a:t>Clinical picture:</a:t>
            </a:r>
            <a:endParaRPr lang="ar-SA" i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endParaRPr lang="en-US" dirty="0" smtClean="0"/>
          </a:p>
          <a:p>
            <a:pPr algn="l">
              <a:buNone/>
            </a:pPr>
            <a:r>
              <a:rPr lang="en-US" i="1" dirty="0" smtClean="0"/>
              <a:t>-Similar to ACD but ICD </a:t>
            </a:r>
            <a:r>
              <a:rPr lang="en-US" b="1" i="1" dirty="0" smtClean="0">
                <a:solidFill>
                  <a:srgbClr val="C00000"/>
                </a:solidFill>
              </a:rPr>
              <a:t>never </a:t>
            </a:r>
            <a:r>
              <a:rPr lang="en-US" i="1" dirty="0" smtClean="0"/>
              <a:t>extend beyond the area of contact.</a:t>
            </a:r>
          </a:p>
          <a:p>
            <a:pPr algn="l">
              <a:buNone/>
            </a:pPr>
            <a:endParaRPr lang="en-US" i="1" dirty="0" smtClean="0"/>
          </a:p>
          <a:p>
            <a:pPr algn="l">
              <a:buNone/>
            </a:pPr>
            <a:r>
              <a:rPr lang="en-US" i="1" dirty="0" smtClean="0"/>
              <a:t>-tend to be painful rather than </a:t>
            </a:r>
            <a:r>
              <a:rPr lang="en-US" i="1" dirty="0" err="1" smtClean="0"/>
              <a:t>pruritic</a:t>
            </a:r>
            <a:r>
              <a:rPr lang="en-US" i="1" dirty="0" smtClean="0"/>
              <a:t> .</a:t>
            </a:r>
          </a:p>
          <a:p>
            <a:pPr algn="l">
              <a:buNone/>
            </a:pPr>
            <a:endParaRPr lang="en-US" i="1" dirty="0" smtClean="0"/>
          </a:p>
          <a:p>
            <a:pPr algn="l">
              <a:buNone/>
            </a:pPr>
            <a:r>
              <a:rPr lang="en-US" i="1" dirty="0" smtClean="0"/>
              <a:t>-can occur from the 1</a:t>
            </a:r>
            <a:r>
              <a:rPr lang="en-US" i="1" baseline="30000" dirty="0" smtClean="0"/>
              <a:t>st</a:t>
            </a:r>
            <a:r>
              <a:rPr lang="en-US" i="1" dirty="0" smtClean="0"/>
              <a:t> exposure to the irritant unlike ACD which only occur in previously sensitized individual. </a:t>
            </a:r>
            <a:r>
              <a:rPr lang="en-US" dirty="0" smtClean="0"/>
              <a:t>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667544"/>
          </a:xfrm>
        </p:spPr>
        <p:txBody>
          <a:bodyPr/>
          <a:lstStyle/>
          <a:p>
            <a:pPr algn="l"/>
            <a:r>
              <a:rPr lang="en-US" i="1" dirty="0" smtClean="0">
                <a:solidFill>
                  <a:srgbClr val="C00000"/>
                </a:solidFill>
              </a:rPr>
              <a:t>Treatment:</a:t>
            </a:r>
            <a:endParaRPr lang="ar-SA" i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>
              <a:buNone/>
            </a:pPr>
            <a:r>
              <a:rPr lang="en-US" sz="4400" i="1" dirty="0" smtClean="0"/>
              <a:t>Same as ACD.</a:t>
            </a:r>
            <a:endParaRPr lang="ar-SA" sz="4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739552"/>
          </a:xfrm>
        </p:spPr>
        <p:txBody>
          <a:bodyPr>
            <a:normAutofit/>
          </a:bodyPr>
          <a:lstStyle/>
          <a:p>
            <a:r>
              <a:rPr lang="en-US" i="1" dirty="0" smtClean="0">
                <a:solidFill>
                  <a:srgbClr val="C00000"/>
                </a:solidFill>
              </a:rPr>
              <a:t>Nummular (discoid) dermatitis</a:t>
            </a:r>
            <a:endParaRPr lang="ar-SA" i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i="1" dirty="0" smtClean="0"/>
              <a:t>-Sharply circumscribed eczema ,</a:t>
            </a:r>
            <a:r>
              <a:rPr lang="en-US" i="1" dirty="0" smtClean="0">
                <a:solidFill>
                  <a:srgbClr val="C00000"/>
                </a:solidFill>
              </a:rPr>
              <a:t> </a:t>
            </a:r>
            <a:r>
              <a:rPr lang="en-US" i="1" dirty="0" smtClean="0"/>
              <a:t>nummular means ( coin -shaped)</a:t>
            </a:r>
          </a:p>
          <a:p>
            <a:pPr algn="l">
              <a:buNone/>
            </a:pPr>
            <a:endParaRPr lang="en-US" i="1" dirty="0" smtClean="0"/>
          </a:p>
          <a:p>
            <a:pPr algn="l">
              <a:buNone/>
            </a:pPr>
            <a:r>
              <a:rPr lang="en-US" i="1" dirty="0" smtClean="0"/>
              <a:t>-Pathogenesis: Probably microbial in origin i.e. 2ry to bacterial colonization or </a:t>
            </a:r>
            <a:r>
              <a:rPr lang="en-US" i="1" dirty="0" err="1" smtClean="0"/>
              <a:t>disseminaion</a:t>
            </a:r>
            <a:r>
              <a:rPr lang="en-US" i="1" dirty="0" smtClean="0"/>
              <a:t> of bacterial toxins.</a:t>
            </a:r>
            <a:r>
              <a:rPr lang="en-US" dirty="0" smtClean="0"/>
              <a:t>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ar-SA" b="1" dirty="0" smtClean="0">
                <a:solidFill>
                  <a:srgbClr val="C00000"/>
                </a:solidFill>
              </a:rPr>
              <a:t>     </a:t>
            </a:r>
            <a:endParaRPr lang="ar-SA" b="1" dirty="0">
              <a:solidFill>
                <a:srgbClr val="C00000"/>
              </a:solidFill>
            </a:endParaRPr>
          </a:p>
          <a:p>
            <a:pPr algn="l">
              <a:buNone/>
            </a:pPr>
            <a:r>
              <a:rPr lang="en-US" b="1" i="1" dirty="0" smtClean="0">
                <a:solidFill>
                  <a:srgbClr val="C00000"/>
                </a:solidFill>
              </a:rPr>
              <a:t>ATOPY:  </a:t>
            </a:r>
          </a:p>
          <a:p>
            <a:pPr algn="l">
              <a:buNone/>
            </a:pPr>
            <a:r>
              <a:rPr lang="en-US" i="1" dirty="0" smtClean="0"/>
              <a:t>is familial predisposition to development of bronchial asthma ,allergic conjunctivitis ,rhinitis &amp; atopic dermatitis.</a:t>
            </a:r>
            <a:endParaRPr lang="en-US" b="1" i="1" dirty="0" smtClean="0">
              <a:solidFill>
                <a:srgbClr val="C00000"/>
              </a:solidFill>
            </a:endParaRPr>
          </a:p>
          <a:p>
            <a:pPr algn="l">
              <a:buNone/>
            </a:pPr>
            <a:endParaRPr lang="ar-SA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667544"/>
          </a:xfrm>
        </p:spPr>
        <p:txBody>
          <a:bodyPr/>
          <a:lstStyle/>
          <a:p>
            <a:pPr algn="l"/>
            <a:r>
              <a:rPr lang="en-US" i="1" dirty="0" smtClean="0">
                <a:solidFill>
                  <a:srgbClr val="C00000"/>
                </a:solidFill>
              </a:rPr>
              <a:t>Clinical picture:</a:t>
            </a:r>
            <a:endParaRPr lang="ar-SA" i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l">
              <a:buNone/>
            </a:pPr>
            <a:r>
              <a:rPr lang="en-US" i="1" dirty="0" smtClean="0"/>
              <a:t>-coin shaped eczematous plaques .</a:t>
            </a:r>
          </a:p>
          <a:p>
            <a:pPr algn="l">
              <a:buNone/>
            </a:pPr>
            <a:endParaRPr lang="en-US" i="1" dirty="0" smtClean="0"/>
          </a:p>
          <a:p>
            <a:pPr algn="l">
              <a:buNone/>
            </a:pPr>
            <a:r>
              <a:rPr lang="en-US" i="1" dirty="0" smtClean="0"/>
              <a:t>-Usually very </a:t>
            </a:r>
            <a:r>
              <a:rPr lang="en-US" i="1" dirty="0" err="1" smtClean="0"/>
              <a:t>pruritic</a:t>
            </a:r>
            <a:r>
              <a:rPr lang="en-US" i="1" dirty="0" smtClean="0"/>
              <a:t>.</a:t>
            </a:r>
            <a:endParaRPr lang="ar-SA" i="1" dirty="0"/>
          </a:p>
        </p:txBody>
      </p:sp>
      <p:pic>
        <p:nvPicPr>
          <p:cNvPr id="3074" name="Picture 2" descr="C:\Documents and Settings\eman\My Documents\My Pictures\262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648200" y="2333625"/>
            <a:ext cx="4343400" cy="32575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667544"/>
          </a:xfrm>
        </p:spPr>
        <p:txBody>
          <a:bodyPr/>
          <a:lstStyle/>
          <a:p>
            <a:pPr algn="l"/>
            <a:r>
              <a:rPr lang="en-US" b="1" i="1" dirty="0" smtClean="0">
                <a:solidFill>
                  <a:srgbClr val="C00000"/>
                </a:solidFill>
              </a:rPr>
              <a:t>Treatment:</a:t>
            </a:r>
            <a:endParaRPr lang="ar-SA" b="1" i="1" dirty="0">
              <a:solidFill>
                <a:srgbClr val="C0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dirty="0" smtClean="0"/>
              <a:t>-</a:t>
            </a:r>
            <a:r>
              <a:rPr lang="en-US" i="1" dirty="0" smtClean="0"/>
              <a:t>Topical steroid</a:t>
            </a:r>
          </a:p>
          <a:p>
            <a:pPr algn="l">
              <a:buNone/>
            </a:pPr>
            <a:r>
              <a:rPr lang="en-US" i="1" dirty="0" smtClean="0"/>
              <a:t>-Topical antibiotic</a:t>
            </a:r>
          </a:p>
          <a:p>
            <a:pPr algn="l">
              <a:buNone/>
            </a:pPr>
            <a:r>
              <a:rPr lang="en-US" i="1" dirty="0" smtClean="0"/>
              <a:t>Oral antibiotic</a:t>
            </a:r>
            <a:r>
              <a:rPr lang="ar-SA" dirty="0" smtClean="0"/>
              <a:t>-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595536"/>
          </a:xfrm>
        </p:spPr>
        <p:txBody>
          <a:bodyPr>
            <a:normAutofit fontScale="90000"/>
          </a:bodyPr>
          <a:lstStyle/>
          <a:p>
            <a:r>
              <a:rPr lang="en-US" b="1" i="1" dirty="0" err="1" smtClean="0">
                <a:solidFill>
                  <a:srgbClr val="C00000"/>
                </a:solidFill>
              </a:rPr>
              <a:t>Dyshidrotic</a:t>
            </a:r>
            <a:r>
              <a:rPr lang="en-US" b="1" i="1" dirty="0" smtClean="0">
                <a:solidFill>
                  <a:srgbClr val="C00000"/>
                </a:solidFill>
              </a:rPr>
              <a:t> dermatitis (</a:t>
            </a:r>
            <a:r>
              <a:rPr lang="en-US" b="1" i="1" dirty="0" err="1" smtClean="0">
                <a:solidFill>
                  <a:srgbClr val="C00000"/>
                </a:solidFill>
              </a:rPr>
              <a:t>pompholyx</a:t>
            </a:r>
            <a:r>
              <a:rPr lang="en-US" b="1" i="1" dirty="0" smtClean="0">
                <a:solidFill>
                  <a:srgbClr val="C00000"/>
                </a:solidFill>
              </a:rPr>
              <a:t>)</a:t>
            </a:r>
            <a:endParaRPr lang="ar-SA" b="1" i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4572032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i="1" dirty="0" smtClean="0"/>
              <a:t>Acute dermatitis which is often vesicular with tiny deep seated vesicles along the sides of the fingers associated with </a:t>
            </a:r>
            <a:r>
              <a:rPr lang="en-US" i="1" dirty="0" err="1" smtClean="0"/>
              <a:t>pruritus</a:t>
            </a:r>
            <a:endParaRPr lang="en-US" i="1" dirty="0" smtClean="0"/>
          </a:p>
          <a:p>
            <a:pPr algn="l">
              <a:buNone/>
            </a:pPr>
            <a:endParaRPr lang="en-US" i="1" dirty="0" smtClean="0"/>
          </a:p>
          <a:p>
            <a:pPr algn="l">
              <a:buNone/>
            </a:pPr>
            <a:r>
              <a:rPr lang="en-US" i="1" dirty="0" smtClean="0"/>
              <a:t>  </a:t>
            </a:r>
          </a:p>
          <a:p>
            <a:pPr algn="l">
              <a:buNone/>
            </a:pPr>
            <a:endParaRPr lang="en-US" i="1" dirty="0" smtClean="0"/>
          </a:p>
          <a:p>
            <a:pPr algn="ctr">
              <a:buNone/>
            </a:pPr>
            <a:endParaRPr lang="en-US" dirty="0" smtClean="0"/>
          </a:p>
          <a:p>
            <a:pPr algn="l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667544"/>
          </a:xfrm>
        </p:spPr>
        <p:txBody>
          <a:bodyPr/>
          <a:lstStyle/>
          <a:p>
            <a:pPr algn="l"/>
            <a:r>
              <a:rPr lang="en-US" i="1" dirty="0" smtClean="0">
                <a:solidFill>
                  <a:srgbClr val="C00000"/>
                </a:solidFill>
              </a:rPr>
              <a:t>Cont..</a:t>
            </a:r>
            <a:endParaRPr lang="ar-SA" i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l">
              <a:buNone/>
            </a:pPr>
            <a:r>
              <a:rPr lang="en-US" i="1" dirty="0" smtClean="0"/>
              <a:t>-Not considered as a separate disease </a:t>
            </a:r>
          </a:p>
          <a:p>
            <a:pPr algn="l">
              <a:buNone/>
            </a:pPr>
            <a:endParaRPr lang="en-US" i="1" dirty="0" smtClean="0"/>
          </a:p>
          <a:p>
            <a:pPr algn="l">
              <a:buNone/>
            </a:pPr>
            <a:r>
              <a:rPr lang="en-US" i="1" dirty="0" smtClean="0"/>
              <a:t>-Can be associated with </a:t>
            </a:r>
            <a:r>
              <a:rPr lang="en-US" i="1" dirty="0" err="1" smtClean="0"/>
              <a:t>atopy</a:t>
            </a:r>
            <a:r>
              <a:rPr lang="en-US" i="1" dirty="0" smtClean="0"/>
              <a:t> of patients with </a:t>
            </a:r>
            <a:r>
              <a:rPr lang="en-US" i="1" dirty="0" err="1" smtClean="0"/>
              <a:t>dyshidrosis</a:t>
            </a:r>
            <a:r>
              <a:rPr lang="en-US" i="1" dirty="0" smtClean="0"/>
              <a:t>, 50% have atopic dermatitis.</a:t>
            </a:r>
          </a:p>
          <a:p>
            <a:pPr algn="l">
              <a:buNone/>
            </a:pPr>
            <a:endParaRPr lang="en-US" i="1" dirty="0" smtClean="0"/>
          </a:p>
          <a:p>
            <a:pPr algn="l">
              <a:buNone/>
            </a:pPr>
            <a:r>
              <a:rPr lang="en-US" i="1" dirty="0" smtClean="0"/>
              <a:t>-Exogenous factors (</a:t>
            </a:r>
            <a:r>
              <a:rPr lang="en-US" i="1" dirty="0" err="1" smtClean="0"/>
              <a:t>eg</a:t>
            </a:r>
            <a:r>
              <a:rPr lang="en-US" i="1" dirty="0" smtClean="0"/>
              <a:t>, contact dermatitis to </a:t>
            </a:r>
            <a:r>
              <a:rPr lang="en-US" i="1" dirty="0" err="1" smtClean="0"/>
              <a:t>nickel,chemicals</a:t>
            </a:r>
            <a:r>
              <a:rPr lang="en-US" i="1" dirty="0" smtClean="0"/>
              <a:t>) also play a role.</a:t>
            </a:r>
          </a:p>
          <a:p>
            <a:pPr algn="l">
              <a:buNone/>
            </a:pPr>
            <a:endParaRPr lang="en-US" i="1" dirty="0" smtClean="0"/>
          </a:p>
          <a:p>
            <a:pPr algn="l">
              <a:buNone/>
            </a:pPr>
            <a:r>
              <a:rPr lang="en-US" i="1" dirty="0" smtClean="0"/>
              <a:t>-Affect hands &amp; feet.</a:t>
            </a:r>
            <a:br>
              <a:rPr lang="en-US" i="1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err="1" smtClean="0">
                <a:solidFill>
                  <a:srgbClr val="C00000"/>
                </a:solidFill>
              </a:rPr>
              <a:t>Dyshidrotic</a:t>
            </a:r>
            <a:r>
              <a:rPr lang="en-US" i="1" dirty="0" smtClean="0">
                <a:solidFill>
                  <a:srgbClr val="C00000"/>
                </a:solidFill>
              </a:rPr>
              <a:t> dermatitis</a:t>
            </a:r>
            <a:endParaRPr lang="ar-SA" i="1" dirty="0"/>
          </a:p>
        </p:txBody>
      </p:sp>
      <p:pic>
        <p:nvPicPr>
          <p:cNvPr id="1026" name="Picture 2" descr="C:\Documents and Settings\eman\My Documents\My Pictures\1048885-1122527-78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1647520"/>
            <a:ext cx="7072362" cy="4639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667544"/>
          </a:xfrm>
        </p:spPr>
        <p:txBody>
          <a:bodyPr/>
          <a:lstStyle/>
          <a:p>
            <a:pPr algn="l"/>
            <a:r>
              <a:rPr lang="en-US" i="1" dirty="0" smtClean="0">
                <a:solidFill>
                  <a:srgbClr val="C00000"/>
                </a:solidFill>
              </a:rPr>
              <a:t>Treatment:</a:t>
            </a:r>
            <a:endParaRPr lang="ar-SA" i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28802"/>
            <a:ext cx="8229600" cy="4197361"/>
          </a:xfrm>
        </p:spPr>
        <p:txBody>
          <a:bodyPr/>
          <a:lstStyle/>
          <a:p>
            <a:pPr algn="l">
              <a:buNone/>
            </a:pPr>
            <a:r>
              <a:rPr lang="en-US" i="1" dirty="0" smtClean="0"/>
              <a:t>-Avoidance of triggering factor.</a:t>
            </a:r>
          </a:p>
          <a:p>
            <a:pPr algn="l">
              <a:buNone/>
            </a:pPr>
            <a:r>
              <a:rPr lang="en-US" i="1" dirty="0" smtClean="0"/>
              <a:t>-topical </a:t>
            </a:r>
            <a:r>
              <a:rPr lang="en-US" i="1" dirty="0" err="1" smtClean="0"/>
              <a:t>seroid</a:t>
            </a:r>
            <a:r>
              <a:rPr lang="en-US" i="1" dirty="0" smtClean="0"/>
              <a:t>.</a:t>
            </a:r>
          </a:p>
          <a:p>
            <a:pPr algn="l">
              <a:buNone/>
            </a:pPr>
            <a:endParaRPr lang="ar-SA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595536"/>
          </a:xfrm>
        </p:spPr>
        <p:txBody>
          <a:bodyPr>
            <a:normAutofit fontScale="90000"/>
          </a:bodyPr>
          <a:lstStyle/>
          <a:p>
            <a:r>
              <a:rPr lang="en-US" i="1" dirty="0" smtClean="0">
                <a:solidFill>
                  <a:srgbClr val="C00000"/>
                </a:solidFill>
              </a:rPr>
              <a:t>Stasis dermatitis</a:t>
            </a:r>
            <a:endParaRPr lang="ar-SA" i="1" dirty="0">
              <a:solidFill>
                <a:srgbClr val="C0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l">
              <a:buNone/>
            </a:pPr>
            <a:r>
              <a:rPr lang="en-US" i="1" dirty="0" smtClean="0"/>
              <a:t>-seen in patient with signs of venous hypertension like chronic lower limb edema, varicose vein.</a:t>
            </a:r>
          </a:p>
          <a:p>
            <a:pPr algn="l">
              <a:buNone/>
            </a:pPr>
            <a:endParaRPr lang="en-US" i="1" dirty="0" smtClean="0"/>
          </a:p>
          <a:p>
            <a:pPr algn="l">
              <a:buNone/>
            </a:pPr>
            <a:r>
              <a:rPr lang="en-US" i="1" dirty="0" smtClean="0"/>
              <a:t>-can be complicated by superimposed allergic contact dermatitis</a:t>
            </a:r>
            <a:r>
              <a:rPr lang="en-US" dirty="0" smtClean="0"/>
              <a:t>. </a:t>
            </a:r>
            <a:endParaRPr lang="ar-SA" dirty="0"/>
          </a:p>
        </p:txBody>
      </p:sp>
      <p:pic>
        <p:nvPicPr>
          <p:cNvPr id="2050" name="Picture 2" descr="C:\Documents and Settings\eman\My Documents\My Pictures\stasis_dermatitis_7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499992" y="1556792"/>
            <a:ext cx="4491608" cy="4680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667544"/>
          </a:xfrm>
        </p:spPr>
        <p:txBody>
          <a:bodyPr/>
          <a:lstStyle/>
          <a:p>
            <a:r>
              <a:rPr lang="en-US" i="1" dirty="0" err="1" smtClean="0">
                <a:solidFill>
                  <a:srgbClr val="FF0000"/>
                </a:solidFill>
              </a:rPr>
              <a:t>Neurodermatitis</a:t>
            </a:r>
            <a:endParaRPr lang="ar-SA" i="1" dirty="0">
              <a:solidFill>
                <a:srgbClr val="FF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>
              <a:buNone/>
            </a:pPr>
            <a:r>
              <a:rPr lang="en-US" i="1" dirty="0" smtClean="0"/>
              <a:t>-Include dermatitis which results from repeated rubbing &amp; scratching of the skin .</a:t>
            </a:r>
          </a:p>
          <a:p>
            <a:pPr algn="l">
              <a:buNone/>
            </a:pPr>
            <a:endParaRPr lang="en-US" i="1" dirty="0" smtClean="0"/>
          </a:p>
          <a:p>
            <a:pPr algn="l">
              <a:buNone/>
            </a:pPr>
            <a:r>
              <a:rPr lang="en-US" i="1" dirty="0" smtClean="0"/>
              <a:t>-Chronic itching and scratching can cause the skin to thicken and have a leather texture with exaggeration of skin marking. </a:t>
            </a:r>
          </a:p>
          <a:p>
            <a:pPr algn="l">
              <a:buNone/>
            </a:pPr>
            <a:endParaRPr lang="en-US" i="1" dirty="0" smtClean="0"/>
          </a:p>
          <a:p>
            <a:pPr algn="l">
              <a:buNone/>
            </a:pPr>
            <a:r>
              <a:rPr lang="en-US" i="1" dirty="0" smtClean="0"/>
              <a:t>-A scratch-itch cycle occurs which is difficult to </a:t>
            </a:r>
            <a:r>
              <a:rPr lang="ar-SA" i="1" dirty="0" smtClean="0"/>
              <a:t> </a:t>
            </a:r>
            <a:r>
              <a:rPr lang="en-US" i="1" dirty="0" smtClean="0"/>
              <a:t>break </a:t>
            </a:r>
            <a:r>
              <a:rPr lang="en-US" dirty="0" smtClean="0"/>
              <a:t>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667544"/>
          </a:xfrm>
        </p:spPr>
        <p:txBody>
          <a:bodyPr/>
          <a:lstStyle/>
          <a:p>
            <a:r>
              <a:rPr lang="en-US" i="1" dirty="0" err="1" smtClean="0">
                <a:solidFill>
                  <a:srgbClr val="FF0000"/>
                </a:solidFill>
              </a:rPr>
              <a:t>Neurodermatitis</a:t>
            </a:r>
            <a:endParaRPr lang="ar-SA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 algn="l">
              <a:buNone/>
            </a:pPr>
            <a:r>
              <a:rPr lang="en-US" i="1" dirty="0" smtClean="0"/>
              <a:t>-Can be triggered by stress and anxiety.</a:t>
            </a:r>
          </a:p>
          <a:p>
            <a:pPr algn="l">
              <a:buNone/>
            </a:pPr>
            <a:endParaRPr lang="en-US" i="1" dirty="0" smtClean="0"/>
          </a:p>
          <a:p>
            <a:pPr algn="l">
              <a:buNone/>
            </a:pPr>
            <a:r>
              <a:rPr lang="en-US" i="1" dirty="0" smtClean="0"/>
              <a:t>-Occur commonly in atopic patient</a:t>
            </a:r>
            <a:r>
              <a:rPr lang="en-US" dirty="0" smtClean="0"/>
              <a:t>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667544"/>
          </a:xfrm>
        </p:spPr>
        <p:txBody>
          <a:bodyPr/>
          <a:lstStyle/>
          <a:p>
            <a:r>
              <a:rPr lang="en-US" i="1" dirty="0" smtClean="0">
                <a:solidFill>
                  <a:srgbClr val="FF0000"/>
                </a:solidFill>
              </a:rPr>
              <a:t>lichen simplex </a:t>
            </a:r>
            <a:r>
              <a:rPr lang="en-US" i="1" dirty="0" err="1" smtClean="0">
                <a:solidFill>
                  <a:srgbClr val="FF0000"/>
                </a:solidFill>
              </a:rPr>
              <a:t>chronicus</a:t>
            </a:r>
            <a:endParaRPr lang="ar-SA" i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>
              <a:buNone/>
            </a:pPr>
            <a:r>
              <a:rPr lang="en-US" i="1" dirty="0" smtClean="0"/>
              <a:t>Present as thick </a:t>
            </a:r>
            <a:r>
              <a:rPr lang="en-US" i="1" dirty="0" err="1" smtClean="0"/>
              <a:t>hyperkeratotic</a:t>
            </a:r>
            <a:r>
              <a:rPr lang="en-US" i="1" dirty="0" smtClean="0"/>
              <a:t> plaque with accentuation of skin marking that occurs on any site that the patient can reach, including the following: </a:t>
            </a:r>
          </a:p>
          <a:p>
            <a:pPr lvl="1" algn="l">
              <a:buNone/>
            </a:pPr>
            <a:r>
              <a:rPr lang="en-US" sz="2400" i="1" dirty="0" smtClean="0">
                <a:solidFill>
                  <a:srgbClr val="00B050"/>
                </a:solidFill>
              </a:rPr>
              <a:t>-Scalp</a:t>
            </a:r>
          </a:p>
          <a:p>
            <a:pPr lvl="1" algn="l">
              <a:buNone/>
            </a:pPr>
            <a:r>
              <a:rPr lang="en-US" sz="2400" i="1" dirty="0" smtClean="0">
                <a:solidFill>
                  <a:srgbClr val="00B050"/>
                </a:solidFill>
              </a:rPr>
              <a:t>-Nape of neck </a:t>
            </a:r>
          </a:p>
          <a:p>
            <a:pPr lvl="1" algn="l">
              <a:buNone/>
            </a:pPr>
            <a:r>
              <a:rPr lang="en-US" sz="2400" i="1" dirty="0" smtClean="0">
                <a:solidFill>
                  <a:srgbClr val="00B050"/>
                </a:solidFill>
              </a:rPr>
              <a:t>-Extensor forearms and elbows </a:t>
            </a:r>
          </a:p>
          <a:p>
            <a:pPr lvl="1" algn="l">
              <a:buNone/>
            </a:pPr>
            <a:r>
              <a:rPr lang="en-US" sz="2400" i="1" dirty="0" smtClean="0">
                <a:solidFill>
                  <a:srgbClr val="00B050"/>
                </a:solidFill>
              </a:rPr>
              <a:t>-Vulva and scrotum</a:t>
            </a:r>
            <a:r>
              <a:rPr lang="en-US" sz="2400" i="1" baseline="30000" dirty="0" smtClean="0">
                <a:solidFill>
                  <a:srgbClr val="00B050"/>
                </a:solidFill>
              </a:rPr>
              <a:t> </a:t>
            </a:r>
            <a:endParaRPr lang="en-US" sz="2400" i="1" dirty="0" smtClean="0">
              <a:solidFill>
                <a:srgbClr val="00B050"/>
              </a:solidFill>
            </a:endParaRPr>
          </a:p>
          <a:p>
            <a:pPr lvl="1" algn="l">
              <a:buNone/>
            </a:pPr>
            <a:r>
              <a:rPr lang="en-US" sz="2400" i="1" dirty="0" smtClean="0">
                <a:solidFill>
                  <a:srgbClr val="00B050"/>
                </a:solidFill>
              </a:rPr>
              <a:t>-Upper medial thighs, knees, lower legs, and ankles</a:t>
            </a:r>
          </a:p>
          <a:p>
            <a:pPr algn="l"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en-US" i="1" dirty="0" smtClean="0">
                <a:solidFill>
                  <a:srgbClr val="C00000"/>
                </a:solidFill>
              </a:rPr>
              <a:t>Atopic Dermatitis</a:t>
            </a:r>
            <a:endParaRPr lang="ar-SA" i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pPr algn="ctr">
              <a:buNone/>
            </a:pPr>
            <a:r>
              <a:rPr lang="en-US" sz="3600" b="1" i="1" dirty="0" smtClean="0"/>
              <a:t>Is chronic relapsing eczema associated with intense </a:t>
            </a:r>
            <a:r>
              <a:rPr lang="en-US" sz="3600" b="1" i="1" dirty="0" err="1" smtClean="0"/>
              <a:t>pruritus</a:t>
            </a:r>
            <a:endParaRPr lang="ar-SA" sz="36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>
                <a:solidFill>
                  <a:srgbClr val="FF0000"/>
                </a:solidFill>
              </a:rPr>
              <a:t>lichen simplex </a:t>
            </a:r>
            <a:r>
              <a:rPr lang="en-US" i="1" dirty="0" err="1" smtClean="0">
                <a:solidFill>
                  <a:srgbClr val="FF0000"/>
                </a:solidFill>
              </a:rPr>
              <a:t>chronicus</a:t>
            </a:r>
            <a:endParaRPr lang="ar-SA" i="1" dirty="0"/>
          </a:p>
        </p:txBody>
      </p:sp>
      <p:pic>
        <p:nvPicPr>
          <p:cNvPr id="2050" name="Picture 2" descr="C:\Documents and Settings\eman\My Documents\My Pictures\Lichen_Simplex_Chronicus-M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1600200"/>
            <a:ext cx="4857783" cy="49720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9218" name="Picture 2" descr="C:\Users\reema\Pictures\Lichen_simplex_chronicus_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30892" y="1554162"/>
            <a:ext cx="6034616" cy="53038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i="1" dirty="0" smtClean="0">
                <a:solidFill>
                  <a:srgbClr val="C00000"/>
                </a:solidFill>
              </a:rPr>
              <a:t>Treatment:</a:t>
            </a:r>
            <a:endParaRPr lang="ar-SA" i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i="1" dirty="0" smtClean="0"/>
              <a:t>-control itching (break itch scratch cycle).</a:t>
            </a:r>
          </a:p>
          <a:p>
            <a:pPr algn="l">
              <a:buNone/>
            </a:pPr>
            <a:r>
              <a:rPr lang="en-US" i="1" dirty="0" smtClean="0"/>
              <a:t>-topical or </a:t>
            </a:r>
            <a:r>
              <a:rPr lang="en-US" i="1" dirty="0" err="1" smtClean="0"/>
              <a:t>intralesional</a:t>
            </a:r>
            <a:r>
              <a:rPr lang="en-US" i="1" dirty="0" smtClean="0"/>
              <a:t> steroid.</a:t>
            </a:r>
          </a:p>
          <a:p>
            <a:pPr algn="l">
              <a:buNone/>
            </a:pPr>
            <a:r>
              <a:rPr lang="en-US" i="1" dirty="0" smtClean="0"/>
              <a:t>-oral antihistamine</a:t>
            </a:r>
          </a:p>
          <a:p>
            <a:pPr algn="l">
              <a:buNone/>
            </a:pPr>
            <a:r>
              <a:rPr lang="en-US" i="1" dirty="0" smtClean="0"/>
              <a:t>- Oral </a:t>
            </a:r>
            <a:r>
              <a:rPr lang="en-US" i="1" dirty="0" err="1" smtClean="0"/>
              <a:t>Anxiolytic</a:t>
            </a:r>
            <a:r>
              <a:rPr lang="en-US" i="1" dirty="0" smtClean="0"/>
              <a:t> </a:t>
            </a:r>
          </a:p>
          <a:p>
            <a:pPr algn="l">
              <a:buNone/>
            </a:pPr>
            <a:endParaRPr lang="ar-SA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714487"/>
            <a:ext cx="8229600" cy="3643339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algn="ctr">
              <a:buNone/>
            </a:pPr>
            <a:r>
              <a:rPr lang="en-US" sz="7200" b="1" i="1" dirty="0" smtClean="0">
                <a:solidFill>
                  <a:srgbClr val="C00000"/>
                </a:solidFill>
              </a:rPr>
              <a:t>THANK YOU</a:t>
            </a:r>
            <a:endParaRPr lang="ar-SA" sz="72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b="1" i="1" dirty="0" smtClean="0">
                <a:solidFill>
                  <a:srgbClr val="C00000"/>
                </a:solidFill>
              </a:rPr>
              <a:t>Pathogenesis:</a:t>
            </a:r>
          </a:p>
          <a:p>
            <a:pPr algn="l">
              <a:buNone/>
            </a:pPr>
            <a:endParaRPr lang="en-US" b="1" i="1" dirty="0" smtClean="0">
              <a:solidFill>
                <a:srgbClr val="C00000"/>
              </a:solidFill>
            </a:endParaRPr>
          </a:p>
          <a:p>
            <a:pPr algn="l">
              <a:buNone/>
            </a:pPr>
            <a:r>
              <a:rPr lang="en-US" i="1" dirty="0" smtClean="0"/>
              <a:t>-Genetic </a:t>
            </a:r>
            <a:r>
              <a:rPr lang="en-US" i="1" dirty="0" err="1" smtClean="0"/>
              <a:t>pedisposition</a:t>
            </a:r>
            <a:endParaRPr lang="en-US" i="1" dirty="0" smtClean="0"/>
          </a:p>
          <a:p>
            <a:pPr algn="l">
              <a:buNone/>
            </a:pPr>
            <a:r>
              <a:rPr lang="en-US" i="1" dirty="0" smtClean="0"/>
              <a:t>-immune mediated (increase </a:t>
            </a:r>
            <a:r>
              <a:rPr lang="en-US" i="1" dirty="0" err="1" smtClean="0"/>
              <a:t>IgE</a:t>
            </a:r>
            <a:r>
              <a:rPr lang="en-US" i="1" dirty="0" smtClean="0"/>
              <a:t>)</a:t>
            </a:r>
          </a:p>
          <a:p>
            <a:pPr algn="l">
              <a:buNone/>
            </a:pPr>
            <a:r>
              <a:rPr lang="en-US" i="1" dirty="0" smtClean="0"/>
              <a:t>-Impaired skin barrier.</a:t>
            </a:r>
          </a:p>
          <a:p>
            <a:pPr algn="l">
              <a:buNone/>
            </a:pPr>
            <a:endParaRPr lang="ar-SA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739552"/>
          </a:xfrm>
        </p:spPr>
        <p:txBody>
          <a:bodyPr/>
          <a:lstStyle/>
          <a:p>
            <a:pPr algn="l"/>
            <a:r>
              <a:rPr lang="en-US" i="1" dirty="0" smtClean="0">
                <a:solidFill>
                  <a:srgbClr val="C00000"/>
                </a:solidFill>
              </a:rPr>
              <a:t>Clinical picture:</a:t>
            </a:r>
            <a:endParaRPr lang="ar-SA" i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14948"/>
          </a:xfrm>
        </p:spPr>
        <p:txBody>
          <a:bodyPr>
            <a:normAutofit lnSpcReduction="10000"/>
          </a:bodyPr>
          <a:lstStyle/>
          <a:p>
            <a:pPr algn="l">
              <a:buNone/>
            </a:pPr>
            <a:r>
              <a:rPr lang="en-US" b="1" i="1" dirty="0" smtClean="0"/>
              <a:t>- Acute:</a:t>
            </a:r>
          </a:p>
          <a:p>
            <a:pPr algn="l">
              <a:buNone/>
            </a:pPr>
            <a:r>
              <a:rPr lang="en-US" b="1" i="1" dirty="0"/>
              <a:t> </a:t>
            </a:r>
            <a:r>
              <a:rPr lang="en-US" b="1" i="1" dirty="0" smtClean="0"/>
              <a:t>       </a:t>
            </a:r>
            <a:r>
              <a:rPr lang="en-US" i="1" dirty="0" smtClean="0"/>
              <a:t>-</a:t>
            </a:r>
            <a:r>
              <a:rPr lang="en-US" i="1" dirty="0" err="1" smtClean="0"/>
              <a:t>eryhema</a:t>
            </a:r>
            <a:endParaRPr lang="en-US" i="1" dirty="0" smtClean="0"/>
          </a:p>
          <a:p>
            <a:pPr algn="l">
              <a:buNone/>
            </a:pPr>
            <a:r>
              <a:rPr lang="en-US" b="1" i="1" dirty="0"/>
              <a:t> </a:t>
            </a:r>
            <a:r>
              <a:rPr lang="en-US" b="1" i="1" dirty="0" smtClean="0"/>
              <a:t>       </a:t>
            </a:r>
            <a:r>
              <a:rPr lang="en-US" i="1" dirty="0" smtClean="0"/>
              <a:t>- papules &amp; vesicles</a:t>
            </a:r>
          </a:p>
          <a:p>
            <a:pPr algn="l">
              <a:buNone/>
            </a:pPr>
            <a:r>
              <a:rPr lang="en-US" i="1" dirty="0" smtClean="0"/>
              <a:t>        - oozing</a:t>
            </a:r>
          </a:p>
          <a:p>
            <a:pPr algn="l">
              <a:buNone/>
            </a:pPr>
            <a:r>
              <a:rPr lang="en-US" b="1" i="1" dirty="0" smtClean="0"/>
              <a:t>-</a:t>
            </a:r>
            <a:r>
              <a:rPr lang="en-US" b="1" i="1" dirty="0" err="1" smtClean="0"/>
              <a:t>Subacute</a:t>
            </a:r>
            <a:r>
              <a:rPr lang="en-US" b="1" i="1" dirty="0" smtClean="0"/>
              <a:t>:</a:t>
            </a:r>
          </a:p>
          <a:p>
            <a:pPr algn="l">
              <a:buNone/>
            </a:pPr>
            <a:r>
              <a:rPr lang="en-US" b="1" i="1" dirty="0"/>
              <a:t> </a:t>
            </a:r>
            <a:r>
              <a:rPr lang="en-US" b="1" i="1" dirty="0" smtClean="0"/>
              <a:t>       </a:t>
            </a:r>
            <a:r>
              <a:rPr lang="en-US" i="1" dirty="0" smtClean="0"/>
              <a:t>- scales</a:t>
            </a:r>
          </a:p>
          <a:p>
            <a:pPr algn="l">
              <a:buNone/>
            </a:pPr>
            <a:r>
              <a:rPr lang="en-US" b="1" i="1" dirty="0"/>
              <a:t> </a:t>
            </a:r>
            <a:r>
              <a:rPr lang="en-US" b="1" i="1" dirty="0" smtClean="0"/>
              <a:t>       </a:t>
            </a:r>
            <a:r>
              <a:rPr lang="en-US" i="1" dirty="0" smtClean="0"/>
              <a:t>- Excoriation </a:t>
            </a:r>
          </a:p>
          <a:p>
            <a:pPr algn="l">
              <a:buFontTx/>
              <a:buChar char="-"/>
            </a:pPr>
            <a:r>
              <a:rPr lang="en-US" b="1" i="1" dirty="0" smtClean="0"/>
              <a:t>-Chronic:</a:t>
            </a:r>
          </a:p>
          <a:p>
            <a:pPr algn="l">
              <a:buNone/>
            </a:pPr>
            <a:r>
              <a:rPr lang="en-US" b="1" i="1" dirty="0"/>
              <a:t> </a:t>
            </a:r>
            <a:r>
              <a:rPr lang="en-US" b="1" i="1" dirty="0" smtClean="0"/>
              <a:t>       </a:t>
            </a:r>
            <a:r>
              <a:rPr lang="en-US" i="1" dirty="0" smtClean="0"/>
              <a:t>-</a:t>
            </a:r>
            <a:r>
              <a:rPr lang="en-US" i="1" dirty="0" err="1" smtClean="0"/>
              <a:t>lichenificaion</a:t>
            </a:r>
            <a:r>
              <a:rPr lang="en-US" i="1" dirty="0" smtClean="0"/>
              <a:t> &amp; hyperkeratosis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667544"/>
          </a:xfrm>
        </p:spPr>
        <p:txBody>
          <a:bodyPr/>
          <a:lstStyle/>
          <a:p>
            <a:r>
              <a:rPr lang="en-US" i="1" dirty="0" smtClean="0">
                <a:solidFill>
                  <a:srgbClr val="C00000"/>
                </a:solidFill>
              </a:rPr>
              <a:t>Three stages:</a:t>
            </a:r>
            <a:endParaRPr lang="ar-SA" i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l">
              <a:buNone/>
            </a:pPr>
            <a:r>
              <a:rPr lang="en-US" b="1" i="1" dirty="0" smtClean="0"/>
              <a:t>-Infantile</a:t>
            </a:r>
          </a:p>
          <a:p>
            <a:pPr algn="l">
              <a:buNone/>
            </a:pPr>
            <a:r>
              <a:rPr lang="en-US" b="1" i="1" dirty="0" smtClean="0"/>
              <a:t>-Childhood</a:t>
            </a:r>
          </a:p>
          <a:p>
            <a:pPr algn="l">
              <a:buNone/>
            </a:pPr>
            <a:r>
              <a:rPr lang="en-US" b="1" i="1" dirty="0" smtClean="0"/>
              <a:t>-Adulthood</a:t>
            </a:r>
          </a:p>
          <a:p>
            <a:pPr algn="l">
              <a:buNone/>
            </a:pPr>
            <a:endParaRPr lang="en-US" i="1" dirty="0"/>
          </a:p>
          <a:p>
            <a:pPr algn="l">
              <a:buNone/>
            </a:pPr>
            <a:endParaRPr lang="en-US" i="1" dirty="0" smtClean="0"/>
          </a:p>
          <a:p>
            <a:pPr algn="l">
              <a:buNone/>
            </a:pPr>
            <a:r>
              <a:rPr lang="en-US" i="1" dirty="0" smtClean="0"/>
              <a:t>-Acute inflammation &amp; extensor/facial involvement  is more common in infant whereas chronic inflammation increase in </a:t>
            </a:r>
            <a:r>
              <a:rPr lang="en-US" i="1" dirty="0" err="1" smtClean="0"/>
              <a:t>prevalance</a:t>
            </a:r>
            <a:r>
              <a:rPr lang="en-US" i="1" dirty="0" smtClean="0"/>
              <a:t> with age as does localization to flexures.</a:t>
            </a:r>
            <a:endParaRPr lang="ar-SA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588</TotalTime>
  <Words>1164</Words>
  <Application>Microsoft Office PowerPoint</Application>
  <PresentationFormat>On-screen Show (4:3)</PresentationFormat>
  <Paragraphs>254</Paragraphs>
  <Slides>63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63</vt:i4>
      </vt:variant>
    </vt:vector>
  </HeadingPairs>
  <TitlesOfParts>
    <vt:vector size="64" baseType="lpstr">
      <vt:lpstr>Trek</vt:lpstr>
      <vt:lpstr>Dermatitis (Eczema)</vt:lpstr>
      <vt:lpstr>Outline:</vt:lpstr>
      <vt:lpstr>Hypersensitivity Reaction</vt:lpstr>
      <vt:lpstr>Cont…</vt:lpstr>
      <vt:lpstr>Slide 5</vt:lpstr>
      <vt:lpstr>Atopic Dermatitis</vt:lpstr>
      <vt:lpstr>Slide 7</vt:lpstr>
      <vt:lpstr>Clinical picture:</vt:lpstr>
      <vt:lpstr>Three stages:</vt:lpstr>
      <vt:lpstr>Infantile</vt:lpstr>
      <vt:lpstr>Slide 11</vt:lpstr>
      <vt:lpstr>Childhood</vt:lpstr>
      <vt:lpstr>Slide 13</vt:lpstr>
      <vt:lpstr>Slide 14</vt:lpstr>
      <vt:lpstr>criteria</vt:lpstr>
      <vt:lpstr>Minor criteria</vt:lpstr>
      <vt:lpstr>Dennie morgan fold</vt:lpstr>
      <vt:lpstr>Pityriasis alba</vt:lpstr>
      <vt:lpstr>Pityriasis alba</vt:lpstr>
      <vt:lpstr>Keratosis pilaris </vt:lpstr>
      <vt:lpstr>Pathology</vt:lpstr>
      <vt:lpstr>Complication</vt:lpstr>
      <vt:lpstr>SKIN INFECTIONS</vt:lpstr>
      <vt:lpstr>Education :</vt:lpstr>
      <vt:lpstr>Emollient </vt:lpstr>
      <vt:lpstr>Treatment</vt:lpstr>
      <vt:lpstr>Slide 27</vt:lpstr>
      <vt:lpstr>Slide 28</vt:lpstr>
      <vt:lpstr>Slide 29</vt:lpstr>
      <vt:lpstr>Seborrheic Dermaitis</vt:lpstr>
      <vt:lpstr>Pathogenesis</vt:lpstr>
      <vt:lpstr>Clinical Picture:</vt:lpstr>
      <vt:lpstr>Cont….</vt:lpstr>
      <vt:lpstr>Slide 34</vt:lpstr>
      <vt:lpstr>Cradle cap: is coherent scaly &amp; crusty mass covering most of the scalp &amp; can be seen in infanile seborreic dermatitis.</vt:lpstr>
      <vt:lpstr>Slide 36</vt:lpstr>
      <vt:lpstr>Slide 37</vt:lpstr>
      <vt:lpstr>Treatment:</vt:lpstr>
      <vt:lpstr>Contact Dermatitis</vt:lpstr>
      <vt:lpstr>Allergic cotact dermatitis (ACD)</vt:lpstr>
      <vt:lpstr>Clinical picture:</vt:lpstr>
      <vt:lpstr>ACD</vt:lpstr>
      <vt:lpstr>Diagnosis:</vt:lpstr>
      <vt:lpstr>Patch test</vt:lpstr>
      <vt:lpstr>Treatment of ACD:</vt:lpstr>
      <vt:lpstr>Irritant contact dermatitis (ICD)</vt:lpstr>
      <vt:lpstr>Clinical picture:</vt:lpstr>
      <vt:lpstr>Treatment:</vt:lpstr>
      <vt:lpstr>Nummular (discoid) dermatitis</vt:lpstr>
      <vt:lpstr>Clinical picture:</vt:lpstr>
      <vt:lpstr>Treatment:</vt:lpstr>
      <vt:lpstr>Dyshidrotic dermatitis (pompholyx)</vt:lpstr>
      <vt:lpstr>Cont..</vt:lpstr>
      <vt:lpstr>Dyshidrotic dermatitis</vt:lpstr>
      <vt:lpstr>Treatment:</vt:lpstr>
      <vt:lpstr>Stasis dermatitis</vt:lpstr>
      <vt:lpstr>Neurodermatitis</vt:lpstr>
      <vt:lpstr>Neurodermatitis</vt:lpstr>
      <vt:lpstr>lichen simplex chronicus</vt:lpstr>
      <vt:lpstr>lichen simplex chronicus</vt:lpstr>
      <vt:lpstr>Slide 61</vt:lpstr>
      <vt:lpstr>Treatment:</vt:lpstr>
      <vt:lpstr>Slide 63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Dermatitis</dc:title>
  <dc:creator> </dc:creator>
  <cp:lastModifiedBy>11:33</cp:lastModifiedBy>
  <cp:revision>55</cp:revision>
  <dcterms:created xsi:type="dcterms:W3CDTF">2011-01-17T20:13:22Z</dcterms:created>
  <dcterms:modified xsi:type="dcterms:W3CDTF">2012-02-14T17:28:24Z</dcterms:modified>
</cp:coreProperties>
</file>