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309" r:id="rId4"/>
    <p:sldId id="311" r:id="rId5"/>
    <p:sldId id="312" r:id="rId6"/>
    <p:sldId id="310" r:id="rId7"/>
    <p:sldId id="260" r:id="rId8"/>
    <p:sldId id="279" r:id="rId9"/>
    <p:sldId id="261" r:id="rId10"/>
    <p:sldId id="262" r:id="rId11"/>
    <p:sldId id="263" r:id="rId12"/>
    <p:sldId id="264" r:id="rId13"/>
    <p:sldId id="302" r:id="rId14"/>
    <p:sldId id="266" r:id="rId15"/>
    <p:sldId id="268" r:id="rId16"/>
    <p:sldId id="269" r:id="rId17"/>
    <p:sldId id="273" r:id="rId18"/>
    <p:sldId id="274" r:id="rId19"/>
    <p:sldId id="275" r:id="rId20"/>
    <p:sldId id="307" r:id="rId21"/>
    <p:sldId id="303" r:id="rId22"/>
    <p:sldId id="308" r:id="rId23"/>
    <p:sldId id="30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Diabetes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patients with this form of diabetes are obese, obesity itself causes some degree of insulin resistance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Insulin resistance may improve with weight reduction and/or pharmacological treatment of hyperglycemia but is seldom restored to normal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risk of developing this form of diabetes increases with: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age,</a:t>
            </a:r>
          </a:p>
          <a:p>
            <a:r>
              <a:rPr lang="en-US" dirty="0" smtClean="0"/>
              <a:t> obesity, </a:t>
            </a:r>
          </a:p>
          <a:p>
            <a:r>
              <a:rPr lang="en-US" dirty="0" smtClean="0"/>
              <a:t>and lack of physical activity.</a:t>
            </a:r>
          </a:p>
          <a:p>
            <a:r>
              <a:rPr lang="en-US" dirty="0" smtClean="0"/>
              <a:t>In women with prior GDM</a:t>
            </a:r>
          </a:p>
          <a:p>
            <a:r>
              <a:rPr lang="en-US" dirty="0" smtClean="0"/>
              <a:t>Individuals with hypertension or </a:t>
            </a:r>
            <a:r>
              <a:rPr lang="en-US" dirty="0" err="1" smtClean="0"/>
              <a:t>dyslipidemia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Gestational diabetes mellitus (GDM)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GDM is defined as any degree of glucose intolerance with onset or first recognition during pregnancy.</a:t>
            </a:r>
          </a:p>
          <a:p>
            <a:endParaRPr lang="en-US" dirty="0" smtClean="0"/>
          </a:p>
          <a:p>
            <a:r>
              <a:rPr lang="en-US" dirty="0" smtClean="0"/>
              <a:t>GDM complicates 4% of all pregnancies in the U.S., resulting in 135,000 cases annually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of DM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Acute</a:t>
            </a:r>
            <a:r>
              <a:rPr lang="en-US" dirty="0" smtClean="0"/>
              <a:t>: </a:t>
            </a:r>
            <a:r>
              <a:rPr lang="en-US" dirty="0" err="1" smtClean="0"/>
              <a:t>Ketoacidosis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Sub-acute</a:t>
            </a:r>
            <a:r>
              <a:rPr lang="en-US" dirty="0" smtClean="0"/>
              <a:t>: Weight loss, </a:t>
            </a:r>
            <a:r>
              <a:rPr lang="en-US" dirty="0" err="1" smtClean="0"/>
              <a:t>polydipsia</a:t>
            </a:r>
            <a:r>
              <a:rPr lang="en-US" dirty="0" smtClean="0"/>
              <a:t>, </a:t>
            </a:r>
            <a:r>
              <a:rPr lang="en-US" dirty="0" err="1" smtClean="0"/>
              <a:t>polyuria</a:t>
            </a:r>
            <a:r>
              <a:rPr lang="en-US" dirty="0" smtClean="0"/>
              <a:t>, lethargy, irritability, infections (</a:t>
            </a:r>
            <a:r>
              <a:rPr lang="en-US" dirty="0" err="1" smtClean="0"/>
              <a:t>candidiasis</a:t>
            </a:r>
            <a:r>
              <a:rPr lang="en-US" dirty="0" smtClean="0"/>
              <a:t>, skin infection, recurrent infections slow to clear), genital itching, blurred vision, tingling in hands/feet.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With complications</a:t>
            </a:r>
            <a:r>
              <a:rPr lang="en-US" dirty="0" smtClean="0"/>
              <a:t>: Presentation with skin changes, peripheral neuropathy with risk of foot ulcers, amputations, nephropathy, eye disease</a:t>
            </a:r>
          </a:p>
          <a:p>
            <a:endParaRPr lang="en-US" dirty="0" smtClean="0"/>
          </a:p>
          <a:p>
            <a:r>
              <a:rPr lang="en-US" b="1" dirty="0" smtClean="0"/>
              <a:t>Asymptomatic</a:t>
            </a:r>
            <a:r>
              <a:rPr lang="en-US" dirty="0" smtClean="0"/>
              <a:t>: DM may be detected on routine screening during well man/woman checks 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Criteria for the diagnosis of diabetes mellitus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Symptoms of diabetes </a:t>
            </a:r>
            <a:r>
              <a:rPr lang="en-US" dirty="0" smtClean="0">
                <a:solidFill>
                  <a:srgbClr val="FF0000"/>
                </a:solidFill>
              </a:rPr>
              <a:t>plus</a:t>
            </a:r>
            <a:r>
              <a:rPr lang="en-US" dirty="0" smtClean="0"/>
              <a:t> casual plasma glucose concentration ≥200 mg/dl (11.1 </a:t>
            </a:r>
            <a:r>
              <a:rPr lang="en-US" dirty="0" err="1" smtClean="0"/>
              <a:t>mmol</a:t>
            </a:r>
            <a:r>
              <a:rPr lang="en-US" dirty="0" smtClean="0"/>
              <a:t>/l). </a:t>
            </a:r>
          </a:p>
          <a:p>
            <a:endParaRPr lang="en-US" dirty="0" smtClean="0"/>
          </a:p>
          <a:p>
            <a:r>
              <a:rPr lang="en-US" dirty="0" smtClean="0"/>
              <a:t>Casual is defined as any time of day without regard to time since last meal. </a:t>
            </a:r>
          </a:p>
          <a:p>
            <a:r>
              <a:rPr lang="en-US" dirty="0" smtClean="0"/>
              <a:t>The classic symptoms of diabetes include </a:t>
            </a:r>
            <a:r>
              <a:rPr lang="en-US" dirty="0" err="1" smtClean="0"/>
              <a:t>polyuria</a:t>
            </a:r>
            <a:r>
              <a:rPr lang="en-US" dirty="0" smtClean="0"/>
              <a:t>, </a:t>
            </a:r>
            <a:r>
              <a:rPr lang="en-US" dirty="0" err="1" smtClean="0"/>
              <a:t>polydipsia</a:t>
            </a:r>
            <a:r>
              <a:rPr lang="en-US" dirty="0" smtClean="0"/>
              <a:t>, and unexplained weight loss.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2. FPG ≥126 mg/dl (7.0 </a:t>
            </a:r>
            <a:r>
              <a:rPr lang="en-US" dirty="0" err="1" smtClean="0"/>
              <a:t>mmol</a:t>
            </a:r>
            <a:r>
              <a:rPr lang="en-US" dirty="0" smtClean="0"/>
              <a:t>/l).</a:t>
            </a:r>
          </a:p>
          <a:p>
            <a:r>
              <a:rPr lang="en-US" dirty="0" smtClean="0"/>
              <a:t>Fasting is defined as no caloric intake for at least 8 h.</a:t>
            </a:r>
          </a:p>
          <a:p>
            <a:r>
              <a:rPr lang="en-US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Or</a:t>
            </a:r>
          </a:p>
          <a:p>
            <a:r>
              <a:rPr lang="en-US" dirty="0" smtClean="0"/>
              <a:t>2-h </a:t>
            </a:r>
            <a:r>
              <a:rPr lang="en-US" dirty="0" err="1" smtClean="0"/>
              <a:t>postload</a:t>
            </a:r>
            <a:r>
              <a:rPr lang="en-US" dirty="0" smtClean="0"/>
              <a:t> glucose ≥200 mg/dl (11.1 </a:t>
            </a:r>
            <a:r>
              <a:rPr lang="en-US" dirty="0" err="1" smtClean="0"/>
              <a:t>mmol</a:t>
            </a:r>
            <a:r>
              <a:rPr lang="en-US" dirty="0" smtClean="0"/>
              <a:t>/l) during an OGTT. </a:t>
            </a:r>
          </a:p>
          <a:p>
            <a:r>
              <a:rPr lang="en-US" dirty="0" smtClean="0"/>
              <a:t>The test should be performed as described by WHO, using a glucose load containing the equivalent of 75 g anhydrous glucose dissolved in water.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some individuals with diabetes, adequate </a:t>
            </a:r>
            <a:r>
              <a:rPr lang="en-US" dirty="0" err="1" smtClean="0"/>
              <a:t>glycemic</a:t>
            </a:r>
            <a:r>
              <a:rPr lang="en-US" dirty="0" smtClean="0"/>
              <a:t> control can be achieved with weight reduction, exercise, and/or oral </a:t>
            </a:r>
            <a:r>
              <a:rPr lang="en-US" dirty="0" err="1" smtClean="0"/>
              <a:t>glucoselowering</a:t>
            </a:r>
            <a:r>
              <a:rPr lang="en-US" dirty="0" smtClean="0"/>
              <a:t> agents.</a:t>
            </a:r>
          </a:p>
          <a:p>
            <a:endParaRPr lang="en-US" dirty="0" smtClean="0"/>
          </a:p>
          <a:p>
            <a:r>
              <a:rPr lang="en-US" dirty="0" smtClean="0"/>
              <a:t>Individuals with extensive -cell destruction and therefore no residual insulin secretion require insulin for survival.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NutritionalManagement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of D M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Diets rich in monounsaturated fat reduce total and low-density lipoprotein cholesterol without adverse </a:t>
            </a:r>
            <a:r>
              <a:rPr lang="en-US" dirty="0" err="1" smtClean="0"/>
              <a:t>eﬀects</a:t>
            </a:r>
            <a:r>
              <a:rPr lang="en-US" dirty="0" smtClean="0"/>
              <a:t> on high- density lipoprotein cholesterol or triglyceride levels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range of carbohydrate (45–60%) and fat (25–35%) intakes is compatible with good diabetes control provided that low </a:t>
            </a:r>
            <a:r>
              <a:rPr lang="en-US" dirty="0" err="1" smtClean="0"/>
              <a:t>glycaemic</a:t>
            </a:r>
            <a:r>
              <a:rPr lang="en-US" dirty="0" smtClean="0"/>
              <a:t> index carbohydrates and foods high in monounsaturated fat are promoted.</a:t>
            </a:r>
          </a:p>
          <a:p>
            <a:endParaRPr lang="en-US" dirty="0" smtClean="0"/>
          </a:p>
          <a:p>
            <a:r>
              <a:rPr lang="en-US" dirty="0" smtClean="0"/>
              <a:t>monounsaturated fatty acids should provide between 10 and 20% total energy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Diabetes mellitus (DM) is a common syndrome and caused by lack or decreased effectiveness of endogenous insulin</a:t>
            </a:r>
          </a:p>
          <a:p>
            <a:endParaRPr lang="en-US" dirty="0" smtClean="0"/>
          </a:p>
          <a:p>
            <a:r>
              <a:rPr lang="en-US" dirty="0" smtClean="0"/>
              <a:t>Insulin is needed to facilitate entrance of glucose from blood to cells to be used in different metabolic processes.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Glycemic</a:t>
            </a:r>
            <a:r>
              <a:rPr lang="en-US" dirty="0" smtClean="0"/>
              <a:t> index of certain food items</a:t>
            </a:r>
            <a:endParaRPr lang="ar-E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Low GI: Pasta, Basmati rice, wholegrain products, porridge, oat-based cereal bars, lentils and pulses including baked beans, and kidney beans</a:t>
            </a:r>
          </a:p>
          <a:p>
            <a:endParaRPr lang="en-US" dirty="0" smtClean="0"/>
          </a:p>
          <a:p>
            <a:r>
              <a:rPr lang="en-US" dirty="0" smtClean="0"/>
              <a:t>High GI: Corn Flakes, Rice </a:t>
            </a:r>
            <a:r>
              <a:rPr lang="en-US" dirty="0" err="1" smtClean="0"/>
              <a:t>Krispies</a:t>
            </a:r>
            <a:r>
              <a:rPr lang="en-US" dirty="0" smtClean="0"/>
              <a:t>, sugared cereals, white bread, rice (other than Basmati), potatoes, fruit juice, bananas, honey sandwich</a:t>
            </a:r>
            <a:endParaRPr lang="ar-EG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those people with Type 1 diabetes, especially</a:t>
            </a:r>
          </a:p>
          <a:p>
            <a:r>
              <a:rPr lang="en-US" dirty="0" smtClean="0"/>
              <a:t>in those with hypertension, intakes of protein should not exceed 10–20% total energy because of the increased risk of nephropathy</a:t>
            </a:r>
          </a:p>
          <a:p>
            <a:endParaRPr lang="en-US" dirty="0" smtClean="0"/>
          </a:p>
          <a:p>
            <a:r>
              <a:rPr lang="en-US" dirty="0" smtClean="0"/>
              <a:t>It is recommended that a diet rich in foods which naturally contain signiﬁcant quantities of antioxidants, especially fruit and vegetables, is followed</a:t>
            </a:r>
            <a:endParaRPr lang="ar-EG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normal protein requirements are:</a:t>
            </a:r>
          </a:p>
          <a:p>
            <a:r>
              <a:rPr lang="en-US" dirty="0" smtClean="0"/>
              <a:t>. 2 g/kg per day in early infancy</a:t>
            </a:r>
          </a:p>
          <a:p>
            <a:r>
              <a:rPr lang="en-US" dirty="0" smtClean="0"/>
              <a:t>. 1 g/kg per day for a 10-year-old</a:t>
            </a:r>
          </a:p>
          <a:p>
            <a:r>
              <a:rPr lang="en-US" dirty="0" smtClean="0"/>
              <a:t>. 0.8 g/kg in later adolescence towards  adulthood</a:t>
            </a:r>
            <a:endParaRPr lang="ar-EG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Nutritional recommendations for childhood and adolescent Type 1 diabetes</a:t>
            </a:r>
            <a:endParaRPr lang="ar-EG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Total daily energy intake should be distributed as follows: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) Carbohydrate &gt;50%</a:t>
            </a:r>
          </a:p>
          <a:p>
            <a:r>
              <a:rPr lang="en-US" dirty="0" smtClean="0"/>
              <a:t>mainly as complex higher </a:t>
            </a:r>
            <a:r>
              <a:rPr lang="en-US" dirty="0" err="1" smtClean="0"/>
              <a:t>ﬁbre</a:t>
            </a:r>
            <a:r>
              <a:rPr lang="en-US" dirty="0" smtClean="0"/>
              <a:t> carbohydrate</a:t>
            </a:r>
          </a:p>
          <a:p>
            <a:r>
              <a:rPr lang="en-US" dirty="0" smtClean="0"/>
              <a:t>moderate sucrose intake</a:t>
            </a:r>
          </a:p>
          <a:p>
            <a:r>
              <a:rPr lang="en-US" dirty="0" smtClean="0"/>
              <a:t>(ii) Fat 30–35%</a:t>
            </a:r>
          </a:p>
          <a:p>
            <a:r>
              <a:rPr lang="en-US" dirty="0" smtClean="0"/>
              <a:t>Mainly  monounsaturated fat</a:t>
            </a:r>
          </a:p>
          <a:p>
            <a:r>
              <a:rPr lang="en-US" dirty="0" smtClean="0"/>
              <a:t>(iii) Protein 10–15% (decreasing with age)</a:t>
            </a:r>
          </a:p>
          <a:p>
            <a:r>
              <a:rPr lang="en-US" dirty="0" smtClean="0"/>
              <a:t>Fruit and vegetables (recommend </a:t>
            </a:r>
            <a:r>
              <a:rPr lang="en-US" dirty="0" err="1" smtClean="0"/>
              <a:t>ﬁve</a:t>
            </a:r>
            <a:r>
              <a:rPr lang="en-US" dirty="0" smtClean="0"/>
              <a:t> portions per day)</a:t>
            </a:r>
            <a:endParaRPr lang="ar-EG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DM, insulin released from pancreas is reduced or body cells are resistant to the released insulin (</a:t>
            </a:r>
            <a:r>
              <a:rPr lang="en-US" dirty="0" smtClean="0"/>
              <a:t>due to </a:t>
            </a:r>
            <a:r>
              <a:rPr lang="en-US" dirty="0" smtClean="0"/>
              <a:t>e.g. obesity).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 such cases, glucose remains in blood leading to hyperglycemia with consequence </a:t>
            </a:r>
            <a:r>
              <a:rPr lang="en-US" dirty="0" err="1" smtClean="0">
                <a:solidFill>
                  <a:srgbClr val="7030A0"/>
                </a:solidFill>
              </a:rPr>
              <a:t>microangiopathy</a:t>
            </a:r>
            <a:r>
              <a:rPr lang="en-US" dirty="0" smtClean="0">
                <a:solidFill>
                  <a:srgbClr val="7030A0"/>
                </a:solidFill>
              </a:rPr>
              <a:t>.</a:t>
            </a:r>
          </a:p>
          <a:p>
            <a:endParaRPr lang="en-US" dirty="0" smtClean="0"/>
          </a:p>
          <a:p>
            <a:r>
              <a:rPr lang="en-US" dirty="0" smtClean="0"/>
              <a:t>The elevated level of glucose leads to increase in urinary output (</a:t>
            </a:r>
            <a:r>
              <a:rPr lang="en-US" dirty="0" err="1" smtClean="0">
                <a:solidFill>
                  <a:srgbClr val="7030A0"/>
                </a:solidFill>
              </a:rPr>
              <a:t>polyurea</a:t>
            </a:r>
            <a:r>
              <a:rPr lang="en-US" dirty="0" smtClean="0">
                <a:solidFill>
                  <a:srgbClr val="7030A0"/>
                </a:solidFill>
              </a:rPr>
              <a:t>)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with subsequent dehydration and continuous thirst (</a:t>
            </a:r>
            <a:r>
              <a:rPr lang="en-US" dirty="0" err="1" smtClean="0">
                <a:solidFill>
                  <a:srgbClr val="7030A0"/>
                </a:solidFill>
              </a:rPr>
              <a:t>polydepsia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On the other hand, deficient intracellular glucose leads to the use of other alternatives (protein and fat) to generate the required energy, with subsequent production of </a:t>
            </a:r>
            <a:r>
              <a:rPr lang="en-US" dirty="0" err="1" smtClean="0"/>
              <a:t>ketone</a:t>
            </a:r>
            <a:r>
              <a:rPr lang="en-US" dirty="0" smtClean="0"/>
              <a:t> bodies (Diabetic </a:t>
            </a:r>
            <a:r>
              <a:rPr lang="en-US" dirty="0" err="1" smtClean="0"/>
              <a:t>ketoacidosis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protein and fat </a:t>
            </a:r>
            <a:r>
              <a:rPr lang="en-US" dirty="0" smtClean="0"/>
              <a:t>catabolism leads to </a:t>
            </a:r>
            <a:r>
              <a:rPr lang="en-US" dirty="0" smtClean="0">
                <a:solidFill>
                  <a:srgbClr val="7030A0"/>
                </a:solidFill>
              </a:rPr>
              <a:t>suppressed immunity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7030A0"/>
                </a:solidFill>
              </a:rPr>
              <a:t>rapid loss of weight </a:t>
            </a:r>
            <a:r>
              <a:rPr lang="en-US" dirty="0" smtClean="0"/>
              <a:t>respectively.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Nervous cells in the hunger center in the brain will be deprived of glucose ( like all other cells in the body) which will result in </a:t>
            </a:r>
            <a:r>
              <a:rPr lang="en-US" dirty="0" err="1" smtClean="0"/>
              <a:t>continous</a:t>
            </a:r>
            <a:r>
              <a:rPr lang="en-US" dirty="0" smtClean="0"/>
              <a:t> feeling of being hungry (</a:t>
            </a:r>
            <a:r>
              <a:rPr lang="en-US" dirty="0" err="1" smtClean="0">
                <a:solidFill>
                  <a:srgbClr val="7030A0"/>
                </a:solidFill>
              </a:rPr>
              <a:t>polyphagia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All these mechanisms contribute to produce the DM triad: </a:t>
            </a:r>
            <a:r>
              <a:rPr lang="en-US" dirty="0" err="1" smtClean="0"/>
              <a:t>polyurea</a:t>
            </a:r>
            <a:r>
              <a:rPr lang="en-US" dirty="0" smtClean="0"/>
              <a:t>, </a:t>
            </a:r>
            <a:r>
              <a:rPr lang="en-US" dirty="0" err="1" smtClean="0"/>
              <a:t>polyphagia</a:t>
            </a:r>
            <a:r>
              <a:rPr lang="en-US" dirty="0" smtClean="0"/>
              <a:t> and loss of weight.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chronic hyperglycemia of diabetes is associated </a:t>
            </a:r>
            <a:r>
              <a:rPr lang="en-US" dirty="0" err="1" smtClean="0"/>
              <a:t>microangiopathy</a:t>
            </a:r>
            <a:r>
              <a:rPr lang="en-US" dirty="0" smtClean="0"/>
              <a:t> with </a:t>
            </a:r>
            <a:r>
              <a:rPr lang="en-US" dirty="0" smtClean="0"/>
              <a:t>long-term damage, dysfunction, and failure of various organs, especially the eyes, kidneys,  nerves, heart, and blood vessels.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Classification of primary diabetes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Type 1 (insulin-dependent (IDDM), juvenile onset):</a:t>
            </a:r>
          </a:p>
          <a:p>
            <a:r>
              <a:rPr lang="en-US" b="1" dirty="0" smtClean="0"/>
              <a:t>Only 5–10% of those with diabetes</a:t>
            </a:r>
          </a:p>
          <a:p>
            <a:r>
              <a:rPr lang="en-US" dirty="0" smtClean="0"/>
              <a:t>May occur at any age but more common in patients &lt;30y.</a:t>
            </a:r>
          </a:p>
          <a:p>
            <a:r>
              <a:rPr lang="en-US" dirty="0" smtClean="0"/>
              <a:t>results from a cellular-mediated autoimmune destruction of the </a:t>
            </a:r>
            <a:r>
              <a:rPr lang="el-GR" dirty="0" smtClean="0"/>
              <a:t>β</a:t>
            </a:r>
            <a:r>
              <a:rPr lang="en-US" dirty="0" smtClean="0"/>
              <a:t>-cells of the pancreas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patients, particularly children and adolescents, may present with </a:t>
            </a:r>
            <a:r>
              <a:rPr lang="en-US" dirty="0" err="1" smtClean="0"/>
              <a:t>ketoacidosis</a:t>
            </a:r>
            <a:r>
              <a:rPr lang="en-US" dirty="0" smtClean="0"/>
              <a:t> as the first manifestation of the disease.</a:t>
            </a:r>
          </a:p>
          <a:p>
            <a:endParaRPr lang="en-US" dirty="0" smtClean="0"/>
          </a:p>
          <a:p>
            <a:r>
              <a:rPr lang="en-US" dirty="0" smtClean="0"/>
              <a:t>These patients are also prone to other autoimmune disorders such as Hashimoto’s </a:t>
            </a:r>
            <a:r>
              <a:rPr lang="en-US" dirty="0" err="1" smtClean="0"/>
              <a:t>thyroiditis</a:t>
            </a:r>
            <a:r>
              <a:rPr lang="en-US" dirty="0" smtClean="0"/>
              <a:t>, </a:t>
            </a:r>
            <a:r>
              <a:rPr lang="en-US" dirty="0" err="1" smtClean="0"/>
              <a:t>vitiligo</a:t>
            </a:r>
            <a:r>
              <a:rPr lang="en-US" dirty="0" smtClean="0"/>
              <a:t>, autoimmune hepatitis and pernicious anemia.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Type 2 (non-insulin dependent (NIDDM), maturity onset):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90–95% of those with diabetes</a:t>
            </a:r>
          </a:p>
          <a:p>
            <a:r>
              <a:rPr lang="en-US" dirty="0" smtClean="0"/>
              <a:t>the cause is a combination of resistance to insulin action and an inadequate compensatory insulin </a:t>
            </a:r>
            <a:r>
              <a:rPr lang="en-US" dirty="0" err="1" smtClean="0"/>
              <a:t>secretory</a:t>
            </a:r>
            <a:r>
              <a:rPr lang="en-US" dirty="0" smtClean="0"/>
              <a:t> response</a:t>
            </a:r>
          </a:p>
          <a:p>
            <a:endParaRPr lang="en-US" b="1" dirty="0" smtClean="0"/>
          </a:p>
          <a:p>
            <a:r>
              <a:rPr lang="en-US" dirty="0" smtClean="0"/>
              <a:t>a degree of hyperglycemia sufficient to cause pathologic and functional changes in various target tissues, but without clinical symptoms, may be present for a long period of time before diabetes is detect</a:t>
            </a:r>
            <a:endParaRPr lang="en-US" b="1" dirty="0" smtClean="0"/>
          </a:p>
          <a:p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263</TotalTime>
  <Words>1027</Words>
  <Application>Microsoft Office PowerPoint</Application>
  <PresentationFormat>On-screen Show (4:3)</PresentationFormat>
  <Paragraphs>93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حضري</vt:lpstr>
      <vt:lpstr>Diabetes</vt:lpstr>
      <vt:lpstr>Slide 2</vt:lpstr>
      <vt:lpstr>Slide 3</vt:lpstr>
      <vt:lpstr>Slide 4</vt:lpstr>
      <vt:lpstr>Slide 5</vt:lpstr>
      <vt:lpstr>Slide 6</vt:lpstr>
      <vt:lpstr>Classification of primary diabetes </vt:lpstr>
      <vt:lpstr>Slide 8</vt:lpstr>
      <vt:lpstr>Type 2 (non-insulin dependent (NIDDM), maturity onset): </vt:lpstr>
      <vt:lpstr>Slide 10</vt:lpstr>
      <vt:lpstr>The risk of developing this form of diabetes increases with: </vt:lpstr>
      <vt:lpstr>Gestational diabetes mellitus (GDM)</vt:lpstr>
      <vt:lpstr>Presentation of DM</vt:lpstr>
      <vt:lpstr>Slide 14</vt:lpstr>
      <vt:lpstr>Criteria for the diagnosis of diabetes mellitus</vt:lpstr>
      <vt:lpstr>or</vt:lpstr>
      <vt:lpstr>Treatment</vt:lpstr>
      <vt:lpstr>NutritionalManagement of D M</vt:lpstr>
      <vt:lpstr>Slide 19</vt:lpstr>
      <vt:lpstr>Glycemic index of certain food items</vt:lpstr>
      <vt:lpstr>Slide 21</vt:lpstr>
      <vt:lpstr>Slide 22</vt:lpstr>
      <vt:lpstr>Nutritional recommendations for childhood and adolescent Type 1 diabetes</vt:lpstr>
    </vt:vector>
  </TitlesOfParts>
  <Company>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ksu</cp:lastModifiedBy>
  <cp:revision>57</cp:revision>
  <dcterms:created xsi:type="dcterms:W3CDTF">2010-08-06T11:26:18Z</dcterms:created>
  <dcterms:modified xsi:type="dcterms:W3CDTF">2011-12-05T05:11:25Z</dcterms:modified>
</cp:coreProperties>
</file>