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65" r:id="rId5"/>
    <p:sldId id="264" r:id="rId6"/>
    <p:sldId id="278" r:id="rId7"/>
    <p:sldId id="266" r:id="rId8"/>
    <p:sldId id="267" r:id="rId9"/>
    <p:sldId id="263" r:id="rId10"/>
    <p:sldId id="268" r:id="rId11"/>
    <p:sldId id="270" r:id="rId12"/>
    <p:sldId id="271" r:id="rId13"/>
    <p:sldId id="272" r:id="rId14"/>
    <p:sldId id="274" r:id="rId15"/>
    <p:sldId id="275" r:id="rId16"/>
    <p:sldId id="276" r:id="rId17"/>
    <p:sldId id="269" r:id="rId18"/>
    <p:sldId id="277" r:id="rId19"/>
    <p:sldId id="279" r:id="rId20"/>
    <p:sldId id="273"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2" d="100"/>
          <a:sy n="72" d="100"/>
        </p:scale>
        <p:origin x="-1098"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341DDB8A-8CC5-4B2B-A0AD-18DF8A0CACBC}" type="datetimeFigureOut">
              <a:rPr lang="ar-SA" smtClean="0"/>
              <a:pPr/>
              <a:t>02/11/33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A1F42C9C-3365-43DF-9FFE-D1BFD4788581}"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41DDB8A-8CC5-4B2B-A0AD-18DF8A0CACBC}" type="datetimeFigureOut">
              <a:rPr lang="ar-SA" smtClean="0"/>
              <a:pPr/>
              <a:t>02/11/33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A1F42C9C-3365-43DF-9FFE-D1BFD4788581}"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41DDB8A-8CC5-4B2B-A0AD-18DF8A0CACBC}" type="datetimeFigureOut">
              <a:rPr lang="ar-SA" smtClean="0"/>
              <a:pPr/>
              <a:t>02/11/33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A1F42C9C-3365-43DF-9FFE-D1BFD4788581}"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41DDB8A-8CC5-4B2B-A0AD-18DF8A0CACBC}" type="datetimeFigureOut">
              <a:rPr lang="ar-SA" smtClean="0"/>
              <a:pPr/>
              <a:t>02/11/33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A1F42C9C-3365-43DF-9FFE-D1BFD4788581}"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41DDB8A-8CC5-4B2B-A0AD-18DF8A0CACBC}" type="datetimeFigureOut">
              <a:rPr lang="ar-SA" smtClean="0"/>
              <a:pPr/>
              <a:t>02/11/33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A1F42C9C-3365-43DF-9FFE-D1BFD4788581}"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341DDB8A-8CC5-4B2B-A0AD-18DF8A0CACBC}" type="datetimeFigureOut">
              <a:rPr lang="ar-SA" smtClean="0"/>
              <a:pPr/>
              <a:t>02/11/33</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A1F42C9C-3365-43DF-9FFE-D1BFD4788581}"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341DDB8A-8CC5-4B2B-A0AD-18DF8A0CACBC}" type="datetimeFigureOut">
              <a:rPr lang="ar-SA" smtClean="0"/>
              <a:pPr/>
              <a:t>02/11/33</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A1F42C9C-3365-43DF-9FFE-D1BFD4788581}"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341DDB8A-8CC5-4B2B-A0AD-18DF8A0CACBC}" type="datetimeFigureOut">
              <a:rPr lang="ar-SA" smtClean="0"/>
              <a:pPr/>
              <a:t>02/11/33</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A1F42C9C-3365-43DF-9FFE-D1BFD4788581}"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41DDB8A-8CC5-4B2B-A0AD-18DF8A0CACBC}" type="datetimeFigureOut">
              <a:rPr lang="ar-SA" smtClean="0"/>
              <a:pPr/>
              <a:t>02/11/33</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A1F42C9C-3365-43DF-9FFE-D1BFD4788581}"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41DDB8A-8CC5-4B2B-A0AD-18DF8A0CACBC}" type="datetimeFigureOut">
              <a:rPr lang="ar-SA" smtClean="0"/>
              <a:pPr/>
              <a:t>02/11/33</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A1F42C9C-3365-43DF-9FFE-D1BFD4788581}"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41DDB8A-8CC5-4B2B-A0AD-18DF8A0CACBC}" type="datetimeFigureOut">
              <a:rPr lang="ar-SA" smtClean="0"/>
              <a:pPr/>
              <a:t>02/11/33</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A1F42C9C-3365-43DF-9FFE-D1BFD4788581}"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41DDB8A-8CC5-4B2B-A0AD-18DF8A0CACBC}" type="datetimeFigureOut">
              <a:rPr lang="ar-SA" smtClean="0"/>
              <a:pPr/>
              <a:t>02/11/33</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1F42C9C-3365-43DF-9FFE-D1BFD4788581}"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en.wikipedia.org/wiki/Climax_(narrative)"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en.wikipedia.org/wiki/Protagonist"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en.wikipedia.org/wiki/Tragic_flaw"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en.wikipedia.org/wiki/Drama"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en.wikipedia.org/wiki/Prologue" TargetMode="External"/><Relationship Id="rId3" Type="http://schemas.openxmlformats.org/officeDocument/2006/relationships/hyperlink" Target="http://en.wikipedia.org/wiki/Medieval_theatre" TargetMode="External"/><Relationship Id="rId7" Type="http://schemas.openxmlformats.org/officeDocument/2006/relationships/hyperlink" Target="http://en.wikipedia.org/wiki/Act_(drama)" TargetMode="External"/><Relationship Id="rId2" Type="http://schemas.openxmlformats.org/officeDocument/2006/relationships/hyperlink" Target="http://en.wikipedia.org/wiki/Plot_(narrative)" TargetMode="External"/><Relationship Id="rId1" Type="http://schemas.openxmlformats.org/officeDocument/2006/relationships/slideLayout" Target="../slideLayouts/slideLayout2.xml"/><Relationship Id="rId6" Type="http://schemas.openxmlformats.org/officeDocument/2006/relationships/hyperlink" Target="http://asset3.learnhub.com/lesson/pages/4579/photos/30437-large.jpg" TargetMode="External"/><Relationship Id="rId5" Type="http://schemas.openxmlformats.org/officeDocument/2006/relationships/hyperlink" Target="http://independent.academia.edu/DawnLewcock/Papers/127344/The_Origins_of_Drama_an_Introduction" TargetMode="External"/><Relationship Id="rId4" Type="http://schemas.openxmlformats.org/officeDocument/2006/relationships/hyperlink" Target="http://en.wikipedia.org/wiki/Drama"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Roman_mythology" TargetMode="External"/><Relationship Id="rId2" Type="http://schemas.openxmlformats.org/officeDocument/2006/relationships/hyperlink" Target="http://en.wikipedia.org/wiki/Greek_mythology"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899592" y="764704"/>
            <a:ext cx="7772400" cy="1470025"/>
          </a:xfrm>
        </p:spPr>
        <p:txBody>
          <a:bodyPr/>
          <a:lstStyle/>
          <a:p>
            <a:r>
              <a:rPr lang="en-US" dirty="0" smtClean="0">
                <a:latin typeface="ITC Bookman Demi" pitchFamily="18" charset="0"/>
              </a:rPr>
              <a:t>Introduction to Drama</a:t>
            </a:r>
            <a:endParaRPr lang="ar-SA" dirty="0">
              <a:latin typeface="ITC Bookman Demi" pitchFamily="18" charset="0"/>
            </a:endParaRPr>
          </a:p>
        </p:txBody>
      </p:sp>
      <p:sp>
        <p:nvSpPr>
          <p:cNvPr id="3" name="عنوان فرعي 2"/>
          <p:cNvSpPr>
            <a:spLocks noGrp="1"/>
          </p:cNvSpPr>
          <p:nvPr>
            <p:ph type="subTitle" idx="1"/>
          </p:nvPr>
        </p:nvSpPr>
        <p:spPr/>
        <p:txBody>
          <a:bodyPr/>
          <a:lstStyle/>
          <a:p>
            <a:endParaRPr lang="ar-SA" dirty="0"/>
          </a:p>
        </p:txBody>
      </p:sp>
      <p:pic>
        <p:nvPicPr>
          <p:cNvPr id="1027" name="Picture 3" descr="C:\Users\vista-user\AppData\Local\Microsoft\Windows\Temporary Internet Files\Content.IE5\TKLS31XG\MP900313887[1].jpg"/>
          <p:cNvPicPr>
            <a:picLocks noChangeAspect="1" noChangeArrowheads="1"/>
          </p:cNvPicPr>
          <p:nvPr/>
        </p:nvPicPr>
        <p:blipFill>
          <a:blip r:embed="rId2" cstate="print"/>
          <a:srcRect l="7979" t="23438"/>
          <a:stretch>
            <a:fillRect/>
          </a:stretch>
        </p:blipFill>
        <p:spPr bwMode="auto">
          <a:xfrm>
            <a:off x="2411760" y="1988840"/>
            <a:ext cx="4399446" cy="4672820"/>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476672"/>
            <a:ext cx="8640960" cy="6120680"/>
          </a:xfrm>
        </p:spPr>
        <p:txBody>
          <a:bodyPr>
            <a:normAutofit/>
          </a:bodyPr>
          <a:lstStyle/>
          <a:p>
            <a:pPr lvl="0" algn="l" rtl="0"/>
            <a:r>
              <a:rPr lang="en-US" b="1" dirty="0" smtClean="0"/>
              <a:t>Plot: </a:t>
            </a:r>
            <a:r>
              <a:rPr lang="en-US" dirty="0" smtClean="0"/>
              <a:t> the events that make up a story, particularly as they relate to one another in a pattern, in a sequence, through cause and effect, how the reader views the story, or simply by coincidence. </a:t>
            </a:r>
          </a:p>
          <a:p>
            <a:pPr lvl="1" algn="l" rtl="0">
              <a:buFont typeface="Courier New" pitchFamily="49" charset="0"/>
              <a:buChar char="o"/>
            </a:pPr>
            <a:r>
              <a:rPr lang="en-US" dirty="0" smtClean="0"/>
              <a:t>According to Aristotle, the PLOT is the most important element of drama—more important than character, for example. A plot must have, Aristotle says, a </a:t>
            </a:r>
            <a:r>
              <a:rPr lang="en-US" u="sng" dirty="0" smtClean="0"/>
              <a:t>beginning</a:t>
            </a:r>
            <a:r>
              <a:rPr lang="en-US" dirty="0" smtClean="0"/>
              <a:t>, a </a:t>
            </a:r>
            <a:r>
              <a:rPr lang="en-US" u="sng" dirty="0" smtClean="0"/>
              <a:t>middle</a:t>
            </a:r>
            <a:r>
              <a:rPr lang="en-US" dirty="0" smtClean="0"/>
              <a:t>, and an </a:t>
            </a:r>
            <a:r>
              <a:rPr lang="en-US" u="sng" dirty="0" smtClean="0"/>
              <a:t>end</a:t>
            </a:r>
            <a:r>
              <a:rPr lang="en-US" dirty="0" smtClean="0"/>
              <a:t>, and the events of the plot must causally relate to one another as being either necessary or probable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260648"/>
            <a:ext cx="8229600" cy="5433467"/>
          </a:xfrm>
        </p:spPr>
        <p:txBody>
          <a:bodyPr/>
          <a:lstStyle/>
          <a:p>
            <a:pPr marL="342900" lvl="1" indent="-342900" algn="l" rtl="0">
              <a:buFont typeface="Arial" pitchFamily="34" charset="0"/>
              <a:buChar char="•"/>
            </a:pPr>
            <a:r>
              <a:rPr lang="en-US" sz="3600" dirty="0" smtClean="0"/>
              <a:t>The PLOT is divided into </a:t>
            </a:r>
            <a:r>
              <a:rPr lang="en-US" sz="3600" u="sng" dirty="0" smtClean="0"/>
              <a:t>five</a:t>
            </a:r>
            <a:r>
              <a:rPr lang="en-US" sz="3600" dirty="0" smtClean="0"/>
              <a:t> parts. These parts are: </a:t>
            </a:r>
            <a:r>
              <a:rPr lang="en-US" sz="3600" u="sng" dirty="0" smtClean="0">
                <a:solidFill>
                  <a:srgbClr val="C00000"/>
                </a:solidFill>
              </a:rPr>
              <a:t>exposition</a:t>
            </a:r>
            <a:r>
              <a:rPr lang="en-US" sz="3600" dirty="0" smtClean="0"/>
              <a:t> (of the situation); </a:t>
            </a:r>
            <a:r>
              <a:rPr lang="en-US" sz="3600" u="sng" dirty="0" smtClean="0">
                <a:solidFill>
                  <a:srgbClr val="FF0000"/>
                </a:solidFill>
              </a:rPr>
              <a:t>rising action </a:t>
            </a:r>
            <a:r>
              <a:rPr lang="en-US" sz="3600" dirty="0" smtClean="0"/>
              <a:t>(through conflict); </a:t>
            </a:r>
            <a:r>
              <a:rPr lang="en-US" sz="3600" dirty="0" smtClean="0">
                <a:hlinkClick r:id="rId2" tooltip="Climax (narrative)"/>
              </a:rPr>
              <a:t>climax</a:t>
            </a:r>
            <a:r>
              <a:rPr lang="en-US" sz="3600" dirty="0" smtClean="0"/>
              <a:t> (or turning point); </a:t>
            </a:r>
            <a:r>
              <a:rPr lang="en-US" sz="3600" u="sng" dirty="0" smtClean="0">
                <a:solidFill>
                  <a:schemeClr val="accent3">
                    <a:lumMod val="50000"/>
                  </a:schemeClr>
                </a:solidFill>
              </a:rPr>
              <a:t>falling action</a:t>
            </a:r>
            <a:r>
              <a:rPr lang="en-US" sz="3600" dirty="0" smtClean="0"/>
              <a:t>; and </a:t>
            </a:r>
            <a:r>
              <a:rPr lang="en-US" sz="3600" u="sng" dirty="0" smtClean="0">
                <a:solidFill>
                  <a:srgbClr val="7030A0"/>
                </a:solidFill>
              </a:rPr>
              <a:t>resolution</a:t>
            </a:r>
            <a:r>
              <a:rPr lang="en-US" sz="3600" dirty="0" smtClean="0"/>
              <a:t>.</a:t>
            </a:r>
            <a:endParaRPr lang="en-US" sz="3600" b="1" dirty="0" smtClean="0"/>
          </a:p>
          <a:p>
            <a:pPr algn="l" rtl="0"/>
            <a:endParaRPr lang="ar-SA" dirty="0"/>
          </a:p>
        </p:txBody>
      </p:sp>
      <p:pic>
        <p:nvPicPr>
          <p:cNvPr id="4" name="صورة 3" descr="30437-large.jpg"/>
          <p:cNvPicPr>
            <a:picLocks noChangeAspect="1"/>
          </p:cNvPicPr>
          <p:nvPr/>
        </p:nvPicPr>
        <p:blipFill>
          <a:blip r:embed="rId3" cstate="print"/>
          <a:stretch>
            <a:fillRect/>
          </a:stretch>
        </p:blipFill>
        <p:spPr>
          <a:xfrm>
            <a:off x="1907704" y="3284984"/>
            <a:ext cx="5472608" cy="3377626"/>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620688"/>
            <a:ext cx="8568952" cy="5760640"/>
          </a:xfrm>
        </p:spPr>
        <p:txBody>
          <a:bodyPr>
            <a:normAutofit/>
          </a:bodyPr>
          <a:lstStyle/>
          <a:p>
            <a:pPr algn="l" rtl="0"/>
            <a:r>
              <a:rPr lang="en-US" dirty="0" smtClean="0">
                <a:solidFill>
                  <a:srgbClr val="C00000"/>
                </a:solidFill>
              </a:rPr>
              <a:t>The Exposition: </a:t>
            </a:r>
            <a:r>
              <a:rPr lang="en-US" dirty="0" smtClean="0"/>
              <a:t>introduces all of the main characters in the story. It shows how they relate to one another, what their goals and motivations are, and the kind of person they are. Most importantly, in the exposition, the audience gets to know the </a:t>
            </a:r>
            <a:r>
              <a:rPr lang="en-US" b="1" dirty="0" smtClean="0"/>
              <a:t>main character </a:t>
            </a:r>
            <a:r>
              <a:rPr lang="en-US" dirty="0" smtClean="0"/>
              <a:t>(</a:t>
            </a:r>
            <a:r>
              <a:rPr lang="en-US" dirty="0" smtClean="0">
                <a:hlinkClick r:id="rId2" tooltip="Protagonist"/>
              </a:rPr>
              <a:t>protagonist</a:t>
            </a:r>
            <a:r>
              <a:rPr lang="en-US" dirty="0" smtClean="0"/>
              <a:t>), and the protagonist gets to know his or her main goal and what is at stake if he or she fails to attain this goal.</a:t>
            </a:r>
            <a:endParaRPr lang="ar-SA"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433467"/>
          </a:xfrm>
        </p:spPr>
        <p:txBody>
          <a:bodyPr/>
          <a:lstStyle/>
          <a:p>
            <a:pPr algn="l" rtl="0"/>
            <a:r>
              <a:rPr lang="en-US" dirty="0" smtClean="0">
                <a:solidFill>
                  <a:srgbClr val="FF0000"/>
                </a:solidFill>
              </a:rPr>
              <a:t>Rising action</a:t>
            </a:r>
            <a:r>
              <a:rPr lang="en-US" dirty="0" smtClean="0"/>
              <a:t>: It starts with the death of the characters or a conflict. Generally, in this phase the protagonist understands his or her goal and </a:t>
            </a:r>
            <a:r>
              <a:rPr lang="en-US" u="sng" dirty="0" smtClean="0"/>
              <a:t>begins to work toward it</a:t>
            </a:r>
            <a:r>
              <a:rPr lang="en-US" dirty="0" smtClean="0"/>
              <a:t>. Smaller problems thwart their initial success, and in this phase their progress is directed primarily against these secondary obstacles. This phase shows us how he or she overcomes these obstacles.</a:t>
            </a:r>
            <a:endParaRPr lang="ar-SA"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260648"/>
            <a:ext cx="8784976" cy="6597352"/>
          </a:xfrm>
        </p:spPr>
        <p:txBody>
          <a:bodyPr>
            <a:normAutofit fontScale="77500" lnSpcReduction="20000"/>
          </a:bodyPr>
          <a:lstStyle/>
          <a:p>
            <a:pPr algn="l" rtl="0"/>
            <a:r>
              <a:rPr lang="en-US" b="1" dirty="0" smtClean="0">
                <a:solidFill>
                  <a:srgbClr val="0070C0"/>
                </a:solidFill>
              </a:rPr>
              <a:t>Climax</a:t>
            </a:r>
            <a:r>
              <a:rPr lang="en-US" b="1" dirty="0" smtClean="0"/>
              <a:t>: </a:t>
            </a:r>
            <a:r>
              <a:rPr lang="en-US" dirty="0" smtClean="0"/>
              <a:t>The point of climax is the </a:t>
            </a:r>
            <a:r>
              <a:rPr lang="en-US" u="sng" dirty="0" smtClean="0"/>
              <a:t>turning point </a:t>
            </a:r>
            <a:r>
              <a:rPr lang="en-US" dirty="0" smtClean="0"/>
              <a:t>of the story, where the main character makes the single big decision that defines the outcome of their story and who they are as a person.</a:t>
            </a:r>
          </a:p>
          <a:p>
            <a:pPr algn="l" rtl="0">
              <a:buFont typeface="Wingdings" pitchFamily="2" charset="2"/>
              <a:buChar char="Ø"/>
            </a:pPr>
            <a:r>
              <a:rPr lang="en-US" dirty="0" smtClean="0"/>
              <a:t>The beginning of this phase is marked by the protagonist finally having cleared away the preliminary barriers and being ready to engage with the adversary. Usually, entering this phase, both the protagonist and the antagonist have a plan to win against the other. Now for the first time we see them going against one another in direct, or nearly direct conflict.</a:t>
            </a:r>
          </a:p>
          <a:p>
            <a:pPr algn="l" rtl="0">
              <a:buFont typeface="Wingdings" pitchFamily="2" charset="2"/>
              <a:buChar char="Ø"/>
            </a:pPr>
            <a:r>
              <a:rPr lang="en-US" dirty="0" smtClean="0"/>
              <a:t>This struggle results with neither character completely winning, nor losing, against the other. Usually, each character's plan is partially successful, and partially foiled by their adversary. What is unique about this central struggle between the two characters is that the protagonist makes a decision which shows us one's moral quality, and ultimately determines one's fate. In a tragedy, the protagonist here makes a "bad" decision, which is one's miscalculation and the appearance of one's </a:t>
            </a:r>
            <a:r>
              <a:rPr lang="en-US" dirty="0" smtClean="0">
                <a:hlinkClick r:id="rId2" tooltip="Tragic flaw"/>
              </a:rPr>
              <a:t>tragic flaw</a:t>
            </a:r>
            <a:r>
              <a:rPr lang="en-US" dirty="0" smtClean="0"/>
              <a:t>.</a:t>
            </a:r>
          </a:p>
          <a:p>
            <a:pPr algn="l" rtl="0">
              <a:buFont typeface="Wingdings" pitchFamily="2" charset="2"/>
              <a:buChar char="Ø"/>
            </a:pPr>
            <a:r>
              <a:rPr lang="en-US" dirty="0" smtClean="0"/>
              <a:t>The climax often contains much of the action in a story, for example, a defining battle...</a:t>
            </a:r>
          </a:p>
          <a:p>
            <a:pPr algn="l" rtl="0"/>
            <a:endParaRPr lang="ar-SA"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476672"/>
            <a:ext cx="8507288" cy="6048672"/>
          </a:xfrm>
        </p:spPr>
        <p:txBody>
          <a:bodyPr>
            <a:normAutofit/>
          </a:bodyPr>
          <a:lstStyle/>
          <a:p>
            <a:pPr algn="l" rtl="0"/>
            <a:r>
              <a:rPr lang="en-US" b="1" dirty="0" smtClean="0">
                <a:solidFill>
                  <a:srgbClr val="00B050"/>
                </a:solidFill>
              </a:rPr>
              <a:t>Falling action: </a:t>
            </a:r>
            <a:r>
              <a:rPr lang="en-US" dirty="0" smtClean="0"/>
              <a:t>it is often the time of greatest overall tension in the play, because it is the phase in which everything goes most wrong.</a:t>
            </a:r>
          </a:p>
          <a:p>
            <a:pPr algn="l" rtl="0">
              <a:buFont typeface="Wingdings" pitchFamily="2" charset="2"/>
              <a:buChar char="Ø"/>
            </a:pPr>
            <a:r>
              <a:rPr lang="en-US" dirty="0" smtClean="0"/>
              <a:t>In this phase, the villain has the upper hand. It seems that evil will success. The protagonist has never been further from accomplishing the goal. This is true both in tragedies and comedies, because both of these types of play classically show </a:t>
            </a:r>
            <a:r>
              <a:rPr lang="en-US" u="sng" dirty="0" smtClean="0"/>
              <a:t>good winning over evil</a:t>
            </a:r>
            <a:endParaRPr lang="ar-SA" u="sng"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433467"/>
          </a:xfrm>
        </p:spPr>
        <p:txBody>
          <a:bodyPr>
            <a:normAutofit/>
          </a:bodyPr>
          <a:lstStyle/>
          <a:p>
            <a:pPr algn="l" rtl="0"/>
            <a:r>
              <a:rPr lang="en-US" b="1" dirty="0" smtClean="0">
                <a:solidFill>
                  <a:srgbClr val="7030A0"/>
                </a:solidFill>
              </a:rPr>
              <a:t>Resolution: </a:t>
            </a:r>
            <a:r>
              <a:rPr lang="en-US" dirty="0" smtClean="0"/>
              <a:t>In this final phase, there is a final confrontation between the protagonist and antagonist, where one or the other decisively wins. This phase is the story of that confrontation, of what leads up to it, of why it happens the way it happens, what it means, and what its long-term consequences are.</a:t>
            </a:r>
            <a:endParaRPr lang="ar-SA"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a:bodyPr>
          <a:lstStyle/>
          <a:p>
            <a:pPr lvl="0" algn="l" rtl="0"/>
            <a:r>
              <a:rPr lang="en-US" b="1" dirty="0" smtClean="0"/>
              <a:t>Setting</a:t>
            </a:r>
            <a:r>
              <a:rPr lang="en-US" dirty="0" smtClean="0"/>
              <a:t>: the </a:t>
            </a:r>
            <a:r>
              <a:rPr lang="en-US" i="1" dirty="0" smtClean="0"/>
              <a:t>time</a:t>
            </a:r>
            <a:r>
              <a:rPr lang="en-US" dirty="0" smtClean="0"/>
              <a:t> and </a:t>
            </a:r>
            <a:r>
              <a:rPr lang="en-US" i="1" dirty="0" smtClean="0"/>
              <a:t>place</a:t>
            </a:r>
            <a:r>
              <a:rPr lang="en-US" dirty="0" smtClean="0"/>
              <a:t> of the play and the events</a:t>
            </a:r>
          </a:p>
          <a:p>
            <a:pPr lvl="0" algn="l" rtl="0"/>
            <a:r>
              <a:rPr lang="en-US" b="1" dirty="0" smtClean="0"/>
              <a:t>Act and scene</a:t>
            </a:r>
            <a:r>
              <a:rPr lang="en-US" dirty="0" smtClean="0"/>
              <a:t>: the play is divided into acts and scenes. An </a:t>
            </a:r>
            <a:r>
              <a:rPr lang="en-US" b="1" dirty="0" smtClean="0"/>
              <a:t>act</a:t>
            </a:r>
            <a:r>
              <a:rPr lang="en-US" dirty="0" smtClean="0"/>
              <a:t> is a division or unit of a </a:t>
            </a:r>
            <a:r>
              <a:rPr lang="en-US" dirty="0" smtClean="0">
                <a:hlinkClick r:id="rId2" tooltip="Drama"/>
              </a:rPr>
              <a:t>drama</a:t>
            </a:r>
            <a:r>
              <a:rPr lang="en-US" dirty="0" smtClean="0"/>
              <a:t>. The number of acts in a production can range from one to five or more, depending on how a writer structures the outline of the story. The length of time for an act to be performed usually ranges from 30 to 90 minutes, but may be as few as 10</a:t>
            </a:r>
          </a:p>
          <a:p>
            <a:pPr algn="l" rtl="0"/>
            <a:endParaRPr lang="ar-SA" dirty="0" smtClean="0"/>
          </a:p>
          <a:p>
            <a:pPr algn="l" rtl="0"/>
            <a:endParaRPr lang="ar-SA"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332656"/>
            <a:ext cx="8640960" cy="6336704"/>
          </a:xfrm>
        </p:spPr>
        <p:txBody>
          <a:bodyPr>
            <a:normAutofit/>
          </a:bodyPr>
          <a:lstStyle/>
          <a:p>
            <a:pPr algn="l" rtl="0"/>
            <a:r>
              <a:rPr lang="en-US" b="1" dirty="0" smtClean="0"/>
              <a:t>Prologue</a:t>
            </a:r>
            <a:r>
              <a:rPr lang="en-US" dirty="0" smtClean="0"/>
              <a:t> : is an opening to a story that establishes the setting and gives background details, often some earlier story that ties into the main one, and other miscellaneous information.</a:t>
            </a:r>
          </a:p>
          <a:p>
            <a:pPr algn="l" rtl="0"/>
            <a:r>
              <a:rPr lang="en-US" b="1" dirty="0" smtClean="0"/>
              <a:t>Epilogue</a:t>
            </a:r>
            <a:r>
              <a:rPr lang="en-US" dirty="0" smtClean="0"/>
              <a:t> : is a piece of writing at the end of a work of literature or drama, usually used to bring closure to the work.</a:t>
            </a:r>
          </a:p>
          <a:p>
            <a:pPr lvl="0" algn="l" rtl="0"/>
            <a:r>
              <a:rPr lang="en-US" b="1" dirty="0" smtClean="0"/>
              <a:t>A Soliloquy: </a:t>
            </a:r>
            <a:r>
              <a:rPr lang="en-US" dirty="0" smtClean="0"/>
              <a:t>allows a character to speak his thoughts aloud, but not directly to the audience.</a:t>
            </a:r>
          </a:p>
          <a:p>
            <a:pPr algn="l" rtl="0"/>
            <a:r>
              <a:rPr lang="en-US" b="1" dirty="0" smtClean="0"/>
              <a:t>An aside: </a:t>
            </a:r>
            <a:r>
              <a:rPr lang="en-US" dirty="0" smtClean="0"/>
              <a:t>is a convention that lets a character speaks directly to the audience without being overheard by the other characters</a:t>
            </a:r>
          </a:p>
          <a:p>
            <a:pPr lvl="0" algn="l" rtl="0"/>
            <a:endParaRPr lang="en-US" dirty="0" smtClean="0"/>
          </a:p>
          <a:p>
            <a:pPr algn="l" rtl="0"/>
            <a:endParaRPr lang="ar-SA"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6120680"/>
          </a:xfrm>
        </p:spPr>
        <p:txBody>
          <a:bodyPr>
            <a:normAutofit/>
          </a:bodyPr>
          <a:lstStyle/>
          <a:p>
            <a:pPr lvl="0" algn="l" rtl="0"/>
            <a:r>
              <a:rPr lang="en-US" b="1" dirty="0" smtClean="0"/>
              <a:t>Stage direction: </a:t>
            </a:r>
            <a:r>
              <a:rPr lang="en-US" dirty="0" smtClean="0"/>
              <a:t>the information provided in addition to the dialogue to help a reader </a:t>
            </a:r>
            <a:r>
              <a:rPr lang="en-US" u="sng" dirty="0" smtClean="0"/>
              <a:t>visualize</a:t>
            </a:r>
            <a:r>
              <a:rPr lang="en-US" dirty="0" smtClean="0"/>
              <a:t> the setting, character and action.</a:t>
            </a:r>
          </a:p>
          <a:p>
            <a:pPr lvl="0" algn="l" rtl="0"/>
            <a:r>
              <a:rPr lang="en-US" dirty="0" smtClean="0"/>
              <a:t>It usually printed in </a:t>
            </a:r>
            <a:r>
              <a:rPr lang="en-US" b="1" i="1" dirty="0" smtClean="0"/>
              <a:t>italics</a:t>
            </a:r>
            <a:r>
              <a:rPr lang="en-US" dirty="0" smtClean="0"/>
              <a:t> and are intended for the director, actors and other readers of the play. </a:t>
            </a:r>
          </a:p>
          <a:p>
            <a:pPr lvl="0" algn="l" rtl="0"/>
            <a:r>
              <a:rPr lang="en-US" dirty="0" smtClean="0"/>
              <a:t>It ranged from the simple directive “Exit”, found in Shakespeare’s plays, to the elaborate detailing of stage furniture and actor’s stage position of many modern plays.</a:t>
            </a:r>
          </a:p>
          <a:p>
            <a:pPr algn="l" rtl="0"/>
            <a:endParaRPr lang="ar-SA"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t>The definition of </a:t>
            </a:r>
            <a:r>
              <a:rPr lang="en-US" b="1" dirty="0" smtClean="0"/>
              <a:t>Drama</a:t>
            </a:r>
            <a:endParaRPr lang="ar-SA" b="1" dirty="0"/>
          </a:p>
        </p:txBody>
      </p:sp>
      <p:sp>
        <p:nvSpPr>
          <p:cNvPr id="5" name="عنصر نائب للمحتوى 4"/>
          <p:cNvSpPr>
            <a:spLocks noGrp="1"/>
          </p:cNvSpPr>
          <p:nvPr>
            <p:ph idx="1"/>
          </p:nvPr>
        </p:nvSpPr>
        <p:spPr>
          <a:xfrm>
            <a:off x="251520" y="1600200"/>
            <a:ext cx="8640960" cy="4709120"/>
          </a:xfrm>
        </p:spPr>
        <p:txBody>
          <a:bodyPr>
            <a:normAutofit fontScale="92500" lnSpcReduction="10000"/>
          </a:bodyPr>
          <a:lstStyle/>
          <a:p>
            <a:pPr algn="l" rtl="0"/>
            <a:r>
              <a:rPr lang="en-US" dirty="0" smtClean="0"/>
              <a:t>It is one of the major genres/ types of literature. It has both </a:t>
            </a:r>
            <a:r>
              <a:rPr lang="en-US" dirty="0" smtClean="0">
                <a:solidFill>
                  <a:srgbClr val="FF0000"/>
                </a:solidFill>
              </a:rPr>
              <a:t>written form </a:t>
            </a:r>
            <a:r>
              <a:rPr lang="en-US" dirty="0" smtClean="0"/>
              <a:t>(a script - book) and a </a:t>
            </a:r>
            <a:r>
              <a:rPr lang="en-US" dirty="0" smtClean="0">
                <a:solidFill>
                  <a:srgbClr val="FF0000"/>
                </a:solidFill>
              </a:rPr>
              <a:t>living form </a:t>
            </a:r>
            <a:r>
              <a:rPr lang="en-US" dirty="0" smtClean="0"/>
              <a:t>(the stage presentation)</a:t>
            </a:r>
          </a:p>
          <a:p>
            <a:pPr algn="l" rtl="0"/>
            <a:r>
              <a:rPr lang="en-US" dirty="0" smtClean="0"/>
              <a:t>It is written in </a:t>
            </a:r>
            <a:r>
              <a:rPr lang="en-US" b="1" dirty="0" smtClean="0"/>
              <a:t>dialogue</a:t>
            </a:r>
            <a:r>
              <a:rPr lang="en-US" dirty="0" smtClean="0"/>
              <a:t> to be performed before an </a:t>
            </a:r>
            <a:r>
              <a:rPr lang="en-US" u="sng" dirty="0" smtClean="0"/>
              <a:t>audience</a:t>
            </a:r>
            <a:r>
              <a:rPr lang="en-US" dirty="0" smtClean="0"/>
              <a:t> by </a:t>
            </a:r>
            <a:r>
              <a:rPr lang="en-US" u="sng" dirty="0" smtClean="0"/>
              <a:t>actors</a:t>
            </a:r>
            <a:r>
              <a:rPr lang="en-US" dirty="0" smtClean="0"/>
              <a:t> on a </a:t>
            </a:r>
            <a:r>
              <a:rPr lang="en-US" u="sng" dirty="0" smtClean="0"/>
              <a:t>stage</a:t>
            </a:r>
            <a:r>
              <a:rPr lang="en-US" dirty="0" smtClean="0"/>
              <a:t>.</a:t>
            </a:r>
          </a:p>
          <a:p>
            <a:pPr algn="l" rtl="0"/>
            <a:r>
              <a:rPr lang="en-US" dirty="0" smtClean="0"/>
              <a:t>Essential to all forms of drama are </a:t>
            </a:r>
            <a:r>
              <a:rPr lang="en-US" b="1" dirty="0" smtClean="0"/>
              <a:t>a story, action </a:t>
            </a:r>
            <a:r>
              <a:rPr lang="en-US" dirty="0" smtClean="0"/>
              <a:t>that develops the story, and </a:t>
            </a:r>
            <a:r>
              <a:rPr lang="en-US" b="1" dirty="0" smtClean="0"/>
              <a:t>actors </a:t>
            </a:r>
            <a:r>
              <a:rPr lang="en-US" dirty="0" smtClean="0"/>
              <a:t>who impersonate the characters of the story.</a:t>
            </a:r>
          </a:p>
          <a:p>
            <a:pPr algn="l" rtl="0"/>
            <a:r>
              <a:rPr lang="en-US" dirty="0" smtClean="0"/>
              <a:t>The main kinds of Drama are: </a:t>
            </a:r>
            <a:r>
              <a:rPr lang="en-US" dirty="0" smtClean="0">
                <a:solidFill>
                  <a:srgbClr val="C00000"/>
                </a:solidFill>
              </a:rPr>
              <a:t>Tragedy</a:t>
            </a:r>
            <a:r>
              <a:rPr lang="en-US" dirty="0" smtClean="0"/>
              <a:t>, </a:t>
            </a:r>
            <a:r>
              <a:rPr lang="en-US" dirty="0" smtClean="0">
                <a:solidFill>
                  <a:srgbClr val="7030A0"/>
                </a:solidFill>
              </a:rPr>
              <a:t>Comedy</a:t>
            </a:r>
            <a:r>
              <a:rPr lang="en-US" dirty="0" smtClean="0"/>
              <a:t>, </a:t>
            </a:r>
            <a:r>
              <a:rPr lang="en-US" dirty="0" smtClean="0">
                <a:solidFill>
                  <a:srgbClr val="002060"/>
                </a:solidFill>
              </a:rPr>
              <a:t>History</a:t>
            </a:r>
            <a:r>
              <a:rPr lang="en-US" dirty="0" smtClean="0"/>
              <a:t>, </a:t>
            </a:r>
            <a:r>
              <a:rPr lang="en-US" dirty="0" smtClean="0">
                <a:solidFill>
                  <a:schemeClr val="accent6">
                    <a:lumMod val="50000"/>
                  </a:schemeClr>
                </a:solidFill>
              </a:rPr>
              <a:t>Romantic</a:t>
            </a:r>
            <a:r>
              <a:rPr lang="en-US" dirty="0" smtClean="0"/>
              <a:t> …. etc</a:t>
            </a:r>
          </a:p>
          <a:p>
            <a:pPr algn="l" rtl="0">
              <a:buNone/>
            </a:pPr>
            <a:endParaRPr lang="en-US" dirty="0" smtClean="0"/>
          </a:p>
          <a:p>
            <a:pPr algn="l" rtl="0"/>
            <a:endParaRPr lang="en-US" dirty="0" smtClean="0"/>
          </a:p>
          <a:p>
            <a:pPr algn="l" rtl="0"/>
            <a:endParaRPr lang="ar-SA" dirty="0"/>
          </a:p>
        </p:txBody>
      </p:sp>
      <p:pic>
        <p:nvPicPr>
          <p:cNvPr id="6" name="Picture 2" descr="C:\Users\vista-user\AppData\Local\Microsoft\Windows\Temporary Internet Files\Content.IE5\1NBHM70O\MP900341539[1].jpg"/>
          <p:cNvPicPr>
            <a:picLocks noChangeAspect="1" noChangeArrowheads="1"/>
          </p:cNvPicPr>
          <p:nvPr/>
        </p:nvPicPr>
        <p:blipFill>
          <a:blip r:embed="rId2" cstate="print"/>
          <a:stretch>
            <a:fillRect/>
          </a:stretch>
        </p:blipFill>
        <p:spPr bwMode="auto">
          <a:xfrm>
            <a:off x="6516216" y="0"/>
            <a:ext cx="2217440" cy="1581774"/>
          </a:xfrm>
          <a:prstGeom prst="rect">
            <a:avLst/>
          </a:prstGeom>
          <a:ln>
            <a:noFill/>
          </a:ln>
          <a:effectLst>
            <a:softEdge rad="11250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ox(in)">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ox(in)">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ox(in)">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smtClean="0"/>
              <a:t>Work Cited </a:t>
            </a:r>
            <a:endParaRPr lang="ar-SA" dirty="0"/>
          </a:p>
        </p:txBody>
      </p:sp>
      <p:sp>
        <p:nvSpPr>
          <p:cNvPr id="3" name="عنصر نائب للمحتوى 2"/>
          <p:cNvSpPr>
            <a:spLocks noGrp="1"/>
          </p:cNvSpPr>
          <p:nvPr>
            <p:ph idx="1"/>
          </p:nvPr>
        </p:nvSpPr>
        <p:spPr/>
        <p:txBody>
          <a:bodyPr>
            <a:normAutofit fontScale="92500" lnSpcReduction="20000"/>
          </a:bodyPr>
          <a:lstStyle/>
          <a:p>
            <a:pPr algn="l" rtl="0"/>
            <a:r>
              <a:rPr lang="en-US" dirty="0" smtClean="0">
                <a:hlinkClick r:id="rId2"/>
              </a:rPr>
              <a:t>http://en.wikipedia.org/wiki/Plot_(narrative)</a:t>
            </a:r>
            <a:endParaRPr lang="en-US" dirty="0" smtClean="0"/>
          </a:p>
          <a:p>
            <a:pPr algn="l" rtl="0"/>
            <a:r>
              <a:rPr lang="en-US" dirty="0" smtClean="0">
                <a:hlinkClick r:id="rId3"/>
              </a:rPr>
              <a:t>http://en.wikipedia.org/wiki/Medieval_theatre</a:t>
            </a:r>
            <a:endParaRPr lang="en-US" dirty="0" smtClean="0"/>
          </a:p>
          <a:p>
            <a:pPr algn="l" rtl="0"/>
            <a:r>
              <a:rPr lang="en-US" dirty="0" smtClean="0">
                <a:hlinkClick r:id="rId4"/>
              </a:rPr>
              <a:t>http://en.wikipedia.org/wiki/Drama</a:t>
            </a:r>
            <a:endParaRPr lang="en-US" dirty="0" smtClean="0"/>
          </a:p>
          <a:p>
            <a:pPr algn="l" rtl="0"/>
            <a:r>
              <a:rPr lang="en-US" dirty="0" smtClean="0">
                <a:hlinkClick r:id="rId5"/>
              </a:rPr>
              <a:t>http://independent.academia.edu/DawnLewcock/Papers/127344/The_Origins_of_Drama_an_Introduction</a:t>
            </a:r>
            <a:endParaRPr lang="en-US" dirty="0" smtClean="0"/>
          </a:p>
          <a:p>
            <a:pPr algn="l" rtl="0"/>
            <a:r>
              <a:rPr lang="en-US" dirty="0" smtClean="0">
                <a:hlinkClick r:id="rId6"/>
              </a:rPr>
              <a:t>http://asset3.learnhub.com/lesson/pages/4579/photos/30437-large.jpg</a:t>
            </a:r>
            <a:endParaRPr lang="en-US" dirty="0" smtClean="0"/>
          </a:p>
          <a:p>
            <a:pPr algn="l" rtl="0"/>
            <a:r>
              <a:rPr lang="en-US" dirty="0" smtClean="0">
                <a:hlinkClick r:id="rId7"/>
              </a:rPr>
              <a:t>http://en.wikipedia.org/wiki/Act_(drama)</a:t>
            </a:r>
            <a:endParaRPr lang="en-US" dirty="0" smtClean="0"/>
          </a:p>
          <a:p>
            <a:pPr algn="l" rtl="0"/>
            <a:r>
              <a:rPr lang="en-US" dirty="0" smtClean="0">
                <a:hlinkClick r:id="rId8"/>
              </a:rPr>
              <a:t>http://en.wikipedia.org/wiki/Prologue</a:t>
            </a: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smtClean="0"/>
              <a:t>The Background of Drama</a:t>
            </a:r>
            <a:endParaRPr lang="ar-SA" dirty="0"/>
          </a:p>
        </p:txBody>
      </p:sp>
      <p:sp>
        <p:nvSpPr>
          <p:cNvPr id="3" name="عنصر نائب للمحتوى 2"/>
          <p:cNvSpPr>
            <a:spLocks noGrp="1"/>
          </p:cNvSpPr>
          <p:nvPr>
            <p:ph idx="1"/>
          </p:nvPr>
        </p:nvSpPr>
        <p:spPr/>
        <p:txBody>
          <a:bodyPr/>
          <a:lstStyle/>
          <a:p>
            <a:pPr algn="l" rtl="0"/>
            <a:r>
              <a:rPr lang="en-US" b="1" dirty="0" smtClean="0"/>
              <a:t>The Origins of Drama (Greece):</a:t>
            </a:r>
          </a:p>
          <a:p>
            <a:pPr algn="l" rtl="0">
              <a:buFont typeface="Wingdings" pitchFamily="2" charset="2"/>
              <a:buChar char="Ø"/>
            </a:pPr>
            <a:r>
              <a:rPr lang="en-US" dirty="0" smtClean="0"/>
              <a:t>The word </a:t>
            </a:r>
            <a:r>
              <a:rPr lang="en-US" b="1" i="1" dirty="0" smtClean="0"/>
              <a:t>drama</a:t>
            </a:r>
            <a:r>
              <a:rPr lang="en-US" dirty="0" smtClean="0"/>
              <a:t> comes from a </a:t>
            </a:r>
            <a:r>
              <a:rPr lang="en-US" u="sng" dirty="0" smtClean="0"/>
              <a:t>Greek</a:t>
            </a:r>
            <a:r>
              <a:rPr lang="en-US" dirty="0" smtClean="0"/>
              <a:t> word meaning “</a:t>
            </a:r>
            <a:r>
              <a:rPr lang="en-US" dirty="0" smtClean="0">
                <a:solidFill>
                  <a:srgbClr val="C00000"/>
                </a:solidFill>
              </a:rPr>
              <a:t>to act, do or perform</a:t>
            </a:r>
            <a:r>
              <a:rPr lang="en-US" dirty="0" smtClean="0"/>
              <a:t>”.</a:t>
            </a:r>
          </a:p>
          <a:p>
            <a:pPr algn="l" rtl="0">
              <a:buFont typeface="Wingdings" pitchFamily="2" charset="2"/>
              <a:buChar char="Ø"/>
            </a:pPr>
            <a:r>
              <a:rPr lang="en-US" dirty="0" smtClean="0"/>
              <a:t>Drama has its origins in </a:t>
            </a:r>
            <a:r>
              <a:rPr lang="en-US" b="1" dirty="0" smtClean="0"/>
              <a:t>religious</a:t>
            </a:r>
            <a:r>
              <a:rPr lang="en-US" dirty="0" smtClean="0"/>
              <a:t> ceremonies (festival); </a:t>
            </a:r>
            <a:r>
              <a:rPr lang="en-US" b="1" dirty="0" smtClean="0"/>
              <a:t>Greek comedy </a:t>
            </a:r>
            <a:r>
              <a:rPr lang="en-US" dirty="0" smtClean="0"/>
              <a:t>evolved from </a:t>
            </a:r>
            <a:r>
              <a:rPr lang="en-US" u="sng" dirty="0" smtClean="0"/>
              <a:t>Dionysian</a:t>
            </a:r>
            <a:r>
              <a:rPr lang="en-US" dirty="0" smtClean="0"/>
              <a:t> fertility rites; </a:t>
            </a:r>
            <a:r>
              <a:rPr lang="en-US" b="1" dirty="0" smtClean="0"/>
              <a:t>Greek tragedy </a:t>
            </a:r>
            <a:r>
              <a:rPr lang="en-US" dirty="0" smtClean="0"/>
              <a:t>evolved from rites concerned with </a:t>
            </a:r>
            <a:r>
              <a:rPr lang="en-US" u="sng" dirty="0" smtClean="0"/>
              <a:t>life and death</a:t>
            </a:r>
            <a:r>
              <a:rPr lang="en-US" dirty="0" smtClean="0"/>
              <a:t>.</a:t>
            </a:r>
          </a:p>
          <a:p>
            <a:pPr algn="l" rtl="0"/>
            <a:endParaRPr lang="en-US" dirty="0" smtClean="0"/>
          </a:p>
          <a:p>
            <a:pPr algn="l" rtl="0"/>
            <a:endParaRPr lang="en-US" dirty="0" smtClean="0"/>
          </a:p>
          <a:p>
            <a:pPr algn="l" rtl="0"/>
            <a:endParaRPr lang="ar-SA"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692696"/>
            <a:ext cx="8568952" cy="5433467"/>
          </a:xfrm>
        </p:spPr>
        <p:txBody>
          <a:bodyPr/>
          <a:lstStyle/>
          <a:p>
            <a:pPr algn="l" rtl="0"/>
            <a:r>
              <a:rPr lang="en-US" b="1" dirty="0" smtClean="0"/>
              <a:t>Medieval Drama (5</a:t>
            </a:r>
            <a:r>
              <a:rPr lang="en-US" b="1" baseline="30000" dirty="0" smtClean="0"/>
              <a:t>th</a:t>
            </a:r>
            <a:r>
              <a:rPr lang="en-US" b="1" dirty="0" smtClean="0"/>
              <a:t>- 15</a:t>
            </a:r>
            <a:r>
              <a:rPr lang="en-US" b="1" baseline="30000" dirty="0" smtClean="0"/>
              <a:t>th</a:t>
            </a:r>
            <a:r>
              <a:rPr lang="en-US" b="1" dirty="0" smtClean="0"/>
              <a:t>):</a:t>
            </a:r>
          </a:p>
          <a:p>
            <a:pPr algn="l" rtl="0">
              <a:buFont typeface="Wingdings" pitchFamily="2" charset="2"/>
              <a:buChar char="Ø"/>
            </a:pPr>
            <a:r>
              <a:rPr lang="en-US" dirty="0" smtClean="0"/>
              <a:t>In the Middle Ages, Drama evolved from rites commemorating the birth and resurrection of Jesus Christ.</a:t>
            </a:r>
          </a:p>
          <a:p>
            <a:pPr algn="l" rtl="0">
              <a:buFont typeface="Wingdings" pitchFamily="2" charset="2"/>
              <a:buChar char="Ø"/>
            </a:pPr>
            <a:r>
              <a:rPr lang="en-US" dirty="0" smtClean="0"/>
              <a:t>The famous kinds of drama were: </a:t>
            </a:r>
            <a:r>
              <a:rPr lang="en-US" dirty="0" smtClean="0">
                <a:solidFill>
                  <a:srgbClr val="C00000"/>
                </a:solidFill>
              </a:rPr>
              <a:t>Mystery</a:t>
            </a:r>
            <a:r>
              <a:rPr lang="en-US" dirty="0" smtClean="0"/>
              <a:t>, </a:t>
            </a:r>
            <a:r>
              <a:rPr lang="en-US" dirty="0" smtClean="0">
                <a:solidFill>
                  <a:srgbClr val="7030A0"/>
                </a:solidFill>
              </a:rPr>
              <a:t>Miracle</a:t>
            </a:r>
            <a:r>
              <a:rPr lang="en-US" dirty="0" smtClean="0"/>
              <a:t> and </a:t>
            </a:r>
            <a:r>
              <a:rPr lang="en-US" dirty="0" smtClean="0">
                <a:solidFill>
                  <a:srgbClr val="002060"/>
                </a:solidFill>
              </a:rPr>
              <a:t>Morality</a:t>
            </a:r>
          </a:p>
          <a:p>
            <a:pPr algn="l" rtl="0"/>
            <a:endParaRPr lang="en-US" b="1" dirty="0" smtClean="0"/>
          </a:p>
          <a:p>
            <a:pPr algn="l" rtl="0"/>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260648"/>
            <a:ext cx="8784976" cy="6597352"/>
          </a:xfrm>
        </p:spPr>
        <p:txBody>
          <a:bodyPr>
            <a:normAutofit fontScale="92500"/>
          </a:bodyPr>
          <a:lstStyle/>
          <a:p>
            <a:pPr algn="l" rtl="0"/>
            <a:r>
              <a:rPr lang="en-US" b="1" dirty="0" smtClean="0"/>
              <a:t>Elizabethan and Jacobean Drama (16</a:t>
            </a:r>
            <a:r>
              <a:rPr lang="en-US" b="1" baseline="30000" dirty="0" smtClean="0"/>
              <a:t>th</a:t>
            </a:r>
            <a:r>
              <a:rPr lang="en-US" b="1" dirty="0" smtClean="0"/>
              <a:t> - 17</a:t>
            </a:r>
            <a:r>
              <a:rPr lang="en-US" b="1" baseline="30000" dirty="0" smtClean="0"/>
              <a:t>th</a:t>
            </a:r>
            <a:r>
              <a:rPr lang="en-US" b="1" dirty="0" smtClean="0"/>
              <a:t>):</a:t>
            </a:r>
            <a:endParaRPr lang="en-US" dirty="0" smtClean="0"/>
          </a:p>
          <a:p>
            <a:pPr algn="l" rtl="0">
              <a:buFont typeface="Wingdings" pitchFamily="2" charset="2"/>
              <a:buChar char="Ø"/>
            </a:pPr>
            <a:r>
              <a:rPr lang="en-US" dirty="0" smtClean="0"/>
              <a:t>Beginning with the </a:t>
            </a:r>
            <a:r>
              <a:rPr lang="en-US" u="sng" dirty="0" smtClean="0">
                <a:solidFill>
                  <a:srgbClr val="C00000"/>
                </a:solidFill>
              </a:rPr>
              <a:t>Renaissance</a:t>
            </a:r>
            <a:r>
              <a:rPr lang="en-US" dirty="0" smtClean="0"/>
              <a:t>, drama has continued to develop new </a:t>
            </a:r>
            <a:r>
              <a:rPr lang="en-US" b="1" i="1" dirty="0" smtClean="0"/>
              <a:t>forms</a:t>
            </a:r>
            <a:r>
              <a:rPr lang="en-US" dirty="0" smtClean="0"/>
              <a:t> and </a:t>
            </a:r>
            <a:r>
              <a:rPr lang="en-US" b="1" i="1" dirty="0" smtClean="0"/>
              <a:t>styles</a:t>
            </a:r>
            <a:r>
              <a:rPr lang="en-US" dirty="0" smtClean="0"/>
              <a:t>. For example, early drama was poetic, prose dialogue was introduced in the 16</a:t>
            </a:r>
            <a:r>
              <a:rPr lang="en-US" baseline="30000" dirty="0" smtClean="0"/>
              <a:t>th</a:t>
            </a:r>
            <a:r>
              <a:rPr lang="en-US" dirty="0" smtClean="0"/>
              <a:t> century.</a:t>
            </a:r>
          </a:p>
          <a:p>
            <a:pPr algn="l" rtl="0">
              <a:buFont typeface="Wingdings" pitchFamily="2" charset="2"/>
              <a:buChar char="Ø"/>
            </a:pPr>
            <a:r>
              <a:rPr lang="en-US" dirty="0" smtClean="0"/>
              <a:t>Many of these plays were written in </a:t>
            </a:r>
            <a:r>
              <a:rPr lang="en-US" u="sng" dirty="0" smtClean="0"/>
              <a:t>verse</a:t>
            </a:r>
            <a:endParaRPr lang="en-US" dirty="0" smtClean="0"/>
          </a:p>
          <a:p>
            <a:pPr algn="l" rtl="0">
              <a:buFont typeface="Wingdings" pitchFamily="2" charset="2"/>
              <a:buChar char="Ø"/>
            </a:pPr>
            <a:r>
              <a:rPr lang="en-US" dirty="0" smtClean="0"/>
              <a:t>The famous playwrights are: </a:t>
            </a:r>
            <a:r>
              <a:rPr lang="en-US" dirty="0" smtClean="0">
                <a:solidFill>
                  <a:srgbClr val="002060"/>
                </a:solidFill>
              </a:rPr>
              <a:t>William Shakespeare</a:t>
            </a:r>
            <a:r>
              <a:rPr lang="en-US" dirty="0" smtClean="0"/>
              <a:t>, </a:t>
            </a:r>
            <a:r>
              <a:rPr lang="en-US" dirty="0" smtClean="0">
                <a:solidFill>
                  <a:srgbClr val="FF0000"/>
                </a:solidFill>
              </a:rPr>
              <a:t>Christopher Marlowe</a:t>
            </a:r>
            <a:r>
              <a:rPr lang="en-US" dirty="0" smtClean="0"/>
              <a:t>, and </a:t>
            </a:r>
            <a:r>
              <a:rPr lang="en-US" dirty="0" smtClean="0">
                <a:solidFill>
                  <a:srgbClr val="C00000"/>
                </a:solidFill>
              </a:rPr>
              <a:t>Thomas Middleton</a:t>
            </a:r>
            <a:r>
              <a:rPr lang="en-US" dirty="0" smtClean="0"/>
              <a:t>.</a:t>
            </a:r>
          </a:p>
          <a:p>
            <a:pPr algn="l" rtl="0">
              <a:buFont typeface="Wingdings" pitchFamily="2" charset="2"/>
              <a:buChar char="Ø"/>
            </a:pPr>
            <a:r>
              <a:rPr lang="en-US" dirty="0" smtClean="0"/>
              <a:t>Authors of this period drew some of their storylines from </a:t>
            </a:r>
            <a:r>
              <a:rPr lang="en-US" dirty="0" smtClean="0">
                <a:hlinkClick r:id="rId2" tooltip="Greek mythology"/>
              </a:rPr>
              <a:t>Greek mythology</a:t>
            </a:r>
            <a:r>
              <a:rPr lang="en-US" dirty="0" smtClean="0"/>
              <a:t> and </a:t>
            </a:r>
            <a:r>
              <a:rPr lang="en-US" dirty="0" smtClean="0">
                <a:hlinkClick r:id="rId3" tooltip="Roman mythology"/>
              </a:rPr>
              <a:t>Roman mythology</a:t>
            </a:r>
            <a:r>
              <a:rPr lang="en-US" dirty="0" smtClean="0"/>
              <a:t>.</a:t>
            </a:r>
          </a:p>
          <a:p>
            <a:pPr algn="l" rtl="0">
              <a:buFont typeface="Wingdings" pitchFamily="2" charset="2"/>
              <a:buChar char="Ø"/>
            </a:pPr>
            <a:r>
              <a:rPr lang="en-US" dirty="0" smtClean="0"/>
              <a:t>The famous kind of their plays is: </a:t>
            </a:r>
            <a:r>
              <a:rPr lang="en-US" dirty="0" smtClean="0">
                <a:solidFill>
                  <a:srgbClr val="C00000"/>
                </a:solidFill>
              </a:rPr>
              <a:t>historical</a:t>
            </a:r>
            <a:r>
              <a:rPr lang="en-US" dirty="0" smtClean="0"/>
              <a:t> plays that celebrated the lives of past kings </a:t>
            </a:r>
            <a:endParaRPr lang="ar-SA" dirty="0" smtClean="0"/>
          </a:p>
          <a:p>
            <a:pPr algn="l" rtl="0">
              <a:buFont typeface="Wingdings" pitchFamily="2" charset="2"/>
              <a:buChar char="Ø"/>
            </a:pP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88640"/>
            <a:ext cx="8964488" cy="6408712"/>
          </a:xfrm>
        </p:spPr>
        <p:txBody>
          <a:bodyPr>
            <a:normAutofit fontScale="77500" lnSpcReduction="20000"/>
          </a:bodyPr>
          <a:lstStyle/>
          <a:p>
            <a:pPr algn="l" rtl="0"/>
            <a:r>
              <a:rPr lang="en-US" b="1" dirty="0" smtClean="0"/>
              <a:t>The Elizabethan Theater (16</a:t>
            </a:r>
            <a:r>
              <a:rPr lang="en-US" b="1" baseline="30000" dirty="0" smtClean="0"/>
              <a:t>th</a:t>
            </a:r>
            <a:r>
              <a:rPr lang="en-US" b="1" dirty="0" smtClean="0"/>
              <a:t> century):</a:t>
            </a:r>
            <a:endParaRPr lang="en-US" dirty="0" smtClean="0"/>
          </a:p>
          <a:p>
            <a:pPr algn="l" rtl="0">
              <a:buFont typeface="Wingdings" pitchFamily="2" charset="2"/>
              <a:buChar char="§"/>
            </a:pPr>
            <a:r>
              <a:rPr lang="en-US" dirty="0" smtClean="0"/>
              <a:t>The theater used to be a group of rooms in a courtyard</a:t>
            </a:r>
            <a:r>
              <a:rPr lang="en-US" b="1" dirty="0" smtClean="0"/>
              <a:t> </a:t>
            </a:r>
            <a:r>
              <a:rPr lang="en-US" dirty="0" smtClean="0"/>
              <a:t>and the people move from one room to the other in order to watch the play</a:t>
            </a:r>
          </a:p>
          <a:p>
            <a:pPr algn="l" rtl="0">
              <a:buFont typeface="Wingdings" pitchFamily="2" charset="2"/>
              <a:buChar char="§"/>
            </a:pPr>
            <a:r>
              <a:rPr lang="en-US" dirty="0" smtClean="0"/>
              <a:t>Then, the theater developed and the play is performed on a stage. It was a square building in a square yard, three tiers of galleries (arranged one behind the other), and a stage in the middle of the yard where the people set or stand to watch the play.</a:t>
            </a:r>
          </a:p>
          <a:p>
            <a:pPr algn="l" rtl="0">
              <a:buFont typeface="Wingdings" pitchFamily="2" charset="2"/>
              <a:buChar char="§"/>
            </a:pPr>
            <a:r>
              <a:rPr lang="en-US" dirty="0" smtClean="0"/>
              <a:t>There were no cover over the stage, and the lighting was natural (the play was performed in the morning or in the afternoon).</a:t>
            </a:r>
          </a:p>
          <a:p>
            <a:pPr algn="l" rtl="0">
              <a:buFont typeface="Wingdings" pitchFamily="2" charset="2"/>
              <a:buChar char="§"/>
            </a:pPr>
            <a:r>
              <a:rPr lang="en-US" dirty="0" smtClean="0"/>
              <a:t>The role of women was performed by a young man (so there were not actresses) </a:t>
            </a:r>
          </a:p>
          <a:p>
            <a:pPr algn="l" rtl="0">
              <a:buFont typeface="Wingdings" pitchFamily="2" charset="2"/>
              <a:buChar char="§"/>
            </a:pPr>
            <a:r>
              <a:rPr lang="en-US" dirty="0" smtClean="0"/>
              <a:t>There was no curtain</a:t>
            </a:r>
          </a:p>
          <a:p>
            <a:pPr algn="l" rtl="0">
              <a:buFont typeface="Wingdings" pitchFamily="2" charset="2"/>
              <a:buChar char="§"/>
            </a:pPr>
            <a:r>
              <a:rPr lang="en-US" dirty="0" smtClean="0"/>
              <a:t>There were two doors: 1- in the floor as a </a:t>
            </a:r>
            <a:r>
              <a:rPr lang="en-US" i="1" dirty="0" smtClean="0"/>
              <a:t>trapdoor</a:t>
            </a:r>
            <a:r>
              <a:rPr lang="en-US" dirty="0" smtClean="0"/>
              <a:t> (as an entrance for the ghosts or as a hell), 2- the other door is an </a:t>
            </a:r>
            <a:r>
              <a:rPr lang="en-US" i="1" dirty="0" smtClean="0"/>
              <a:t>indoor</a:t>
            </a:r>
            <a:r>
              <a:rPr lang="en-US" dirty="0" smtClean="0"/>
              <a:t> (it is behind the stage where the actors inter and leave the stage).   </a:t>
            </a:r>
            <a:r>
              <a:rPr lang="en-US" b="1" dirty="0" smtClean="0"/>
              <a:t> </a:t>
            </a:r>
            <a:endParaRPr lang="en-US" dirty="0" smtClean="0"/>
          </a:p>
          <a:p>
            <a:pPr algn="l" rtl="0"/>
            <a:endParaRPr lang="ar-SA"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heckerboard(across)">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linds(horizontal)">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361459"/>
          </a:xfrm>
        </p:spPr>
        <p:txBody>
          <a:bodyPr/>
          <a:lstStyle/>
          <a:p>
            <a:pPr algn="l" rtl="0"/>
            <a:r>
              <a:rPr lang="en-US" b="1" dirty="0" smtClean="0"/>
              <a:t>Modern and Postmodern</a:t>
            </a:r>
            <a:r>
              <a:rPr lang="en-US" dirty="0" smtClean="0"/>
              <a:t> </a:t>
            </a:r>
            <a:r>
              <a:rPr lang="en-US" b="1" dirty="0" smtClean="0"/>
              <a:t>Drama (19</a:t>
            </a:r>
            <a:r>
              <a:rPr lang="en-US" b="1" baseline="30000" dirty="0" smtClean="0"/>
              <a:t>th</a:t>
            </a:r>
            <a:r>
              <a:rPr lang="en-US" b="1" dirty="0" smtClean="0"/>
              <a:t>- 20</a:t>
            </a:r>
            <a:r>
              <a:rPr lang="en-US" b="1" baseline="30000" dirty="0" smtClean="0"/>
              <a:t>th</a:t>
            </a:r>
            <a:r>
              <a:rPr lang="en-US" b="1" dirty="0" smtClean="0"/>
              <a:t>)</a:t>
            </a:r>
            <a:r>
              <a:rPr lang="en-US" dirty="0" smtClean="0"/>
              <a:t>:</a:t>
            </a:r>
          </a:p>
          <a:p>
            <a:pPr algn="l" rtl="0">
              <a:buFont typeface="Wingdings" pitchFamily="2" charset="2"/>
              <a:buChar char="Ø"/>
            </a:pPr>
            <a:r>
              <a:rPr lang="en-US" dirty="0" smtClean="0"/>
              <a:t>In these centuries, </a:t>
            </a:r>
            <a:r>
              <a:rPr lang="en-US" u="sng" dirty="0" smtClean="0"/>
              <a:t>prose</a:t>
            </a:r>
            <a:r>
              <a:rPr lang="en-US" dirty="0" smtClean="0"/>
              <a:t> has become dominant, due largely to the demands of a rising middle-class audience for more contemporary subjects and themes.</a:t>
            </a:r>
          </a:p>
          <a:p>
            <a:pPr algn="l" rtl="0">
              <a:buFont typeface="Wingdings" pitchFamily="2" charset="2"/>
              <a:buChar char="Ø"/>
            </a:pPr>
            <a:r>
              <a:rPr lang="en-US" dirty="0" smtClean="0"/>
              <a:t>The major themes are: </a:t>
            </a:r>
            <a:r>
              <a:rPr lang="en-US" dirty="0" smtClean="0">
                <a:solidFill>
                  <a:srgbClr val="C00000"/>
                </a:solidFill>
              </a:rPr>
              <a:t>Modern</a:t>
            </a:r>
            <a:r>
              <a:rPr lang="en-US" dirty="0" smtClean="0"/>
              <a:t> and </a:t>
            </a:r>
            <a:r>
              <a:rPr lang="en-US" dirty="0" smtClean="0">
                <a:solidFill>
                  <a:srgbClr val="002060"/>
                </a:solidFill>
              </a:rPr>
              <a:t>Realistic</a:t>
            </a:r>
            <a:r>
              <a:rPr lang="en-US" dirty="0" smtClean="0"/>
              <a:t>.</a:t>
            </a:r>
          </a:p>
          <a:p>
            <a:pPr algn="l" rtl="0">
              <a:buFont typeface="Wingdings" pitchFamily="2" charset="2"/>
              <a:buChar char="Ø"/>
            </a:pPr>
            <a:r>
              <a:rPr lang="en-US" dirty="0" smtClean="0"/>
              <a:t>The famous playwrights are: </a:t>
            </a:r>
            <a:r>
              <a:rPr lang="en-US" dirty="0" smtClean="0">
                <a:solidFill>
                  <a:srgbClr val="002060"/>
                </a:solidFill>
              </a:rPr>
              <a:t>Henrik Ibsen </a:t>
            </a:r>
            <a:r>
              <a:rPr lang="en-US" dirty="0" smtClean="0"/>
              <a:t>and </a:t>
            </a:r>
            <a:r>
              <a:rPr lang="en-US" dirty="0" smtClean="0">
                <a:solidFill>
                  <a:srgbClr val="C00000"/>
                </a:solidFill>
              </a:rPr>
              <a:t>George Bernard Show </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88640"/>
            <a:ext cx="8229600" cy="5937523"/>
          </a:xfrm>
        </p:spPr>
        <p:txBody>
          <a:bodyPr>
            <a:normAutofit/>
          </a:bodyPr>
          <a:lstStyle/>
          <a:p>
            <a:pPr algn="ctr" rtl="0">
              <a:buNone/>
            </a:pPr>
            <a:endParaRPr lang="en-US" sz="4000" b="1" dirty="0" smtClean="0"/>
          </a:p>
          <a:p>
            <a:pPr algn="l" rtl="0"/>
            <a:r>
              <a:rPr lang="en-US" sz="4000" b="1" dirty="0" smtClean="0"/>
              <a:t>However, the </a:t>
            </a:r>
            <a:r>
              <a:rPr lang="en-US" sz="4000" b="1" u="sng" dirty="0" smtClean="0"/>
              <a:t>basic element </a:t>
            </a:r>
            <a:r>
              <a:rPr lang="en-US" sz="4000" b="1" dirty="0" smtClean="0"/>
              <a:t>of Drama have remained essentially </a:t>
            </a:r>
            <a:r>
              <a:rPr lang="en-US" sz="4000" b="1" u="sng" dirty="0" smtClean="0"/>
              <a:t>unchanged</a:t>
            </a:r>
            <a:r>
              <a:rPr lang="en-US" sz="4000" b="1" dirty="0" smtClean="0"/>
              <a:t>.</a:t>
            </a:r>
          </a:p>
          <a:p>
            <a:pPr algn="l" rtl="0"/>
            <a:r>
              <a:rPr lang="en-US" sz="4000" b="1" dirty="0" smtClean="0"/>
              <a:t>Drama is still, as Aristotle  called it, “</a:t>
            </a:r>
            <a:r>
              <a:rPr lang="en-US" sz="4000" b="1" dirty="0" smtClean="0">
                <a:solidFill>
                  <a:srgbClr val="C00000"/>
                </a:solidFill>
              </a:rPr>
              <a:t>imitating  human action</a:t>
            </a:r>
            <a:r>
              <a:rPr lang="en-US" sz="4000" b="1" dirty="0" smtClean="0"/>
              <a:t>” </a:t>
            </a:r>
            <a:r>
              <a:rPr lang="en-US" sz="4000" b="1" smtClean="0"/>
              <a:t>presented through </a:t>
            </a:r>
            <a:r>
              <a:rPr lang="en-US" sz="4000" b="1" dirty="0" smtClean="0"/>
              <a:t>dialogue for the entertainment and instruction of an audience.</a:t>
            </a:r>
            <a:endParaRPr lang="ar-SA" sz="4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7"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1" end="1"/>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14"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smtClean="0"/>
              <a:t>The Main Elements of Drama</a:t>
            </a:r>
            <a:endParaRPr lang="ar-SA" dirty="0"/>
          </a:p>
        </p:txBody>
      </p:sp>
      <p:sp>
        <p:nvSpPr>
          <p:cNvPr id="3" name="عنصر نائب للمحتوى 2"/>
          <p:cNvSpPr>
            <a:spLocks noGrp="1"/>
          </p:cNvSpPr>
          <p:nvPr>
            <p:ph idx="1"/>
          </p:nvPr>
        </p:nvSpPr>
        <p:spPr>
          <a:xfrm>
            <a:off x="457200" y="1412776"/>
            <a:ext cx="8229600" cy="5112568"/>
          </a:xfrm>
        </p:spPr>
        <p:txBody>
          <a:bodyPr>
            <a:normAutofit/>
          </a:bodyPr>
          <a:lstStyle/>
          <a:p>
            <a:pPr lvl="0" algn="l" rtl="0"/>
            <a:r>
              <a:rPr lang="en-US" b="1" dirty="0" smtClean="0"/>
              <a:t>Characters</a:t>
            </a:r>
            <a:r>
              <a:rPr lang="en-US" dirty="0" smtClean="0"/>
              <a:t>:  they can be human, animal…etc. you must know that in every play there is a hero or protagonist. Also, there are two kinds of characters: 1- </a:t>
            </a:r>
            <a:r>
              <a:rPr lang="en-US" b="1" dirty="0" smtClean="0"/>
              <a:t>around character</a:t>
            </a:r>
            <a:r>
              <a:rPr lang="en-US" dirty="0" smtClean="0"/>
              <a:t>: whom personality changes during or at the end of the play because of some events. 2- </a:t>
            </a:r>
            <a:r>
              <a:rPr lang="en-US" b="1" dirty="0" smtClean="0"/>
              <a:t>flat character</a:t>
            </a:r>
            <a:r>
              <a:rPr lang="en-US" dirty="0" smtClean="0"/>
              <a:t>: who never changes.</a:t>
            </a:r>
          </a:p>
          <a:p>
            <a:pPr algn="l" rtl="0"/>
            <a:r>
              <a:rPr lang="en-US" b="1" dirty="0" smtClean="0"/>
              <a:t>Theme</a:t>
            </a:r>
            <a:r>
              <a:rPr lang="en-US" dirty="0" smtClean="0"/>
              <a:t>: every play must have a theme which is a </a:t>
            </a:r>
            <a:r>
              <a:rPr lang="en-US" i="1" dirty="0" smtClean="0"/>
              <a:t>central idea </a:t>
            </a:r>
          </a:p>
          <a:p>
            <a:pPr lvl="0" algn="l" rtl="0"/>
            <a:endParaRPr lang="en-US" dirty="0" smtClean="0"/>
          </a:p>
          <a:p>
            <a:pPr algn="l" rtl="0"/>
            <a:endParaRPr lang="ar-SA"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1157</TotalTime>
  <Words>1353</Words>
  <Application>Microsoft Office PowerPoint</Application>
  <PresentationFormat>عرض على الشاشة (3:4)‏</PresentationFormat>
  <Paragraphs>67</Paragraphs>
  <Slides>20</Slides>
  <Notes>0</Notes>
  <HiddenSlides>0</HiddenSlides>
  <MMClips>0</MMClips>
  <ScaleCrop>false</ScaleCrop>
  <HeadingPairs>
    <vt:vector size="4" baseType="variant">
      <vt:variant>
        <vt:lpstr>سمة</vt:lpstr>
      </vt:variant>
      <vt:variant>
        <vt:i4>1</vt:i4>
      </vt:variant>
      <vt:variant>
        <vt:lpstr>عناوين الشرائح</vt:lpstr>
      </vt:variant>
      <vt:variant>
        <vt:i4>20</vt:i4>
      </vt:variant>
    </vt:vector>
  </HeadingPairs>
  <TitlesOfParts>
    <vt:vector size="21" baseType="lpstr">
      <vt:lpstr>سمة Office</vt:lpstr>
      <vt:lpstr>Introduction to Drama</vt:lpstr>
      <vt:lpstr>The definition of Drama</vt:lpstr>
      <vt:lpstr>The Background of Drama</vt:lpstr>
      <vt:lpstr>الشريحة 4</vt:lpstr>
      <vt:lpstr>الشريحة 5</vt:lpstr>
      <vt:lpstr>الشريحة 6</vt:lpstr>
      <vt:lpstr>الشريحة 7</vt:lpstr>
      <vt:lpstr>الشريحة 8</vt:lpstr>
      <vt:lpstr>The Main Elements of Drama</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Work Cited </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vista-user</dc:creator>
  <cp:lastModifiedBy>vista-user</cp:lastModifiedBy>
  <cp:revision>59</cp:revision>
  <dcterms:created xsi:type="dcterms:W3CDTF">2012-09-08T05:15:31Z</dcterms:created>
  <dcterms:modified xsi:type="dcterms:W3CDTF">2012-09-16T21:59:41Z</dcterms:modified>
</cp:coreProperties>
</file>