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7">
  <p:sldMasterIdLst>
    <p:sldMasterId id="2147483648" r:id="rId1"/>
  </p:sldMasterIdLst>
  <p:notesMasterIdLst>
    <p:notesMasterId r:id="rId1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 id="353" r:id="rId98"/>
    <p:sldId id="354" r:id="rId99"/>
    <p:sldId id="355" r:id="rId100"/>
    <p:sldId id="356" r:id="rId101"/>
    <p:sldId id="357" r:id="rId102"/>
    <p:sldId id="358" r:id="rId103"/>
    <p:sldId id="359" r:id="rId104"/>
    <p:sldId id="360" r:id="rId105"/>
    <p:sldId id="361" r:id="rId106"/>
    <p:sldId id="362" r:id="rId107"/>
    <p:sldId id="363" r:id="rId108"/>
    <p:sldId id="364" r:id="rId109"/>
    <p:sldId id="365" r:id="rId110"/>
    <p:sldId id="366" r:id="rId111"/>
    <p:sldId id="367" r:id="rId112"/>
    <p:sldId id="368" r:id="rId1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AB4C8D-3FD9-4FB0-B4E4-DDD71B09787A}" type="datetimeFigureOut">
              <a:rPr lang="en-US" smtClean="0"/>
              <a:t>12/18/2008</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BBB249-8B18-4A5B-BD9C-415A4ABC054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74BBB249-8B18-4A5B-BD9C-415A4ABC054F}" type="slidenum">
              <a:rPr lang="en-US" smtClean="0"/>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74BBB249-8B18-4A5B-BD9C-415A4ABC054F}" type="slidenum">
              <a:rPr lang="en-US" smtClean="0"/>
              <a:t>12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The wide QRS in V5 and V6; the RR' is present but not</a:t>
            </a: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correct matches are:</a:t>
            </a:r>
            <a:r>
              <a:rPr lang="en-US" sz="1200" kern="1200" dirty="0" smtClean="0">
                <a:solidFill>
                  <a:schemeClr val="tx1"/>
                </a:solidFill>
                <a:latin typeface="+mn-lt"/>
                <a:ea typeface="+mn-ea"/>
                <a:cs typeface="+mn-cs"/>
              </a:rPr>
              <a:t>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Left Bundle Branch Block</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 wide QRS in V5 and V6; the RR' is present but not as distinct as in right bundle branch </a:t>
            </a:r>
          </a:p>
          <a:p>
            <a:r>
              <a:rPr lang="en-US" sz="1200" kern="1200" dirty="0" smtClean="0">
                <a:solidFill>
                  <a:schemeClr val="tx1"/>
                </a:solidFill>
                <a:latin typeface="+mn-lt"/>
                <a:ea typeface="+mn-ea"/>
                <a:cs typeface="+mn-cs"/>
              </a:rPr>
              <a:t>block. With left bundle branch block the signs of infarction are unreliable</a:t>
            </a:r>
            <a:endParaRPr lang="en-US" dirty="0"/>
          </a:p>
        </p:txBody>
      </p:sp>
      <p:sp>
        <p:nvSpPr>
          <p:cNvPr id="4" name="عنصر نائب لرقم الشريحة 3"/>
          <p:cNvSpPr>
            <a:spLocks noGrp="1"/>
          </p:cNvSpPr>
          <p:nvPr>
            <p:ph type="sldNum" sz="quarter" idx="10"/>
          </p:nvPr>
        </p:nvSpPr>
        <p:spPr/>
        <p:txBody>
          <a:bodyPr/>
          <a:lstStyle/>
          <a:p>
            <a:fld id="{74BBB249-8B18-4A5B-BD9C-415A4ABC054F}" type="slidenum">
              <a:rPr lang="en-US" smtClean="0"/>
              <a:t>74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Right Bundle Branch Block</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There is a RR' in V1 and V2 with a QRS greater than .12 seconds (three small boxes). You can measure the interval in the lead that shows the widest QRS. Also with right </a:t>
            </a:r>
            <a:r>
              <a:rPr lang="en-US" sz="1200" kern="1200" dirty="0" err="1" smtClean="0">
                <a:solidFill>
                  <a:schemeClr val="tx1"/>
                </a:solidFill>
                <a:latin typeface="+mn-lt"/>
                <a:ea typeface="+mn-ea"/>
                <a:cs typeface="+mn-cs"/>
              </a:rPr>
              <a:t>bundl</a:t>
            </a:r>
            <a:r>
              <a:rPr lang="en-US" sz="1200" kern="1200" dirty="0" smtClean="0">
                <a:solidFill>
                  <a:schemeClr val="tx1"/>
                </a:solidFill>
                <a:latin typeface="+mn-lt"/>
                <a:ea typeface="+mn-ea"/>
                <a:cs typeface="+mn-cs"/>
              </a:rPr>
              <a:t> branch block, the T wave is often affected (at least partially inverted) as part of the bundle branch block.</a:t>
            </a:r>
          </a:p>
          <a:p>
            <a:endParaRPr lang="en-US" dirty="0"/>
          </a:p>
        </p:txBody>
      </p:sp>
      <p:sp>
        <p:nvSpPr>
          <p:cNvPr id="4" name="عنصر نائب لرقم الشريحة 3"/>
          <p:cNvSpPr>
            <a:spLocks noGrp="1"/>
          </p:cNvSpPr>
          <p:nvPr>
            <p:ph type="sldNum" sz="quarter" idx="10"/>
          </p:nvPr>
        </p:nvSpPr>
        <p:spPr/>
        <p:txBody>
          <a:bodyPr/>
          <a:lstStyle/>
          <a:p>
            <a:fld id="{74BBB249-8B18-4A5B-BD9C-415A4ABC054F}" type="slidenum">
              <a:rPr lang="en-US" smtClean="0"/>
              <a:t>75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20/12/1429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20/12/1429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20/12/1429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20/12/1429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20/12/1429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20/12/1429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20/12/1429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20/12/1429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20/12/1429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20/12/1429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20/12/1429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20/12/1429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fammed.wisc.edu/medstudent/pcc/ecg/quiz/hypertrophy.qz.html"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fammed.wisc.edu/medstudent/pcc/ecg/quiz/hypertrophy.qz.html#1" TargetMode="External"/><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fammed.wisc.edu/medstudent/pcc/ecg/quiz/hypertrophy.qz.html#2" TargetMode="External"/><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fammed.wisc.edu/medstudent/pcc/ecg/rate.html#inherent_rate" TargetMode="Externa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6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6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6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7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7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 Id="rId4" Type="http://schemas.openxmlformats.org/officeDocument/2006/relationships/image" Target="../media/image50.jpeg"/></Relationships>
</file>

<file path=ppt/slides/_rels/slide7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7.xml"/><Relationship Id="rId4" Type="http://schemas.openxmlformats.org/officeDocument/2006/relationships/image" Target="../media/image50.jpeg"/></Relationships>
</file>

<file path=ppt/slides/_rels/slide74.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 Id="rId5" Type="http://schemas.openxmlformats.org/officeDocument/2006/relationships/image" Target="../media/image58.jpeg"/><Relationship Id="rId4" Type="http://schemas.openxmlformats.org/officeDocument/2006/relationships/image" Target="../media/image57.jpe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hyperlink" Target="http://www.fammed.wisc.edu/medstudent/pcc/ecg/axis.html#differential_diagnosis" TargetMode="External"/><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77867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Introduction to ECG Interpretation </a:t>
            </a:r>
          </a:p>
          <a:p>
            <a:pPr marL="0" marR="0" lvl="0" indent="0" algn="l" defTabSz="914400" rtl="0" eaLnBrk="1" fontAlgn="base" latinLnBrk="0" hangingPunct="1">
              <a:lnSpc>
                <a:spcPct val="100000"/>
              </a:lnSpc>
              <a:spcBef>
                <a:spcPct val="0"/>
              </a:spcBef>
              <a:spcAft>
                <a:spcPct val="0"/>
              </a:spcAft>
              <a:buClrTx/>
              <a:buSzTx/>
              <a:buFontTx/>
              <a:buNone/>
              <a:tabLst/>
            </a:pPr>
            <a:endParaRPr lang="en-US" sz="2800" b="1" dirty="0" smtClean="0">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Electrocardiogram interpretation is an invaluable clinical skill that is taught in many different ways at medical schools across the country. It is often informal and clinicians are expected to "pick it up" as they see patients on the wards and in clinics. There are many "courses" which can be purchased off the shelves at the bookstore -some of them too simplistic and others hopelessly detailed. In an effort to better meet the needs of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ecg</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interpretation this course started out at UW Madison as a self study manual with some workshops where clinicians reviewed tracings with preceptors. The popularity of this course was immediate - we soon had clinicians asking for it on other rotations and the workshops were often visited by an assortment of clinicians from the health care fields. Reasons identified for the course's success was that it was directly applicable to patient care, a skill that was enjoyable to master, of value as a lifelong career tool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ecg</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interpretation content has been stable for years),and "adult learning" principles were respected. </a:t>
            </a:r>
            <a:endPar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This computerized version of the course has some significant improvements. At the end of each content area is a quiz. This not only reinforces the material but the advanced clinician can try the quiz first, if they already feel comfortable with the content material, and go on to another section, to optimize their time. The tool bars at the bottom of the page allow this flexibility to go directly to any section. The "guidelines" which summarize the ENTIRE interpretive process can be printed out on a single page and carried in the lab coat pocket when seeing patients. The clinical cases at the end are an assortment of real life cases to demonstrate that </a:t>
            </a:r>
            <a:r>
              <a:rPr kumimoji="0" lang="en-US" sz="16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ecgs</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are always interpreted in the context of patient care and not in a "vacuum". Differential diagnosis is emphasized to encourage thinking about the "art" of interpretation, not just a cookbook mechanistic approach. In addition, this course sets up the basic skills needed for interpretation in a self directed learning format, allowing clinician-preceptor interaction to focus on more advanced patient specific </a:t>
            </a:r>
            <a:r>
              <a:rPr kumimoji="0" lang="en-US" sz="16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ecg</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correlation</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fig32.jpg"/>
          <p:cNvPicPr/>
          <p:nvPr/>
        </p:nvPicPr>
        <p:blipFill>
          <a:blip r:embed="rId2"/>
          <a:srcRect/>
          <a:stretch>
            <a:fillRect/>
          </a:stretch>
        </p:blipFill>
        <p:spPr bwMode="auto">
          <a:xfrm>
            <a:off x="1142976" y="357166"/>
            <a:ext cx="6858048" cy="5072098"/>
          </a:xfrm>
          <a:prstGeom prst="rect">
            <a:avLst/>
          </a:prstGeom>
          <a:noFill/>
          <a:ln w="9525">
            <a:noFill/>
            <a:miter lim="800000"/>
            <a:headEnd/>
            <a:tailEnd/>
          </a:ln>
        </p:spPr>
      </p:pic>
      <p:sp>
        <p:nvSpPr>
          <p:cNvPr id="24577" name="Rectangle 1"/>
          <p:cNvSpPr>
            <a:spLocks noChangeArrowheads="1"/>
          </p:cNvSpPr>
          <p:nvPr/>
        </p:nvSpPr>
        <p:spPr bwMode="auto">
          <a:xfrm>
            <a:off x="1071538" y="5715016"/>
            <a:ext cx="657229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Figure 32:</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Right ventricular hypertrophy and right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enlargement.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1"/>
          <p:cNvSpPr>
            <a:spLocks noChangeArrowheads="1"/>
          </p:cNvSpPr>
          <p:nvPr/>
        </p:nvSpPr>
        <p:spPr bwMode="auto">
          <a:xfrm>
            <a:off x="0" y="0"/>
            <a:ext cx="9144000"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One Last Differential Diagnosis</a:t>
            </a:r>
          </a:p>
          <a:p>
            <a:pPr marL="0" marR="0" lvl="0" indent="0" algn="l" defTabSz="914400" rtl="0" eaLnBrk="1" fontAlgn="base" latinLnBrk="0" hangingPunct="1">
              <a:lnSpc>
                <a:spcPct val="100000"/>
              </a:lnSpc>
              <a:spcBef>
                <a:spcPct val="0"/>
              </a:spcBef>
              <a:spcAft>
                <a:spcPct val="0"/>
              </a:spcAft>
              <a:buClrTx/>
              <a:buSzTx/>
              <a:buFontTx/>
              <a:buNone/>
              <a:tabLst/>
            </a:pPr>
            <a:endParaRPr lang="en-US" sz="3600" b="1" dirty="0" smtClean="0">
              <a:latin typeface="Calibri"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Four cases of an R wave taller than an S wave in V1 (normally R wave always &lt; S wave in V1.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3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Right bundle branch block. </a:t>
            </a:r>
            <a:endParaRPr kumimoji="0" lang="en-US" sz="3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3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Right ventricular hypertrophy. </a:t>
            </a:r>
            <a:endParaRPr kumimoji="0" lang="en-US" sz="3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3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Posterior wall myocardial infarction. </a:t>
            </a:r>
            <a:endParaRPr kumimoji="0" lang="en-US" sz="36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3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Wolff-Parkinson-White. </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p:cNvSpPr>
          <p:nvPr/>
        </p:nvSpPr>
        <p:spPr bwMode="auto">
          <a:xfrm>
            <a:off x="0" y="1"/>
            <a:ext cx="9144000" cy="31432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1</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 60-year-old "walk-in" patient without a primary care physician arrives at your clinic near the end of a busy afternoon clinic session. The patient is not on any medications and has not seen a physician in years. The patient complains of several hours of severe chest pressure and as he lives nearby he thought he would come to your clinic and try to see a physician. Although the vital signs were remarkable only for some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bradycardia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the medical assistant is concerned that the patient appears ill. A stat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ecg</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was done and you are asked to see this patient immediately. The following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ecg</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is handed to you as you are on your way to see this patient.</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1857" name="صورة 1" descr="http://www.fammed.wisc.edu/medstudent/pcc/ecg/images/case1.jpg"/>
          <p:cNvPicPr>
            <a:picLocks noChangeAspect="1" noChangeArrowheads="1"/>
          </p:cNvPicPr>
          <p:nvPr/>
        </p:nvPicPr>
        <p:blipFill>
          <a:blip r:embed="rId2"/>
          <a:srcRect/>
          <a:stretch>
            <a:fillRect/>
          </a:stretch>
        </p:blipFill>
        <p:spPr bwMode="auto">
          <a:xfrm>
            <a:off x="357158" y="3143248"/>
            <a:ext cx="8501122" cy="3214710"/>
          </a:xfrm>
          <a:prstGeom prst="rect">
            <a:avLst/>
          </a:prstGeom>
          <a:noFill/>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ChangeArrowheads="1"/>
          </p:cNvSpPr>
          <p:nvPr/>
        </p:nvSpPr>
        <p:spPr bwMode="auto">
          <a:xfrm>
            <a:off x="0" y="0"/>
            <a:ext cx="91440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1 Answer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Rate - 50</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Rhythm - sinus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bradycardia</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Intervals - PR and QRS intervals are not prolonged</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Axis - normal</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Hypertrophy - none</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Infarct - acute injury pattern of ST elevation noted in V1-V4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Clinical correlation - An acute myocardial infarct can be one of the most dramatic emergencies in a primary care clinic and most seasoned practitioners have seen it on an occasional basis. With the severe chest pain and acute anterior injury pattern, this patient's situation is critical. Immediate medical stabilization is started and stat (911) telemetry transport to the emergency room is arranged. </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2881" name="صورة 1" descr="http://www.fammed.wisc.edu/medstudent/pcc/ecg/images/case1.jpg"/>
          <p:cNvPicPr>
            <a:picLocks noChangeAspect="1" noChangeArrowheads="1"/>
          </p:cNvPicPr>
          <p:nvPr/>
        </p:nvPicPr>
        <p:blipFill>
          <a:blip r:embed="rId2"/>
          <a:srcRect/>
          <a:stretch>
            <a:fillRect/>
          </a:stretch>
        </p:blipFill>
        <p:spPr bwMode="auto">
          <a:xfrm>
            <a:off x="357158" y="2857496"/>
            <a:ext cx="8215370" cy="3424241"/>
          </a:xfrm>
          <a:prstGeom prst="rect">
            <a:avLst/>
          </a:prstGeom>
          <a:noFill/>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p:cNvSpPr>
          <p:nvPr/>
        </p:nvSpPr>
        <p:spPr bwMode="auto">
          <a:xfrm>
            <a:off x="0" y="0"/>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2</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 55-year-old patient comes in to get your advice on starting a new exercise program to get back into shape. The program involves heavy aerobic workouts and he needs a form filled out that he is medically cleared to participate in this workout program. In talking to him you learn he has cardiac risk factors for smoking, positive family history, high cholesterol and hypertension. He has a sedentary lifestyle and has not participated in any strenuous physical activity for years. Although his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cardiorespiratory</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review of systems is negative, you are concerned that his activity level is very limited and he has significant risk factors. As part of the workup you obtain the following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ecg</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to interpret: </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123905" name="صورة 1" descr="http://www.fammed.wisc.edu/medstudent/pcc/ecg/images/case2.jpg"/>
          <p:cNvPicPr>
            <a:picLocks noChangeAspect="1" noChangeArrowheads="1"/>
          </p:cNvPicPr>
          <p:nvPr/>
        </p:nvPicPr>
        <p:blipFill>
          <a:blip r:embed="rId2"/>
          <a:srcRect/>
          <a:stretch>
            <a:fillRect/>
          </a:stretch>
        </p:blipFill>
        <p:spPr bwMode="auto">
          <a:xfrm>
            <a:off x="214282" y="2714620"/>
            <a:ext cx="8501122" cy="3786214"/>
          </a:xfrm>
          <a:prstGeom prst="rect">
            <a:avLst/>
          </a:prstGeom>
          <a:noFill/>
        </p:spPr>
      </p:pic>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ChangeArrowheads="1"/>
          </p:cNvSpPr>
          <p:nvPr/>
        </p:nvSpPr>
        <p:spPr bwMode="auto">
          <a:xfrm>
            <a:off x="0" y="0"/>
            <a:ext cx="9144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2 Answer</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Rate - about 70</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Rhythm - sinus rhythm with borderline first degree block</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Intervals - PR is prolonged at .2 seconds, QRS is not prolonged</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Axis - normal quadrant</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Hypertrophy - left ventricular hypertrophy with strain pattern</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Infarct - Q waves noted in V2 and V3 consistent with old myocardial infarct in the anterior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septal</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 anterior wall area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Clinical correlation - This patient should NOT be medically cleared at this time. He has significant risk factors, a sedentary lifestyle and signs of previous infarction on ECG. He needs further cardiac evaluation and testing. </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124929" name="صورة 1" descr="http://www.fammed.wisc.edu/medstudent/pcc/ecg/images/case2.jpg"/>
          <p:cNvPicPr>
            <a:picLocks noChangeAspect="1" noChangeArrowheads="1"/>
          </p:cNvPicPr>
          <p:nvPr/>
        </p:nvPicPr>
        <p:blipFill>
          <a:blip r:embed="rId2"/>
          <a:srcRect/>
          <a:stretch>
            <a:fillRect/>
          </a:stretch>
        </p:blipFill>
        <p:spPr bwMode="auto">
          <a:xfrm>
            <a:off x="214282" y="3214686"/>
            <a:ext cx="8572560" cy="3429024"/>
          </a:xfrm>
          <a:prstGeom prst="rect">
            <a:avLst/>
          </a:prstGeom>
          <a:noFill/>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ChangeArrowheads="1"/>
          </p:cNvSpPr>
          <p:nvPr/>
        </p:nvSpPr>
        <p:spPr bwMode="auto">
          <a:xfrm>
            <a:off x="0" y="0"/>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 76-year-old patient, with a history of hypertension, comes to see you. She is currently on a diuretic prescription and is complaining of a few days of "skipped heart beats". She has felt slightly dizzy lately but does not have any other symptoms. Overall she has been feeling well, her only medical issue has been hypertension. Previous electrocardiograms in her chart show normal sinus rhythm and are otherwise unremarkable. Her exam shows an irregular pulse in the 130 rate range but the rest of the exam is unremarkable. You obtain the following electrocardiogram: </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5953" name="صورة 1" descr="http://www.fammed.wisc.edu/medstudent/pcc/ecg/images/case3.jpg"/>
          <p:cNvPicPr>
            <a:picLocks noChangeAspect="1" noChangeArrowheads="1"/>
          </p:cNvPicPr>
          <p:nvPr/>
        </p:nvPicPr>
        <p:blipFill>
          <a:blip r:embed="rId2"/>
          <a:srcRect/>
          <a:stretch>
            <a:fillRect/>
          </a:stretch>
        </p:blipFill>
        <p:spPr bwMode="auto">
          <a:xfrm>
            <a:off x="285720" y="2714620"/>
            <a:ext cx="8572560" cy="3786214"/>
          </a:xfrm>
          <a:prstGeom prst="rect">
            <a:avLst/>
          </a:prstGeom>
          <a:noFill/>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ChangeArrowheads="1"/>
          </p:cNvSpPr>
          <p:nvPr/>
        </p:nvSpPr>
        <p:spPr bwMode="auto">
          <a:xfrm>
            <a:off x="0" y="0"/>
            <a:ext cx="91440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3 Answer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Rate - about 130-150 range</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Rhythm -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fibrillation</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Intervals - no PR to measure, QRS is not prolonged</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Axis - normal quadrant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aVF</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is downward but lead II is upward)</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Hypertrophy - none</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Infarct - none (nonspecific ST changes in lateral leads I and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aVL</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Clinical correlation -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fibrillation is the most common sustained arrhythmia for which patients seek treatment. It is more common in the elderly and is a major cause of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thromboembolic</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events. This patient will need a workup for the etiologies of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fibrillation and the usual therapeutic considerations of rate control, anticoagulation and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antiarrhythmic</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therapy. </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6977" name="صورة 1" descr="http://www.fammed.wisc.edu/medstudent/pcc/ecg/images/case3.jpg"/>
          <p:cNvPicPr>
            <a:picLocks noChangeAspect="1" noChangeArrowheads="1"/>
          </p:cNvPicPr>
          <p:nvPr/>
        </p:nvPicPr>
        <p:blipFill>
          <a:blip r:embed="rId2"/>
          <a:srcRect/>
          <a:stretch>
            <a:fillRect/>
          </a:stretch>
        </p:blipFill>
        <p:spPr bwMode="auto">
          <a:xfrm>
            <a:off x="214282" y="3000372"/>
            <a:ext cx="8501122" cy="3571900"/>
          </a:xfrm>
          <a:prstGeom prst="rect">
            <a:avLst/>
          </a:prstGeom>
          <a:noFill/>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ChangeArrowheads="1"/>
          </p:cNvSpPr>
          <p:nvPr/>
        </p:nvSpPr>
        <p:spPr bwMode="auto">
          <a:xfrm>
            <a:off x="0" y="0"/>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4</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 35-year-old man comes into your office as a new patient. He is concerned about his elevated blood pressure. A year ago, in a physicians office, he had a reading of 150/100. A month ago, while being evaluated for bronchitis at a walk-in clinic, his blood pressure was 150/105. At today's office visit his blood pressure is 155/105. He is asymptomatic and currently takes no medications. His cardiac exam is remarkable for a laterally displaced PMI and an S4. As part of the workup, you obtain the following electrocardiogram: </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8001" name="صورة 1" descr="http://www.fammed.wisc.edu/medstudent/pcc/ecg/images/case4.jpg"/>
          <p:cNvPicPr>
            <a:picLocks noChangeAspect="1" noChangeArrowheads="1"/>
          </p:cNvPicPr>
          <p:nvPr/>
        </p:nvPicPr>
        <p:blipFill>
          <a:blip r:embed="rId2"/>
          <a:srcRect/>
          <a:stretch>
            <a:fillRect/>
          </a:stretch>
        </p:blipFill>
        <p:spPr bwMode="auto">
          <a:xfrm>
            <a:off x="285720" y="2571744"/>
            <a:ext cx="8501122" cy="3709992"/>
          </a:xfrm>
          <a:prstGeom prst="rect">
            <a:avLst/>
          </a:prstGeom>
          <a:noFill/>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0" y="0"/>
            <a:ext cx="9144000"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4 Answer</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Rate - about 100</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Rhythm - normal sinus</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Intervals - no prolongation of the PR or QRS intervals</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Axis - normal quadrant</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Hypertrophy - left ventricle and left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Infarct - none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Clinical correlation - This patient has three elevated blood pressure readings over different times and findings of an S4 with hypertrophy on an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ecg</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He now needs evaluation and treatment for hypertension. </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129025" name="صورة 1" descr="http://www.fammed.wisc.edu/medstudent/pcc/ecg/images/case4.jpg"/>
          <p:cNvPicPr>
            <a:picLocks noChangeAspect="1" noChangeArrowheads="1"/>
          </p:cNvPicPr>
          <p:nvPr/>
        </p:nvPicPr>
        <p:blipFill>
          <a:blip r:embed="rId2"/>
          <a:srcRect/>
          <a:stretch>
            <a:fillRect/>
          </a:stretch>
        </p:blipFill>
        <p:spPr bwMode="auto">
          <a:xfrm>
            <a:off x="214282" y="3071810"/>
            <a:ext cx="8572560" cy="3500462"/>
          </a:xfrm>
          <a:prstGeom prst="rect">
            <a:avLst/>
          </a:prstGeom>
          <a:noFill/>
        </p:spPr>
      </p:pic>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nvSpPr>
        <p:spPr bwMode="auto">
          <a:xfrm>
            <a:off x="0" y="0"/>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5</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 pleasant, 75-year-old, man with no significant past medical history, comes in with fatigue and feeling light headed. He denies any chest pain, current medication usage, or syncope. He has had to limit his physical activity since this fatigue started about a week ago. His vital signs are remarkable for a pulse of 40 and a blood pressure of 100/60 which he states is a bit low for him. Exam is unremarkable except for the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bradycardia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Because of the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bradycardia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an electrocardiogram is ordered as part of the initial assessment. </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0049" name="صورة 1" descr="http://www.fammed.wisc.edu/medstudent/pcc/ecg/images/case5.jpg"/>
          <p:cNvPicPr>
            <a:picLocks noChangeAspect="1" noChangeArrowheads="1"/>
          </p:cNvPicPr>
          <p:nvPr/>
        </p:nvPicPr>
        <p:blipFill>
          <a:blip r:embed="rId2"/>
          <a:srcRect/>
          <a:stretch>
            <a:fillRect/>
          </a:stretch>
        </p:blipFill>
        <p:spPr bwMode="auto">
          <a:xfrm>
            <a:off x="428596" y="2571744"/>
            <a:ext cx="8358246" cy="385765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fig33.jpg"/>
          <p:cNvPicPr/>
          <p:nvPr/>
        </p:nvPicPr>
        <p:blipFill>
          <a:blip r:embed="rId2"/>
          <a:srcRect/>
          <a:stretch>
            <a:fillRect/>
          </a:stretch>
        </p:blipFill>
        <p:spPr bwMode="auto">
          <a:xfrm>
            <a:off x="714348" y="214290"/>
            <a:ext cx="7786742" cy="5286412"/>
          </a:xfrm>
          <a:prstGeom prst="rect">
            <a:avLst/>
          </a:prstGeom>
          <a:ln>
            <a:noFill/>
          </a:ln>
          <a:effectLst>
            <a:softEdge rad="112500"/>
          </a:effectLst>
        </p:spPr>
      </p:pic>
      <p:sp>
        <p:nvSpPr>
          <p:cNvPr id="26625" name="Rectangle 1"/>
          <p:cNvSpPr>
            <a:spLocks noChangeArrowheads="1"/>
          </p:cNvSpPr>
          <p:nvPr/>
        </p:nvSpPr>
        <p:spPr bwMode="auto">
          <a:xfrm>
            <a:off x="928662" y="5357826"/>
            <a:ext cx="485775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Figure 33:</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Left ventricular hypertrophy (S wave V2 plus R wave of V5 greater than 35mm) and left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enlargement (II and V1).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Take the </a:t>
            </a:r>
            <a:r>
              <a:rPr kumimoji="0" lang="en-US"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3"/>
              </a:rPr>
              <a:t>hypertrophy quiz</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ChangeArrowheads="1"/>
          </p:cNvSpPr>
          <p:nvPr/>
        </p:nvSpPr>
        <p:spPr bwMode="auto">
          <a:xfrm>
            <a:off x="0" y="0"/>
            <a:ext cx="9144000"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5 Answer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Rate -about 40</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Rhythm - second degree block type 2</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Intervals - prolonged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qrs</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in V2 consistent with right bundle branch block</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Axis - left axis deviation from anterior fascicular block</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Hypertrophy - none</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Infarct - none</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Clinical correlation - This older patient has a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bifascicular</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block combined with a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Mobitz</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II block and this setting often antedates complete heart block. Etiologies include conduction system disease, drug effects, and myocardial ischemia. In this case the patient was admitted to the hospital with his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symptomatci</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high degree block. Cardiac enzymes were negative for myocardial infarct and a cardiac pacemaker was inserted with excellent results -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etilolgy</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was conduction system disease (presumed Lev's or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Lenegre's</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disease). </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1073" name="صورة 1" descr="http://www.fammed.wisc.edu/medstudent/pcc/ecg/images/case5.jpg"/>
          <p:cNvPicPr>
            <a:picLocks noChangeAspect="1" noChangeArrowheads="1"/>
          </p:cNvPicPr>
          <p:nvPr/>
        </p:nvPicPr>
        <p:blipFill>
          <a:blip r:embed="rId2"/>
          <a:srcRect/>
          <a:stretch>
            <a:fillRect/>
          </a:stretch>
        </p:blipFill>
        <p:spPr bwMode="auto">
          <a:xfrm>
            <a:off x="285720" y="3357562"/>
            <a:ext cx="8501122" cy="3076575"/>
          </a:xfrm>
          <a:prstGeom prst="rect">
            <a:avLst/>
          </a:prstGeom>
          <a:noFill/>
        </p:spPr>
      </p:pic>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ChangeArrowheads="1"/>
          </p:cNvSpPr>
          <p:nvPr/>
        </p:nvSpPr>
        <p:spPr bwMode="auto">
          <a:xfrm>
            <a:off x="0" y="0"/>
            <a:ext cx="9144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6</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 65-year-old, female patient comes in for a get acquainted visit. She has a history of severe chronic obstructive pulmonary disease and is on multiple medications and home oxygen. During the physical she is noted to be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tachycardic</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with an irregularly irregular pulse. An electrocardiogram is taken for further evaluation. </a:t>
            </a:r>
            <a:b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2097" name="صورة 3" descr="http://www.fammed.wisc.edu/medstudent/pcc/ecg/images/case6.jpg"/>
          <p:cNvPicPr>
            <a:picLocks noChangeAspect="1" noChangeArrowheads="1"/>
          </p:cNvPicPr>
          <p:nvPr/>
        </p:nvPicPr>
        <p:blipFill>
          <a:blip r:embed="rId2"/>
          <a:srcRect/>
          <a:stretch>
            <a:fillRect/>
          </a:stretch>
        </p:blipFill>
        <p:spPr bwMode="auto">
          <a:xfrm>
            <a:off x="214282" y="2285992"/>
            <a:ext cx="8715436" cy="4357718"/>
          </a:xfrm>
          <a:prstGeom prst="rect">
            <a:avLst/>
          </a:prstGeom>
          <a:noFill/>
        </p:spPr>
      </p:pic>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ChangeArrowheads="1"/>
          </p:cNvSpPr>
          <p:nvPr/>
        </p:nvSpPr>
        <p:spPr bwMode="auto">
          <a:xfrm>
            <a:off x="0" y="0"/>
            <a:ext cx="9144000" cy="28931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Case 6 Answer</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Rate -varies from 110 to about 140</a:t>
            </a:r>
            <a:b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Rhythm - multifocal </a:t>
            </a:r>
            <a:r>
              <a:rPr kumimoji="0" lang="en-US" sz="1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tachycardia </a:t>
            </a:r>
            <a:b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Intervals - differing PR intervals, QRS interval is not prolonged</a:t>
            </a:r>
            <a:b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Axis - normal</a:t>
            </a:r>
            <a:b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Hypertrophy - none</a:t>
            </a:r>
            <a:b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Infarct - none</a:t>
            </a:r>
            <a:b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Clinical correlation - By definition, MAT requires three or more consecutive P waves of different morphologies at rates greater than 100 beats per minute. Most patients have severe associated illnesses, especially COPD. Treatment of the underlying condition is the most effective approach. </a:t>
            </a:r>
            <a:r>
              <a:rPr kumimoji="0" lang="en-US" sz="1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fibrillation and MAT are both irregularly irregular rhythms and a 12 lead </a:t>
            </a:r>
            <a:r>
              <a:rPr kumimoji="0" lang="en-US" sz="1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ecg</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may be needed to tell them apart. It is clinically important to distinguish MAT from </a:t>
            </a:r>
            <a:r>
              <a:rPr kumimoji="0" lang="en-US" sz="1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fibrillation, as they are treated differently. </a:t>
            </a:r>
            <a:br>
              <a:rPr kumimoji="0" lang="en-US" sz="1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3121" name="صورة 1" descr="http://www.fammed.wisc.edu/medstudent/pcc/ecg/images/case6.jpg"/>
          <p:cNvPicPr>
            <a:picLocks noChangeAspect="1" noChangeArrowheads="1"/>
          </p:cNvPicPr>
          <p:nvPr/>
        </p:nvPicPr>
        <p:blipFill>
          <a:blip r:embed="rId2"/>
          <a:srcRect/>
          <a:stretch>
            <a:fillRect/>
          </a:stretch>
        </p:blipFill>
        <p:spPr bwMode="auto">
          <a:xfrm>
            <a:off x="214282" y="2643182"/>
            <a:ext cx="8786874" cy="398622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fig33.jpg"/>
          <p:cNvPicPr/>
          <p:nvPr/>
        </p:nvPicPr>
        <p:blipFill>
          <a:blip r:embed="rId3"/>
          <a:srcRect/>
          <a:stretch>
            <a:fillRect/>
          </a:stretch>
        </p:blipFill>
        <p:spPr bwMode="auto">
          <a:xfrm>
            <a:off x="500034" y="285728"/>
            <a:ext cx="8072494" cy="5572164"/>
          </a:xfrm>
          <a:prstGeom prst="rect">
            <a:avLst/>
          </a:prstGeom>
          <a:noFill/>
          <a:ln w="9525">
            <a:noFill/>
            <a:miter lim="800000"/>
            <a:headEnd/>
            <a:tailEnd/>
          </a:ln>
        </p:spPr>
      </p:pic>
      <p:sp>
        <p:nvSpPr>
          <p:cNvPr id="3" name="مستطيل 2"/>
          <p:cNvSpPr/>
          <p:nvPr/>
        </p:nvSpPr>
        <p:spPr>
          <a:xfrm>
            <a:off x="1411793" y="5857892"/>
            <a:ext cx="2249590" cy="461665"/>
          </a:xfrm>
          <a:prstGeom prst="rect">
            <a:avLst/>
          </a:prstGeom>
        </p:spPr>
        <p:txBody>
          <a:bodyPr wrap="none">
            <a:spAutoFit/>
          </a:bodyPr>
          <a:lstStyle/>
          <a:p>
            <a:r>
              <a:rPr lang="en-US" sz="2400" b="1" dirty="0" smtClean="0"/>
              <a:t>#1 Hypertrophy</a:t>
            </a:r>
            <a:r>
              <a:rPr lang="en-US" sz="2400" dirty="0" smtClean="0"/>
              <a:t> </a:t>
            </a: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49" name="صورة 4" descr="http://www.fammed.wisc.edu/medstudent/pcc/ecg/images/fig33.jpg"/>
          <p:cNvPicPr>
            <a:picLocks noChangeAspect="1" noChangeArrowheads="1"/>
          </p:cNvPicPr>
          <p:nvPr/>
        </p:nvPicPr>
        <p:blipFill>
          <a:blip r:embed="rId2"/>
          <a:srcRect/>
          <a:stretch>
            <a:fillRect/>
          </a:stretch>
        </p:blipFill>
        <p:spPr bwMode="auto">
          <a:xfrm>
            <a:off x="428596" y="214290"/>
            <a:ext cx="8284752" cy="4929222"/>
          </a:xfrm>
          <a:prstGeom prst="rect">
            <a:avLst/>
          </a:prstGeom>
          <a:noFill/>
        </p:spPr>
      </p:pic>
      <p:sp>
        <p:nvSpPr>
          <p:cNvPr id="27651" name="Rectangle 3"/>
          <p:cNvSpPr>
            <a:spLocks noChangeArrowheads="1"/>
          </p:cNvSpPr>
          <p:nvPr/>
        </p:nvSpPr>
        <p:spPr bwMode="auto">
          <a:xfrm>
            <a:off x="500034" y="5143512"/>
            <a:ext cx="7929586"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Left ventricular and left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hypertrophy.</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 wave in V2 plus R wave in V5 &gt; 35.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left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hypertrophy is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noticaeable</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by a P wave that is long in lead II, with an increase in the negative terminal deflection in lead V1.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3"/>
              </a:rPr>
              <a:t>Done</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12_leads/ecg11.jpg"/>
          <p:cNvPicPr/>
          <p:nvPr/>
        </p:nvPicPr>
        <p:blipFill>
          <a:blip r:embed="rId2"/>
          <a:srcRect/>
          <a:stretch>
            <a:fillRect/>
          </a:stretch>
        </p:blipFill>
        <p:spPr bwMode="auto">
          <a:xfrm>
            <a:off x="642910" y="214290"/>
            <a:ext cx="7977226" cy="5715040"/>
          </a:xfrm>
          <a:prstGeom prst="rect">
            <a:avLst/>
          </a:prstGeom>
          <a:noFill/>
          <a:ln w="9525">
            <a:noFill/>
            <a:miter lim="800000"/>
            <a:headEnd/>
            <a:tailEnd/>
          </a:ln>
        </p:spPr>
      </p:pic>
      <p:sp>
        <p:nvSpPr>
          <p:cNvPr id="3" name="مستطيل 2"/>
          <p:cNvSpPr/>
          <p:nvPr/>
        </p:nvSpPr>
        <p:spPr>
          <a:xfrm>
            <a:off x="2857488" y="6000768"/>
            <a:ext cx="2940613" cy="584775"/>
          </a:xfrm>
          <a:prstGeom prst="rect">
            <a:avLst/>
          </a:prstGeom>
        </p:spPr>
        <p:txBody>
          <a:bodyPr wrap="none">
            <a:spAutoFit/>
          </a:bodyPr>
          <a:lstStyle/>
          <a:p>
            <a:r>
              <a:rPr lang="en-US" sz="3200" b="1" dirty="0" smtClean="0"/>
              <a:t>#2 Hypertrophy</a:t>
            </a:r>
            <a:r>
              <a:rPr lang="en-US" sz="3200" dirty="0" smtClean="0"/>
              <a:t> </a:t>
            </a:r>
            <a:endParaRPr lang="en-US" sz="3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21" name="صورة 14" descr="http://www.fammed.wisc.edu/medstudent/pcc/ecg/images/12_leads/ecg11.jpg"/>
          <p:cNvPicPr>
            <a:picLocks noChangeAspect="1" noChangeArrowheads="1"/>
          </p:cNvPicPr>
          <p:nvPr/>
        </p:nvPicPr>
        <p:blipFill>
          <a:blip r:embed="rId2"/>
          <a:srcRect/>
          <a:stretch>
            <a:fillRect/>
          </a:stretch>
        </p:blipFill>
        <p:spPr bwMode="auto">
          <a:xfrm>
            <a:off x="357158" y="142852"/>
            <a:ext cx="8552002" cy="4857784"/>
          </a:xfrm>
          <a:prstGeom prst="rect">
            <a:avLst/>
          </a:prstGeom>
          <a:noFill/>
        </p:spPr>
      </p:pic>
      <p:sp>
        <p:nvSpPr>
          <p:cNvPr id="30723" name="Rectangle 3"/>
          <p:cNvSpPr>
            <a:spLocks noChangeArrowheads="1"/>
          </p:cNvSpPr>
          <p:nvPr/>
        </p:nvSpPr>
        <p:spPr bwMode="auto">
          <a:xfrm>
            <a:off x="428596" y="4929198"/>
            <a:ext cx="671514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Left ventricular and left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hypertrophy</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R wave in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aVL</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 greater than 12mm.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left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hypertrophy is barely noticeable by a P wave that is notched and wide in lead II and with an increase in the negative terminal deflection in lead V1.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3"/>
              </a:rPr>
              <a:t>Done</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12_leads/ecg20.jpg"/>
          <p:cNvPicPr/>
          <p:nvPr/>
        </p:nvPicPr>
        <p:blipFill>
          <a:blip r:embed="rId2"/>
          <a:srcRect/>
          <a:stretch>
            <a:fillRect/>
          </a:stretch>
        </p:blipFill>
        <p:spPr bwMode="auto">
          <a:xfrm>
            <a:off x="785786" y="214290"/>
            <a:ext cx="7715304" cy="5786478"/>
          </a:xfrm>
          <a:prstGeom prst="rect">
            <a:avLst/>
          </a:prstGeom>
          <a:noFill/>
          <a:ln w="9525">
            <a:noFill/>
            <a:miter lim="800000"/>
            <a:headEnd/>
            <a:tailEnd/>
          </a:ln>
        </p:spPr>
      </p:pic>
      <p:sp>
        <p:nvSpPr>
          <p:cNvPr id="3" name="مستطيل 2"/>
          <p:cNvSpPr/>
          <p:nvPr/>
        </p:nvSpPr>
        <p:spPr>
          <a:xfrm>
            <a:off x="3214678" y="6143644"/>
            <a:ext cx="2597571" cy="523220"/>
          </a:xfrm>
          <a:prstGeom prst="rect">
            <a:avLst/>
          </a:prstGeom>
        </p:spPr>
        <p:txBody>
          <a:bodyPr wrap="none">
            <a:spAutoFit/>
          </a:bodyPr>
          <a:lstStyle/>
          <a:p>
            <a:r>
              <a:rPr lang="en-US" sz="2800" b="1" dirty="0" smtClean="0"/>
              <a:t>#3 Hypertrophy</a:t>
            </a:r>
            <a:r>
              <a:rPr lang="en-US" sz="2800" dirty="0" smtClean="0"/>
              <a:t> </a:t>
            </a: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2769" name="صورة 9" descr="http://www.fammed.wisc.edu/medstudent/pcc/ecg/images/12_leads/ecg20.jpg"/>
          <p:cNvPicPr>
            <a:picLocks noChangeAspect="1" noChangeArrowheads="1"/>
          </p:cNvPicPr>
          <p:nvPr/>
        </p:nvPicPr>
        <p:blipFill>
          <a:blip r:embed="rId2"/>
          <a:srcRect/>
          <a:stretch>
            <a:fillRect/>
          </a:stretch>
        </p:blipFill>
        <p:spPr bwMode="auto">
          <a:xfrm>
            <a:off x="285720" y="142852"/>
            <a:ext cx="8605875" cy="4643470"/>
          </a:xfrm>
          <a:prstGeom prst="rect">
            <a:avLst/>
          </a:prstGeom>
          <a:noFill/>
        </p:spPr>
      </p:pic>
      <p:sp>
        <p:nvSpPr>
          <p:cNvPr id="32771" name="Rectangle 3"/>
          <p:cNvSpPr>
            <a:spLocks noChangeArrowheads="1"/>
          </p:cNvSpPr>
          <p:nvPr/>
        </p:nvSpPr>
        <p:spPr bwMode="auto">
          <a:xfrm>
            <a:off x="285720" y="4826675"/>
            <a:ext cx="785818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Right ventricular and right </a:t>
            </a:r>
            <a:r>
              <a:rPr kumimoji="0" lang="en-US"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hypertrophy</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R wave is greater than the S wave in V1 and the R wave gets progressively smaller from V1 to V6. Normally, the R wave should increase from V1 to V6.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right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hypertrophy is marked by peaked P waves in lead II and a large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intitial</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positive deflection of the P wave in lead V1.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857224" y="785794"/>
            <a:ext cx="671514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Infarct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Accurate ECG interpretation in a patient with chest pain is critical. Basically, there can be three types of problems - </a:t>
            </a:r>
            <a:r>
              <a:rPr kumimoji="0" lang="en-US" sz="20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ischemia</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is a relative lack of blood supply (not yet an infarct), </a:t>
            </a:r>
            <a:r>
              <a:rPr kumimoji="0" lang="en-US" sz="20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injury</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is acute damage occurring right now, and finally, </a:t>
            </a:r>
            <a:r>
              <a:rPr kumimoji="0" lang="en-US" sz="20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infarct</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is an area of dead myocardium. It is important to realize that certain leads represent certain areas of the left ventricle; by noting which leads are involved, you can localize the process. The prognosis often varies depending on which area of the left ventricle is involved (i.e. anterior wall myocardial infarct generally has a worse prognosis than an inferior wall infarct).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643042" y="642918"/>
          <a:ext cx="6072230" cy="5643603"/>
        </p:xfrm>
        <a:graphic>
          <a:graphicData uri="http://schemas.openxmlformats.org/drawingml/2006/table">
            <a:tbl>
              <a:tblPr/>
              <a:tblGrid>
                <a:gridCol w="3036115"/>
                <a:gridCol w="3036115"/>
              </a:tblGrid>
              <a:tr h="815910">
                <a:tc>
                  <a:txBody>
                    <a:bodyPr/>
                    <a:lstStyle/>
                    <a:p>
                      <a:pPr marL="0" marR="0" algn="l">
                        <a:lnSpc>
                          <a:spcPct val="115000"/>
                        </a:lnSpc>
                        <a:spcBef>
                          <a:spcPts val="0"/>
                        </a:spcBef>
                        <a:spcAft>
                          <a:spcPts val="0"/>
                        </a:spcAft>
                      </a:pPr>
                      <a:r>
                        <a:rPr lang="en-US" sz="1800" dirty="0">
                          <a:latin typeface="Times New Roman"/>
                          <a:ea typeface="Times New Roman"/>
                          <a:cs typeface="Arial"/>
                        </a:rPr>
                        <a:t>V1-V2</a:t>
                      </a:r>
                      <a:endParaRPr lang="en-US" sz="18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anteroseptal wall</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5910">
                <a:tc>
                  <a:txBody>
                    <a:bodyPr/>
                    <a:lstStyle/>
                    <a:p>
                      <a:pPr marL="0" marR="0" algn="l">
                        <a:lnSpc>
                          <a:spcPct val="115000"/>
                        </a:lnSpc>
                        <a:spcBef>
                          <a:spcPts val="0"/>
                        </a:spcBef>
                        <a:spcAft>
                          <a:spcPts val="0"/>
                        </a:spcAft>
                      </a:pPr>
                      <a:r>
                        <a:rPr lang="en-US" sz="1800">
                          <a:latin typeface="Times New Roman"/>
                          <a:ea typeface="Times New Roman"/>
                          <a:cs typeface="Arial"/>
                        </a:rPr>
                        <a:t>V3-V4</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anterior wall</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5910">
                <a:tc>
                  <a:txBody>
                    <a:bodyPr/>
                    <a:lstStyle/>
                    <a:p>
                      <a:pPr marL="0" marR="0" algn="l">
                        <a:lnSpc>
                          <a:spcPct val="115000"/>
                        </a:lnSpc>
                        <a:spcBef>
                          <a:spcPts val="0"/>
                        </a:spcBef>
                        <a:spcAft>
                          <a:spcPts val="0"/>
                        </a:spcAft>
                      </a:pPr>
                      <a:r>
                        <a:rPr lang="en-US" sz="1800">
                          <a:latin typeface="Times New Roman"/>
                          <a:ea typeface="Times New Roman"/>
                          <a:cs typeface="Arial"/>
                        </a:rPr>
                        <a:t>V5-V6</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err="1">
                          <a:latin typeface="Times New Roman"/>
                          <a:ea typeface="Times New Roman"/>
                          <a:cs typeface="Arial"/>
                        </a:rPr>
                        <a:t>anterolateral</a:t>
                      </a:r>
                      <a:r>
                        <a:rPr lang="en-US" sz="1800" dirty="0">
                          <a:latin typeface="Times New Roman"/>
                          <a:ea typeface="Times New Roman"/>
                          <a:cs typeface="Arial"/>
                        </a:rPr>
                        <a:t> wall</a:t>
                      </a:r>
                      <a:endParaRPr lang="en-US" sz="18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5910">
                <a:tc>
                  <a:txBody>
                    <a:bodyPr/>
                    <a:lstStyle/>
                    <a:p>
                      <a:pPr marL="0" marR="0" algn="l">
                        <a:lnSpc>
                          <a:spcPct val="115000"/>
                        </a:lnSpc>
                        <a:spcBef>
                          <a:spcPts val="0"/>
                        </a:spcBef>
                        <a:spcAft>
                          <a:spcPts val="0"/>
                        </a:spcAft>
                      </a:pPr>
                      <a:r>
                        <a:rPr lang="en-US" sz="1800">
                          <a:latin typeface="Times New Roman"/>
                          <a:ea typeface="Times New Roman"/>
                          <a:cs typeface="Arial"/>
                        </a:rPr>
                        <a:t>II, III, aVF</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inferior wall</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15910">
                <a:tc>
                  <a:txBody>
                    <a:bodyPr/>
                    <a:lstStyle/>
                    <a:p>
                      <a:pPr marL="0" marR="0" algn="l">
                        <a:lnSpc>
                          <a:spcPct val="115000"/>
                        </a:lnSpc>
                        <a:spcBef>
                          <a:spcPts val="0"/>
                        </a:spcBef>
                        <a:spcAft>
                          <a:spcPts val="0"/>
                        </a:spcAft>
                      </a:pPr>
                      <a:r>
                        <a:rPr lang="en-US" sz="1800">
                          <a:latin typeface="Times New Roman"/>
                          <a:ea typeface="Times New Roman"/>
                          <a:cs typeface="Arial"/>
                        </a:rPr>
                        <a:t>I, aVL</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lateral wall</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64053">
                <a:tc>
                  <a:txBody>
                    <a:bodyPr/>
                    <a:lstStyle/>
                    <a:p>
                      <a:pPr marL="0" marR="0" algn="l">
                        <a:lnSpc>
                          <a:spcPct val="115000"/>
                        </a:lnSpc>
                        <a:spcBef>
                          <a:spcPts val="0"/>
                        </a:spcBef>
                        <a:spcAft>
                          <a:spcPts val="0"/>
                        </a:spcAft>
                      </a:pPr>
                      <a:r>
                        <a:rPr lang="en-US" sz="1800">
                          <a:latin typeface="Times New Roman"/>
                          <a:ea typeface="Times New Roman"/>
                          <a:cs typeface="Arial"/>
                        </a:rPr>
                        <a:t>V1-V2</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a:latin typeface="Times New Roman"/>
                          <a:ea typeface="Times New Roman"/>
                          <a:cs typeface="Arial"/>
                        </a:rPr>
                        <a:t>posterior wall (reciprocal)</a:t>
                      </a:r>
                      <a:endParaRPr lang="en-US" sz="18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fig1.jpg"/>
          <p:cNvPicPr/>
          <p:nvPr/>
        </p:nvPicPr>
        <p:blipFill>
          <a:blip r:embed="rId2"/>
          <a:srcRect/>
          <a:stretch>
            <a:fillRect/>
          </a:stretch>
        </p:blipFill>
        <p:spPr bwMode="auto">
          <a:xfrm>
            <a:off x="1785919" y="1714488"/>
            <a:ext cx="5643602" cy="3857652"/>
          </a:xfrm>
          <a:prstGeom prst="rect">
            <a:avLst/>
          </a:prstGeom>
          <a:noFill/>
          <a:ln w="9525">
            <a:noFill/>
            <a:miter lim="800000"/>
            <a:headEnd/>
            <a:tailEnd/>
          </a:ln>
        </p:spPr>
      </p:pic>
      <p:sp>
        <p:nvSpPr>
          <p:cNvPr id="15361" name="Rectangle 1"/>
          <p:cNvSpPr>
            <a:spLocks noChangeArrowheads="1"/>
          </p:cNvSpPr>
          <p:nvPr/>
        </p:nvSpPr>
        <p:spPr bwMode="auto">
          <a:xfrm>
            <a:off x="428596" y="0"/>
            <a:ext cx="7072362"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Primer on Basic Concepts</a:t>
            </a:r>
            <a:endPar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 wave = depolarization of the atria.</a:t>
            </a:r>
            <a:b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QRS = depolarization of the ventricle.</a:t>
            </a:r>
            <a:b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 wave =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repolarization</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of the ventricle</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928662" y="357166"/>
          <a:ext cx="7572428" cy="5786479"/>
        </p:xfrm>
        <a:graphic>
          <a:graphicData uri="http://schemas.openxmlformats.org/drawingml/2006/table">
            <a:tbl>
              <a:tblPr/>
              <a:tblGrid>
                <a:gridCol w="1714512"/>
                <a:gridCol w="5857916"/>
              </a:tblGrid>
              <a:tr h="446281">
                <a:tc>
                  <a:txBody>
                    <a:bodyPr/>
                    <a:lstStyle/>
                    <a:p>
                      <a:pPr marL="0" marR="0" algn="l">
                        <a:lnSpc>
                          <a:spcPct val="115000"/>
                        </a:lnSpc>
                        <a:spcBef>
                          <a:spcPts val="0"/>
                        </a:spcBef>
                        <a:spcAft>
                          <a:spcPts val="0"/>
                        </a:spcAft>
                      </a:pPr>
                      <a:r>
                        <a:rPr lang="en-US" sz="1800" dirty="0">
                          <a:latin typeface="Times New Roman"/>
                          <a:ea typeface="Times New Roman"/>
                          <a:cs typeface="Arial"/>
                        </a:rPr>
                        <a:t>Infarct</a:t>
                      </a:r>
                      <a:endParaRPr lang="en-US" sz="1800" dirty="0">
                        <a:latin typeface="Calibri"/>
                        <a:ea typeface="Calibri"/>
                        <a:cs typeface="Arial"/>
                      </a:endParaRPr>
                    </a:p>
                  </a:txBody>
                  <a:tcPr marL="9198" marR="9198" marT="9198" marB="91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en-US" sz="1800" dirty="0"/>
                    </a:p>
                  </a:txBody>
                  <a:tcPr marL="88300" marR="88300" marT="44150" marB="441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3354">
                <a:tc>
                  <a:txBody>
                    <a:bodyPr/>
                    <a:lstStyle/>
                    <a:p>
                      <a:pPr marL="0" marR="0" algn="l">
                        <a:lnSpc>
                          <a:spcPct val="115000"/>
                        </a:lnSpc>
                        <a:spcBef>
                          <a:spcPts val="0"/>
                        </a:spcBef>
                        <a:spcAft>
                          <a:spcPts val="0"/>
                        </a:spcAft>
                      </a:pPr>
                      <a:r>
                        <a:rPr lang="en-US" sz="1800" b="1" dirty="0">
                          <a:latin typeface="Times New Roman"/>
                          <a:ea typeface="Times New Roman"/>
                          <a:cs typeface="Arial"/>
                        </a:rPr>
                        <a:t>1. Ischemia</a:t>
                      </a:r>
                      <a:endParaRPr lang="en-US" sz="1800" dirty="0">
                        <a:latin typeface="Calibri"/>
                        <a:ea typeface="Calibri"/>
                        <a:cs typeface="Arial"/>
                      </a:endParaRPr>
                    </a:p>
                  </a:txBody>
                  <a:tcPr marL="9198" marR="9198" marT="9198" marB="91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Represented by </a:t>
                      </a:r>
                      <a:r>
                        <a:rPr lang="en-US" sz="1800" b="1">
                          <a:latin typeface="Times New Roman"/>
                          <a:ea typeface="Times New Roman"/>
                          <a:cs typeface="Arial"/>
                        </a:rPr>
                        <a:t>symmetrical T wave inversion</a:t>
                      </a:r>
                      <a:r>
                        <a:rPr lang="en-US" sz="1800">
                          <a:latin typeface="Times New Roman"/>
                          <a:ea typeface="Times New Roman"/>
                          <a:cs typeface="Arial"/>
                        </a:rPr>
                        <a:t> (upside down). The definitive leads for ischemia are: I, II, V2 - V6.</a:t>
                      </a:r>
                      <a:endParaRPr lang="en-US" sz="1800">
                        <a:latin typeface="Calibri"/>
                        <a:ea typeface="Calibri"/>
                        <a:cs typeface="Arial"/>
                      </a:endParaRPr>
                    </a:p>
                  </a:txBody>
                  <a:tcPr marL="9198" marR="9198" marT="9198" marB="91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573381">
                <a:tc>
                  <a:txBody>
                    <a:bodyPr/>
                    <a:lstStyle/>
                    <a:p>
                      <a:pPr marL="0" marR="0" algn="l">
                        <a:lnSpc>
                          <a:spcPct val="115000"/>
                        </a:lnSpc>
                        <a:spcBef>
                          <a:spcPts val="0"/>
                        </a:spcBef>
                        <a:spcAft>
                          <a:spcPts val="0"/>
                        </a:spcAft>
                      </a:pPr>
                      <a:r>
                        <a:rPr lang="en-US" sz="1800" b="1">
                          <a:latin typeface="Times New Roman"/>
                          <a:ea typeface="Times New Roman"/>
                          <a:cs typeface="Arial"/>
                        </a:rPr>
                        <a:t>2. Injury</a:t>
                      </a:r>
                      <a:endParaRPr lang="en-US" sz="1800">
                        <a:latin typeface="Calibri"/>
                        <a:ea typeface="Calibri"/>
                        <a:cs typeface="Arial"/>
                      </a:endParaRPr>
                    </a:p>
                  </a:txBody>
                  <a:tcPr marL="9198" marR="9198" marT="9198" marB="91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Acute damage - look for </a:t>
                      </a:r>
                      <a:r>
                        <a:rPr lang="en-US" sz="1800" b="1">
                          <a:latin typeface="Times New Roman"/>
                          <a:ea typeface="Times New Roman"/>
                          <a:cs typeface="Arial"/>
                        </a:rPr>
                        <a:t>elevated ST segments</a:t>
                      </a:r>
                      <a:r>
                        <a:rPr lang="en-US" sz="1800">
                          <a:latin typeface="Times New Roman"/>
                          <a:ea typeface="Times New Roman"/>
                          <a:cs typeface="Arial"/>
                        </a:rPr>
                        <a:t>. (Pericarditis and cardiac aneurysm can also cause ST elevation; remember to correlate it with the patient.</a:t>
                      </a:r>
                      <a:endParaRPr lang="en-US" sz="1800">
                        <a:latin typeface="Calibri"/>
                        <a:ea typeface="Calibri"/>
                        <a:cs typeface="Arial"/>
                      </a:endParaRPr>
                    </a:p>
                  </a:txBody>
                  <a:tcPr marL="9198" marR="9198" marT="9198" marB="91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03463">
                <a:tc>
                  <a:txBody>
                    <a:bodyPr/>
                    <a:lstStyle/>
                    <a:p>
                      <a:pPr marL="0" marR="0" algn="l">
                        <a:lnSpc>
                          <a:spcPct val="115000"/>
                        </a:lnSpc>
                        <a:spcBef>
                          <a:spcPts val="0"/>
                        </a:spcBef>
                        <a:spcAft>
                          <a:spcPts val="0"/>
                        </a:spcAft>
                      </a:pPr>
                      <a:r>
                        <a:rPr lang="en-US" sz="1800" b="1">
                          <a:latin typeface="Times New Roman"/>
                          <a:ea typeface="Times New Roman"/>
                          <a:cs typeface="Arial"/>
                        </a:rPr>
                        <a:t>3. Infarct</a:t>
                      </a:r>
                      <a:endParaRPr lang="en-US" sz="1800">
                        <a:latin typeface="Calibri"/>
                        <a:ea typeface="Calibri"/>
                        <a:cs typeface="Arial"/>
                      </a:endParaRPr>
                    </a:p>
                  </a:txBody>
                  <a:tcPr marL="9198" marR="9198" marT="9198" marB="91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a:latin typeface="Times New Roman"/>
                          <a:ea typeface="Times New Roman"/>
                          <a:cs typeface="Arial"/>
                        </a:rPr>
                        <a:t>Look for significant "</a:t>
                      </a:r>
                      <a:r>
                        <a:rPr lang="en-US" sz="1800" dirty="0" err="1">
                          <a:latin typeface="Times New Roman"/>
                          <a:ea typeface="Times New Roman"/>
                          <a:cs typeface="Arial"/>
                        </a:rPr>
                        <a:t>patholgic</a:t>
                      </a:r>
                      <a:r>
                        <a:rPr lang="en-US" sz="1800" dirty="0">
                          <a:latin typeface="Times New Roman"/>
                          <a:ea typeface="Times New Roman"/>
                          <a:cs typeface="Arial"/>
                        </a:rPr>
                        <a:t>" </a:t>
                      </a:r>
                      <a:r>
                        <a:rPr lang="en-US" sz="1800" b="1" dirty="0">
                          <a:latin typeface="Times New Roman"/>
                          <a:ea typeface="Times New Roman"/>
                          <a:cs typeface="Arial"/>
                        </a:rPr>
                        <a:t>Q waves</a:t>
                      </a:r>
                      <a:r>
                        <a:rPr lang="en-US" sz="1800" dirty="0">
                          <a:latin typeface="Times New Roman"/>
                          <a:ea typeface="Times New Roman"/>
                          <a:cs typeface="Arial"/>
                        </a:rPr>
                        <a:t>. To be significant, a Q wave must be at least one small box wide or one-third the entire QRS height. Remember, to be a Q wave, the initial deflection must be down; even a tiny initial upward deflection makes the apparent Q wave an R wave.</a:t>
                      </a:r>
                      <a:endParaRPr lang="en-US" sz="1800" dirty="0">
                        <a:latin typeface="Calibri"/>
                        <a:ea typeface="Calibri"/>
                        <a:cs typeface="Arial"/>
                      </a:endParaRPr>
                    </a:p>
                  </a:txBody>
                  <a:tcPr marL="9198" marR="9198" marT="9198" marB="91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7889" name="صورة 1" descr="http://www.fammed.wisc.edu/medstudent/pcc/ecg/images/fig34.jpg"/>
          <p:cNvPicPr>
            <a:picLocks noChangeAspect="1" noChangeArrowheads="1"/>
          </p:cNvPicPr>
          <p:nvPr/>
        </p:nvPicPr>
        <p:blipFill>
          <a:blip r:embed="rId2"/>
          <a:srcRect/>
          <a:stretch>
            <a:fillRect/>
          </a:stretch>
        </p:blipFill>
        <p:spPr bwMode="auto">
          <a:xfrm>
            <a:off x="142844" y="714356"/>
            <a:ext cx="8802450" cy="4857784"/>
          </a:xfrm>
          <a:prstGeom prst="rect">
            <a:avLst/>
          </a:prstGeom>
          <a:noFill/>
        </p:spPr>
      </p:pic>
      <p:sp>
        <p:nvSpPr>
          <p:cNvPr id="37891" name="Rectangle 3"/>
          <p:cNvSpPr>
            <a:spLocks noChangeArrowheads="1"/>
          </p:cNvSpPr>
          <p:nvPr/>
        </p:nvSpPr>
        <p:spPr bwMode="auto">
          <a:xfrm>
            <a:off x="0" y="5643578"/>
            <a:ext cx="9144000"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Figure 34:</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Ischemia: Note symmetric T wave inversions in leads I, V2-V5.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8913" name="صورة 2" descr="http://www.fammed.wisc.edu/medstudent/pcc/ecg/images/fig35.jpg"/>
          <p:cNvPicPr>
            <a:picLocks noChangeAspect="1" noChangeArrowheads="1"/>
          </p:cNvPicPr>
          <p:nvPr/>
        </p:nvPicPr>
        <p:blipFill>
          <a:blip r:embed="rId2"/>
          <a:srcRect/>
          <a:stretch>
            <a:fillRect/>
          </a:stretch>
        </p:blipFill>
        <p:spPr bwMode="auto">
          <a:xfrm>
            <a:off x="142843" y="357166"/>
            <a:ext cx="8835961" cy="5143536"/>
          </a:xfrm>
          <a:prstGeom prst="rect">
            <a:avLst/>
          </a:prstGeom>
          <a:noFill/>
        </p:spPr>
      </p:pic>
      <p:sp>
        <p:nvSpPr>
          <p:cNvPr id="38915" name="Rectangle 3"/>
          <p:cNvSpPr>
            <a:spLocks noChangeArrowheads="1"/>
          </p:cNvSpPr>
          <p:nvPr/>
        </p:nvSpPr>
        <p:spPr bwMode="auto">
          <a:xfrm>
            <a:off x="214282" y="5643578"/>
            <a:ext cx="871540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Figure 35:</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Injury: Note ST segment elevation in leads V2-V3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anteroseptal</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/anterior wall).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صورة 3" descr="http://www.fammed.wisc.edu/medstudent/pcc/ecg/images/fig36.jpg"/>
          <p:cNvPicPr>
            <a:picLocks noChangeAspect="1" noChangeArrowheads="1"/>
          </p:cNvPicPr>
          <p:nvPr/>
        </p:nvPicPr>
        <p:blipFill>
          <a:blip r:embed="rId2"/>
          <a:srcRect/>
          <a:stretch>
            <a:fillRect/>
          </a:stretch>
        </p:blipFill>
        <p:spPr bwMode="auto">
          <a:xfrm>
            <a:off x="500034" y="142852"/>
            <a:ext cx="7973991" cy="4857784"/>
          </a:xfrm>
          <a:prstGeom prst="rect">
            <a:avLst/>
          </a:prstGeom>
          <a:noFill/>
        </p:spPr>
      </p:pic>
      <p:sp>
        <p:nvSpPr>
          <p:cNvPr id="39939" name="Rectangle 3"/>
          <p:cNvSpPr>
            <a:spLocks noChangeArrowheads="1"/>
          </p:cNvSpPr>
          <p:nvPr/>
        </p:nvSpPr>
        <p:spPr bwMode="auto">
          <a:xfrm>
            <a:off x="357158" y="4714884"/>
            <a:ext cx="84296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Figure 36:</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Infarct: Note Q waves in leads II, III, and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aVF</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(inferior wall).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1"/>
          <p:cNvSpPr>
            <a:spLocks noChangeArrowheads="1"/>
          </p:cNvSpPr>
          <p:nvPr/>
        </p:nvSpPr>
        <p:spPr bwMode="auto">
          <a:xfrm>
            <a:off x="285720" y="5286388"/>
            <a:ext cx="8501122"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For the posterior wall, remember that vectors representing depolarization of the anterior and posterior portion of the left ventricle are in opposite directions. So, a posterior process shows up as </a:t>
            </a:r>
            <a:r>
              <a:rPr kumimoji="0" lang="en-US" sz="20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opposite</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of an anterior process in V1. Instead of a Q wave and ST elevation, you get an R wave and ST depression in V1.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http://www.fammed.wisc.edu/medstudent/pcc/ecg/images/fig37.jpg"/>
          <p:cNvPicPr/>
          <p:nvPr/>
        </p:nvPicPr>
        <p:blipFill>
          <a:blip r:embed="rId2"/>
          <a:srcRect/>
          <a:stretch>
            <a:fillRect/>
          </a:stretch>
        </p:blipFill>
        <p:spPr bwMode="auto">
          <a:xfrm>
            <a:off x="642910" y="0"/>
            <a:ext cx="7715304" cy="4714908"/>
          </a:xfrm>
          <a:prstGeom prst="rect">
            <a:avLst/>
          </a:prstGeom>
          <a:noFill/>
          <a:ln w="9525">
            <a:noFill/>
            <a:miter lim="800000"/>
            <a:headEnd/>
            <a:tailEnd/>
          </a:ln>
        </p:spPr>
      </p:pic>
      <p:sp>
        <p:nvSpPr>
          <p:cNvPr id="40962" name="Rectangle 2"/>
          <p:cNvSpPr>
            <a:spLocks noChangeArrowheads="1"/>
          </p:cNvSpPr>
          <p:nvPr/>
        </p:nvSpPr>
        <p:spPr bwMode="auto">
          <a:xfrm>
            <a:off x="142844" y="4549676"/>
            <a:ext cx="900115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Figure 37:</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Posterior wall infarct. Notice tall R wave in V1. Posterior wall infarcts are often associated with inferior wall infarcts (Q waves in II, III and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aVF</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Two other caveats: One is that normally the R wave gets larger as you go to V1 to V6. If there is no R wave "progression" from V1 to V6 this can also mean infarct. The second caveat is that, with a left bundle branch block, you cannot evaluate "infarct" on that ECG. In a patient with chest pain and left bundle branch block, you must rely on cardiac enzymes (blood tests) and the history.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quiz/iq1.jpg"/>
          <p:cNvPicPr/>
          <p:nvPr/>
        </p:nvPicPr>
        <p:blipFill>
          <a:blip r:embed="rId2"/>
          <a:srcRect/>
          <a:stretch>
            <a:fillRect/>
          </a:stretch>
        </p:blipFill>
        <p:spPr bwMode="auto">
          <a:xfrm>
            <a:off x="500034" y="214290"/>
            <a:ext cx="8215354" cy="5857916"/>
          </a:xfrm>
          <a:prstGeom prst="rect">
            <a:avLst/>
          </a:prstGeom>
          <a:noFill/>
          <a:ln w="9525">
            <a:noFill/>
            <a:miter lim="800000"/>
            <a:headEnd/>
            <a:tailEnd/>
          </a:ln>
        </p:spPr>
      </p:pic>
      <p:sp>
        <p:nvSpPr>
          <p:cNvPr id="3" name="مستطيل 2"/>
          <p:cNvSpPr/>
          <p:nvPr/>
        </p:nvSpPr>
        <p:spPr>
          <a:xfrm>
            <a:off x="3643306" y="6143644"/>
            <a:ext cx="1202919" cy="523220"/>
          </a:xfrm>
          <a:prstGeom prst="rect">
            <a:avLst/>
          </a:prstGeom>
        </p:spPr>
        <p:txBody>
          <a:bodyPr wrap="square">
            <a:spAutoFit/>
          </a:bodyPr>
          <a:lstStyle/>
          <a:p>
            <a:r>
              <a:rPr lang="en-US" sz="2800" b="1" dirty="0" smtClean="0"/>
              <a:t>#1</a:t>
            </a:r>
            <a:endParaRPr lang="en-U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quiz/iq1.jpg"/>
          <p:cNvPicPr/>
          <p:nvPr/>
        </p:nvPicPr>
        <p:blipFill>
          <a:blip r:embed="rId2"/>
          <a:srcRect/>
          <a:stretch>
            <a:fillRect/>
          </a:stretch>
        </p:blipFill>
        <p:spPr bwMode="auto">
          <a:xfrm>
            <a:off x="642910" y="285728"/>
            <a:ext cx="8072494" cy="5500726"/>
          </a:xfrm>
          <a:prstGeom prst="rect">
            <a:avLst/>
          </a:prstGeom>
          <a:noFill/>
          <a:ln w="9525">
            <a:noFill/>
            <a:miter lim="800000"/>
            <a:headEnd/>
            <a:tailEnd/>
          </a:ln>
        </p:spPr>
      </p:pic>
      <p:sp>
        <p:nvSpPr>
          <p:cNvPr id="3" name="مستطيل 2"/>
          <p:cNvSpPr/>
          <p:nvPr/>
        </p:nvSpPr>
        <p:spPr>
          <a:xfrm>
            <a:off x="1071538" y="5786454"/>
            <a:ext cx="6929486" cy="830997"/>
          </a:xfrm>
          <a:prstGeom prst="rect">
            <a:avLst/>
          </a:prstGeom>
        </p:spPr>
        <p:txBody>
          <a:bodyPr wrap="square">
            <a:spAutoFit/>
          </a:bodyPr>
          <a:lstStyle/>
          <a:p>
            <a:pPr algn="l"/>
            <a:r>
              <a:rPr lang="en-US" sz="2400" dirty="0" smtClean="0"/>
              <a:t>Acute injury in the anterior, </a:t>
            </a:r>
            <a:r>
              <a:rPr lang="en-US" sz="2400" dirty="0" err="1" smtClean="0"/>
              <a:t>anterolateral</a:t>
            </a:r>
            <a:r>
              <a:rPr lang="en-US" sz="2400" dirty="0" smtClean="0"/>
              <a:t>, and lateral wall (ST elevation in V2-V6, I and </a:t>
            </a:r>
            <a:r>
              <a:rPr lang="en-US" sz="2400" dirty="0" err="1" smtClean="0"/>
              <a:t>aVL</a:t>
            </a:r>
            <a:r>
              <a:rPr lang="en-US" sz="2400" dirty="0" smtClean="0"/>
              <a:t>).</a:t>
            </a:r>
            <a:endParaRPr lang="en-US"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4357686" y="6072206"/>
            <a:ext cx="57150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r>
              <a:rPr kumimoji="0" lang="en-US" sz="2800" b="1" i="0" u="none" strike="noStrike" cap="none" normalizeH="0" baseline="0" dirty="0" smtClean="0" bmk="">
                <a:ln>
                  <a:noFill/>
                </a:ln>
                <a:solidFill>
                  <a:schemeClr val="tx1"/>
                </a:solidFill>
                <a:effectLst/>
                <a:latin typeface="Calibri" pitchFamily="34" charset="0"/>
                <a:ea typeface="Calibri" pitchFamily="34" charset="0"/>
                <a:cs typeface="Arial" pitchFamily="34" charset="0"/>
              </a:rPr>
              <a:t>2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1985" name="صورة 6" descr="http://www.fammed.wisc.edu/medstudent/pcc/ecg/quiz/iq2.jpg"/>
          <p:cNvPicPr>
            <a:picLocks noChangeAspect="1" noChangeArrowheads="1"/>
          </p:cNvPicPr>
          <p:nvPr/>
        </p:nvPicPr>
        <p:blipFill>
          <a:blip r:embed="rId2"/>
          <a:srcRect/>
          <a:stretch>
            <a:fillRect/>
          </a:stretch>
        </p:blipFill>
        <p:spPr bwMode="auto">
          <a:xfrm>
            <a:off x="285720" y="500042"/>
            <a:ext cx="8599174" cy="5357850"/>
          </a:xfrm>
          <a:prstGeom prst="rect">
            <a:avLst/>
          </a:prstGeom>
          <a:noFill/>
        </p:spPr>
      </p:pic>
      <p:sp>
        <p:nvSpPr>
          <p:cNvPr id="41987" name="Rectangle 3"/>
          <p:cNvSpPr>
            <a:spLocks noChangeArrowheads="1"/>
          </p:cNvSpPr>
          <p:nvPr/>
        </p:nvSpPr>
        <p:spPr bwMode="auto">
          <a:xfrm>
            <a:off x="0" y="29146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57" name="صورة 9" descr="http://www.fammed.wisc.edu/medstudent/pcc/ecg/quiz/iq2.jpg"/>
          <p:cNvPicPr>
            <a:picLocks noChangeAspect="1" noChangeArrowheads="1"/>
          </p:cNvPicPr>
          <p:nvPr/>
        </p:nvPicPr>
        <p:blipFill>
          <a:blip r:embed="rId2"/>
          <a:srcRect/>
          <a:stretch>
            <a:fillRect/>
          </a:stretch>
        </p:blipFill>
        <p:spPr bwMode="auto">
          <a:xfrm>
            <a:off x="214282" y="285728"/>
            <a:ext cx="8771922" cy="5072098"/>
          </a:xfrm>
          <a:prstGeom prst="rect">
            <a:avLst/>
          </a:prstGeom>
          <a:noFill/>
        </p:spPr>
      </p:pic>
      <p:sp>
        <p:nvSpPr>
          <p:cNvPr id="45059" name="Rectangle 3"/>
          <p:cNvSpPr>
            <a:spLocks noChangeArrowheads="1"/>
          </p:cNvSpPr>
          <p:nvPr/>
        </p:nvSpPr>
        <p:spPr bwMode="auto">
          <a:xfrm>
            <a:off x="214282" y="5715016"/>
            <a:ext cx="878684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Infarct in the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antereoseptal</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and anterior wall (Q waves in V2-V4 there is also a probable inferior infarct (Q waves in II, III, and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aVF</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4286248" y="6000768"/>
            <a:ext cx="78581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r>
              <a:rPr kumimoji="0" lang="en-US" sz="3200" b="1" i="0" u="none" strike="noStrike" cap="none" normalizeH="0" baseline="0" dirty="0" smtClean="0" bmk="">
                <a:ln>
                  <a:noFill/>
                </a:ln>
                <a:solidFill>
                  <a:schemeClr val="tx1"/>
                </a:solidFill>
                <a:effectLst/>
                <a:latin typeface="Calibri" pitchFamily="34" charset="0"/>
                <a:ea typeface="Calibri" pitchFamily="34" charset="0"/>
                <a:cs typeface="Arial" pitchFamily="34" charset="0"/>
              </a:rPr>
              <a:t>3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6081" name="صورة 11" descr="http://www.fammed.wisc.edu/medstudent/pcc/ecg/quiz/iq3.jpg"/>
          <p:cNvPicPr>
            <a:picLocks noChangeAspect="1" noChangeArrowheads="1"/>
          </p:cNvPicPr>
          <p:nvPr/>
        </p:nvPicPr>
        <p:blipFill>
          <a:blip r:embed="rId2"/>
          <a:srcRect/>
          <a:stretch>
            <a:fillRect/>
          </a:stretch>
        </p:blipFill>
        <p:spPr bwMode="auto">
          <a:xfrm>
            <a:off x="285720" y="285728"/>
            <a:ext cx="8606178" cy="550072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rot="10800000" flipV="1">
            <a:off x="857224" y="214290"/>
            <a:ext cx="7143768"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Cardiac muscle cells depolarize with a positive wave of depolarization, then </a:t>
            </a:r>
            <a:r>
              <a:rPr kumimoji="0" lang="en-US" sz="28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repolarize</a:t>
            </a: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to a negative charge </a:t>
            </a:r>
            <a:r>
              <a:rPr kumimoji="0" lang="en-US" sz="28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intracellularly</a:t>
            </a: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Skin "leads" or electrodes have a positive and negative end. </a:t>
            </a:r>
            <a:endParaRPr kumimoji="0" lang="en-US"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 positive wave form (QRS mainly above the baseline) results from the wave of depolarization moving towards the positive end of the lead. A negative waveform (QRS mainly below the baseline) is when a wave of depolarization is moving </a:t>
            </a:r>
            <a:r>
              <a:rPr kumimoji="0" lang="en-US" sz="2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away</a:t>
            </a: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from the positive </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electrode (towards the negative end of the lead).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7105" name="صورة 14" descr="http://www.fammed.wisc.edu/medstudent/pcc/ecg/quiz/iq3.jpg"/>
          <p:cNvPicPr>
            <a:picLocks noChangeAspect="1" noChangeArrowheads="1"/>
          </p:cNvPicPr>
          <p:nvPr/>
        </p:nvPicPr>
        <p:blipFill>
          <a:blip r:embed="rId2"/>
          <a:srcRect/>
          <a:stretch>
            <a:fillRect/>
          </a:stretch>
        </p:blipFill>
        <p:spPr bwMode="auto">
          <a:xfrm>
            <a:off x="285720" y="285728"/>
            <a:ext cx="8589401" cy="4929222"/>
          </a:xfrm>
          <a:prstGeom prst="rect">
            <a:avLst/>
          </a:prstGeom>
          <a:noFill/>
        </p:spPr>
      </p:pic>
      <p:sp>
        <p:nvSpPr>
          <p:cNvPr id="47107" name="Rectangle 3"/>
          <p:cNvSpPr>
            <a:spLocks noChangeArrowheads="1"/>
          </p:cNvSpPr>
          <p:nvPr/>
        </p:nvSpPr>
        <p:spPr bwMode="auto">
          <a:xfrm>
            <a:off x="500034" y="5286388"/>
            <a:ext cx="800105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Ischemia across the entire anterior and lateral wall (T wave inversions in V2-V6, I and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aVL</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Also note, the injury pattern in V2 of ST elevation, the prominent Q waves in V2 and V3 show that some of the myocardium has also reached the infarct stage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2500298" y="2500306"/>
          <a:ext cx="3714776" cy="571504"/>
        </p:xfrm>
        <a:graphic>
          <a:graphicData uri="http://schemas.openxmlformats.org/drawingml/2006/table">
            <a:tbl>
              <a:tblPr/>
              <a:tblGrid>
                <a:gridCol w="1857388"/>
                <a:gridCol w="1857388"/>
              </a:tblGrid>
              <a:tr h="571504">
                <a:tc>
                  <a:txBody>
                    <a:bodyPr/>
                    <a:lstStyle/>
                    <a:p>
                      <a:pPr marL="0" marR="0" algn="ctr">
                        <a:lnSpc>
                          <a:spcPct val="115000"/>
                        </a:lnSpc>
                        <a:spcBef>
                          <a:spcPts val="0"/>
                        </a:spcBef>
                        <a:spcAft>
                          <a:spcPts val="0"/>
                        </a:spcAft>
                      </a:pPr>
                      <a:r>
                        <a:rPr lang="en-US" sz="1400" dirty="0">
                          <a:latin typeface="Times New Roman"/>
                          <a:ea typeface="Times New Roman"/>
                          <a:cs typeface="Arial"/>
                        </a:rPr>
                        <a:t>&lt;60 </a:t>
                      </a:r>
                      <a:r>
                        <a:rPr lang="en-US" sz="1400" dirty="0" err="1">
                          <a:latin typeface="Times New Roman"/>
                          <a:ea typeface="Times New Roman"/>
                          <a:cs typeface="Arial"/>
                        </a:rPr>
                        <a:t>bradycardia</a:t>
                      </a:r>
                      <a:endParaRPr lang="en-US" sz="14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Times New Roman"/>
                          <a:ea typeface="Times New Roman"/>
                          <a:cs typeface="Arial"/>
                        </a:rPr>
                        <a:t>&gt;100 tachycardia</a:t>
                      </a:r>
                      <a:endParaRPr lang="en-US" sz="14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8129" name="Rectangle 1"/>
          <p:cNvSpPr>
            <a:spLocks noChangeArrowheads="1"/>
          </p:cNvSpPr>
          <p:nvPr/>
        </p:nvSpPr>
        <p:spPr bwMode="auto">
          <a:xfrm>
            <a:off x="214282" y="357166"/>
            <a:ext cx="8143900"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Rate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Rate is cycles or beats per minute.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Normal rate for the SA node 60-100.</a:t>
            </a:r>
          </a:p>
          <a:p>
            <a:pPr marL="0" marR="0" lvl="0" indent="0" algn="l" defTabSz="914400" rtl="0" eaLnBrk="0" fontAlgn="base" latinLnBrk="0" hangingPunct="0">
              <a:lnSpc>
                <a:spcPct val="100000"/>
              </a:lnSpc>
              <a:spcBef>
                <a:spcPct val="0"/>
              </a:spcBef>
              <a:spcAft>
                <a:spcPct val="0"/>
              </a:spcAft>
              <a:buClrTx/>
              <a:buSzTx/>
              <a:buFontTx/>
              <a:buNone/>
              <a:tabLst/>
            </a:pPr>
            <a:endParaRPr lang="en-US" dirty="0" smtClean="0">
              <a:latin typeface="Calibri"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a:t>
            </a:r>
            <a:r>
              <a:rPr kumimoji="0" lang="en-US" b="0" i="0" u="none" strike="noStrike" cap="none" normalizeH="0" baseline="0" dirty="0" smtClean="0" bmk="">
                <a:ln>
                  <a:noFill/>
                </a:ln>
                <a:solidFill>
                  <a:schemeClr val="tx1"/>
                </a:solidFill>
                <a:effectLst/>
                <a:latin typeface="Calibri" pitchFamily="34" charset="0"/>
                <a:ea typeface="Times New Roman" pitchFamily="18" charset="0"/>
                <a:cs typeface="Arial" pitchFamily="34" charset="0"/>
              </a:rPr>
              <a:t>A node is the usual pacemaker, other potential pacemakers (if SA node fails) are </a:t>
            </a:r>
            <a:r>
              <a:rPr kumimoji="0" lang="en-US" b="0" i="0" u="none" strike="noStrike" cap="none" normalizeH="0" baseline="0" dirty="0" err="1" smtClean="0" bmk="">
                <a:ln>
                  <a:noFill/>
                </a:ln>
                <a:solidFill>
                  <a:schemeClr val="tx1"/>
                </a:solidFill>
                <a:effectLst/>
                <a:latin typeface="Calibri" pitchFamily="34" charset="0"/>
                <a:ea typeface="Times New Roman" pitchFamily="18" charset="0"/>
                <a:cs typeface="Arial" pitchFamily="34" charset="0"/>
              </a:rPr>
              <a:t>atrial</a:t>
            </a:r>
            <a:r>
              <a:rPr kumimoji="0" lang="en-US" b="0" i="0" u="none" strike="noStrike" cap="none" normalizeH="0" baseline="0" dirty="0" smtClean="0" bmk="">
                <a:ln>
                  <a:noFill/>
                </a:ln>
                <a:solidFill>
                  <a:schemeClr val="tx1"/>
                </a:solidFill>
                <a:effectLst/>
                <a:latin typeface="Calibri" pitchFamily="34" charset="0"/>
                <a:ea typeface="Times New Roman" pitchFamily="18" charset="0"/>
                <a:cs typeface="Arial" pitchFamily="34" charset="0"/>
              </a:rPr>
              <a:t> pacemakers with inherent rates of 60-80, AV node (rate 40-60), or ventricular pacer (rate 20-40). In certain pathologic conditions ectopic (out of place) pacemakers can go much faster at rates 150-250 cycles/minute. There are three methods of calculating rate: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0" y="428604"/>
            <a:ext cx="9144000" cy="1877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20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Most Common Method:</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(Most rates can be calculated this way). Find an R wave on a heavy line (large box) count off "300, 150, 100, 75, 60, 50" for each large box you land on until you reach the next R wave. Estimate the rate if the second R wave doesn't fall on a heavy black line.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جدول 2"/>
          <p:cNvGraphicFramePr>
            <a:graphicFrameLocks noGrp="1"/>
          </p:cNvGraphicFramePr>
          <p:nvPr/>
        </p:nvGraphicFramePr>
        <p:xfrm>
          <a:off x="1857356" y="2285992"/>
          <a:ext cx="5424510" cy="2071702"/>
        </p:xfrm>
        <a:graphic>
          <a:graphicData uri="http://schemas.openxmlformats.org/drawingml/2006/table">
            <a:tbl>
              <a:tblPr/>
              <a:tblGrid>
                <a:gridCol w="5424510"/>
              </a:tblGrid>
              <a:tr h="528908">
                <a:tc>
                  <a:txBody>
                    <a:bodyPr/>
                    <a:lstStyle/>
                    <a:p>
                      <a:pPr marL="0" marR="0" algn="ctr">
                        <a:lnSpc>
                          <a:spcPct val="115000"/>
                        </a:lnSpc>
                        <a:spcBef>
                          <a:spcPts val="0"/>
                        </a:spcBef>
                        <a:spcAft>
                          <a:spcPts val="0"/>
                        </a:spcAft>
                      </a:pPr>
                      <a:r>
                        <a:rPr lang="en-US" sz="2000" dirty="0">
                          <a:latin typeface="Times New Roman"/>
                          <a:ea typeface="Times New Roman"/>
                          <a:cs typeface="Arial"/>
                        </a:rPr>
                        <a:t>Rate calculation</a:t>
                      </a:r>
                      <a:endParaRPr lang="en-US" sz="20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28908">
                <a:tc>
                  <a:txBody>
                    <a:bodyPr/>
                    <a:lstStyle/>
                    <a:p>
                      <a:pPr marL="0" marR="0" algn="ctr">
                        <a:lnSpc>
                          <a:spcPct val="115000"/>
                        </a:lnSpc>
                        <a:spcBef>
                          <a:spcPts val="0"/>
                        </a:spcBef>
                        <a:spcAft>
                          <a:spcPts val="0"/>
                        </a:spcAft>
                      </a:pPr>
                      <a:r>
                        <a:rPr lang="en-US" sz="2000">
                          <a:latin typeface="Times New Roman"/>
                          <a:ea typeface="Times New Roman"/>
                          <a:cs typeface="Arial"/>
                        </a:rPr>
                        <a:t>Memorize the number sequence:</a:t>
                      </a:r>
                      <a:endParaRPr lang="en-US" sz="20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13886">
                <a:tc>
                  <a:txBody>
                    <a:bodyPr/>
                    <a:lstStyle/>
                    <a:p>
                      <a:pPr marL="0" marR="0">
                        <a:lnSpc>
                          <a:spcPct val="115000"/>
                        </a:lnSpc>
                        <a:spcBef>
                          <a:spcPts val="0"/>
                        </a:spcBef>
                        <a:spcAft>
                          <a:spcPts val="0"/>
                        </a:spcAft>
                      </a:pPr>
                      <a:endParaRPr lang="en-US" sz="2000" dirty="0">
                        <a:latin typeface="Times New Roman"/>
                        <a:ea typeface="Times New Roman"/>
                        <a:cs typeface="Arial"/>
                      </a:endParaRPr>
                    </a:p>
                    <a:p>
                      <a:pPr marL="0" marR="0" algn="ctr">
                        <a:lnSpc>
                          <a:spcPct val="115000"/>
                        </a:lnSpc>
                        <a:spcBef>
                          <a:spcPts val="0"/>
                        </a:spcBef>
                        <a:spcAft>
                          <a:spcPts val="0"/>
                        </a:spcAft>
                      </a:pPr>
                      <a:r>
                        <a:rPr lang="en-US" sz="2000" dirty="0">
                          <a:latin typeface="Times New Roman"/>
                          <a:ea typeface="Times New Roman"/>
                          <a:cs typeface="Arial"/>
                        </a:rPr>
                        <a:t>300, 150, 100, 75, 60, 50</a:t>
                      </a:r>
                      <a:endParaRPr lang="en-US" sz="20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4" name="صورة 3" descr="http://www.fammed.wisc.edu/medstudent/pcc/ecg/images/fig4.jpg"/>
          <p:cNvPicPr/>
          <p:nvPr/>
        </p:nvPicPr>
        <p:blipFill>
          <a:blip r:embed="rId2"/>
          <a:srcRect/>
          <a:stretch>
            <a:fillRect/>
          </a:stretch>
        </p:blipFill>
        <p:spPr bwMode="auto">
          <a:xfrm>
            <a:off x="571472" y="4643446"/>
            <a:ext cx="8072494" cy="1857388"/>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ChangeArrowheads="1"/>
          </p:cNvSpPr>
          <p:nvPr/>
        </p:nvSpPr>
        <p:spPr bwMode="auto">
          <a:xfrm>
            <a:off x="0" y="0"/>
            <a:ext cx="9144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Mathematical method:</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Use this method if there is a regular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bradycardia</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i.e. - rate &lt; 50. If the distance between the two R waves is too long to use the common method, use the approach: 300/[# large boxes between two R waves].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صورة 5" descr="http://www.fammed.wisc.edu/medstudent/pcc/ecg/images/fig5.jpg"/>
          <p:cNvPicPr/>
          <p:nvPr/>
        </p:nvPicPr>
        <p:blipFill>
          <a:blip r:embed="rId2"/>
          <a:srcRect/>
          <a:stretch>
            <a:fillRect/>
          </a:stretch>
        </p:blipFill>
        <p:spPr bwMode="auto">
          <a:xfrm>
            <a:off x="714348" y="1643050"/>
            <a:ext cx="7715304" cy="2571768"/>
          </a:xfrm>
          <a:prstGeom prst="rect">
            <a:avLst/>
          </a:prstGeom>
          <a:noFill/>
          <a:ln w="9525">
            <a:noFill/>
            <a:miter lim="800000"/>
            <a:headEnd/>
            <a:tailEnd/>
          </a:ln>
        </p:spPr>
      </p:pic>
      <p:sp>
        <p:nvSpPr>
          <p:cNvPr id="7" name="مستطيل 6"/>
          <p:cNvSpPr/>
          <p:nvPr/>
        </p:nvSpPr>
        <p:spPr>
          <a:xfrm>
            <a:off x="285720" y="4286256"/>
            <a:ext cx="4572000" cy="1015663"/>
          </a:xfrm>
          <a:prstGeom prst="rect">
            <a:avLst/>
          </a:prstGeom>
        </p:spPr>
        <p:txBody>
          <a:bodyPr>
            <a:spAutoFit/>
          </a:bodyPr>
          <a:lstStyle/>
          <a:p>
            <a:pPr algn="l"/>
            <a:r>
              <a:rPr lang="en-US" sz="2000" i="1" dirty="0" smtClean="0"/>
              <a:t>:</a:t>
            </a:r>
            <a:r>
              <a:rPr lang="en-US" sz="2000" dirty="0" smtClean="0"/>
              <a:t> Count number of large boxes between first and second R waves=7.5. 300/7.5 large boxes = rate 40.</a:t>
            </a:r>
            <a:endParaRPr lang="en-US" sz="2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0" y="0"/>
            <a:ext cx="9144000" cy="21852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Six-second method:</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Count off 30 large boxes = 6 seconds (remember 1 large box = 0.2 seconds, so 30 large boxes = 6 seconds). Then, count the number of R-R intervals in six seconds and multiply by 10. This is the number of beats per minute. This is most useful if you have an irregular rhythm (like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fibrillation) when you want to know an average rate.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1201" name="صورة 3" descr="http://www.fammed.wisc.edu/medstudent/pcc/ecg/images/fig6.jpg"/>
          <p:cNvPicPr>
            <a:picLocks noChangeAspect="1" noChangeArrowheads="1"/>
          </p:cNvPicPr>
          <p:nvPr/>
        </p:nvPicPr>
        <p:blipFill>
          <a:blip r:embed="rId2"/>
          <a:srcRect/>
          <a:stretch>
            <a:fillRect/>
          </a:stretch>
        </p:blipFill>
        <p:spPr bwMode="auto">
          <a:xfrm>
            <a:off x="928662" y="2214554"/>
            <a:ext cx="7358114" cy="2000264"/>
          </a:xfrm>
          <a:prstGeom prst="rect">
            <a:avLst/>
          </a:prstGeom>
          <a:noFill/>
        </p:spPr>
      </p:pic>
      <p:sp>
        <p:nvSpPr>
          <p:cNvPr id="51203" name="Rectangle 3"/>
          <p:cNvSpPr>
            <a:spLocks noChangeArrowheads="1"/>
          </p:cNvSpPr>
          <p:nvPr/>
        </p:nvSpPr>
        <p:spPr bwMode="auto">
          <a:xfrm>
            <a:off x="214282" y="4714884"/>
            <a:ext cx="8643998"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6:</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Count 30 large boxes, starting from the first R wave. There are 8 R-R intervals within 30 boxes</a:t>
            </a:r>
            <a:r>
              <a:rPr kumimoji="0" lang="en-US"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0" y="415946"/>
            <a:ext cx="9144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Concentrate on the </a:t>
            </a: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rate</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for the following unknown tracings.</a:t>
            </a:r>
          </a:p>
        </p:txBody>
      </p:sp>
      <p:pic>
        <p:nvPicPr>
          <p:cNvPr id="52225" name="صورة 1" descr="http://www.fammed.wisc.edu/medstudent/pcc/ecg/images/12_leads/ecg38.jpg"/>
          <p:cNvPicPr>
            <a:picLocks noChangeAspect="1" noChangeArrowheads="1"/>
          </p:cNvPicPr>
          <p:nvPr/>
        </p:nvPicPr>
        <p:blipFill>
          <a:blip r:embed="rId2"/>
          <a:srcRect/>
          <a:stretch>
            <a:fillRect/>
          </a:stretch>
        </p:blipFill>
        <p:spPr bwMode="auto">
          <a:xfrm>
            <a:off x="500034" y="928670"/>
            <a:ext cx="8286808" cy="4643470"/>
          </a:xfrm>
          <a:prstGeom prst="rect">
            <a:avLst/>
          </a:prstGeom>
          <a:noFill/>
        </p:spPr>
      </p:pic>
      <p:sp>
        <p:nvSpPr>
          <p:cNvPr id="4" name="مستطيل 3"/>
          <p:cNvSpPr/>
          <p:nvPr/>
        </p:nvSpPr>
        <p:spPr>
          <a:xfrm>
            <a:off x="3357554" y="5786454"/>
            <a:ext cx="1167307" cy="400110"/>
          </a:xfrm>
          <a:prstGeom prst="rect">
            <a:avLst/>
          </a:prstGeom>
        </p:spPr>
        <p:txBody>
          <a:bodyPr wrap="square">
            <a:spAutoFit/>
          </a:bodyPr>
          <a:lstStyle/>
          <a:p>
            <a:pPr lvl="0" algn="l" rtl="0" eaLnBrk="0" fontAlgn="base" hangingPunct="0">
              <a:spcBef>
                <a:spcPct val="0"/>
              </a:spcBef>
              <a:spcAft>
                <a:spcPct val="0"/>
              </a:spcAft>
            </a:pPr>
            <a:r>
              <a:rPr lang="en-US" sz="2000" b="1" dirty="0" smtClean="0">
                <a:solidFill>
                  <a:prstClr val="black"/>
                </a:solidFill>
                <a:latin typeface="Arial" pitchFamily="34" charset="0"/>
                <a:ea typeface="Times New Roman" pitchFamily="18" charset="0"/>
                <a:cs typeface="Arial" pitchFamily="34" charset="0"/>
              </a:rPr>
              <a:t>#1 Rate</a:t>
            </a:r>
            <a:r>
              <a:rPr lang="en-US" sz="2000" dirty="0" smtClean="0">
                <a:solidFill>
                  <a:prstClr val="black"/>
                </a:solidFill>
                <a:latin typeface="Arial" pitchFamily="34" charset="0"/>
                <a:ea typeface="Times New Roman" pitchFamily="18" charset="0"/>
                <a:cs typeface="Arial" pitchFamily="34" charset="0"/>
              </a:rPr>
              <a:t> </a:t>
            </a:r>
            <a:endParaRPr lang="en-US" sz="2000" dirty="0" smtClean="0">
              <a:solidFill>
                <a:prstClr val="black"/>
              </a:solidFill>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12_leads/ecg38.jpg"/>
          <p:cNvPicPr/>
          <p:nvPr/>
        </p:nvPicPr>
        <p:blipFill>
          <a:blip r:embed="rId2"/>
          <a:srcRect/>
          <a:stretch>
            <a:fillRect/>
          </a:stretch>
        </p:blipFill>
        <p:spPr bwMode="auto">
          <a:xfrm>
            <a:off x="785786" y="571480"/>
            <a:ext cx="7858180" cy="3714776"/>
          </a:xfrm>
          <a:prstGeom prst="rect">
            <a:avLst/>
          </a:prstGeom>
          <a:noFill/>
          <a:ln w="9525">
            <a:noFill/>
            <a:miter lim="800000"/>
            <a:headEnd/>
            <a:tailEnd/>
          </a:ln>
        </p:spPr>
      </p:pic>
      <p:sp>
        <p:nvSpPr>
          <p:cNvPr id="3" name="مستطيل 2"/>
          <p:cNvSpPr/>
          <p:nvPr/>
        </p:nvSpPr>
        <p:spPr>
          <a:xfrm>
            <a:off x="571472" y="4286256"/>
            <a:ext cx="3270895" cy="523220"/>
          </a:xfrm>
          <a:prstGeom prst="rect">
            <a:avLst/>
          </a:prstGeom>
        </p:spPr>
        <p:txBody>
          <a:bodyPr wrap="none">
            <a:spAutoFit/>
          </a:bodyPr>
          <a:lstStyle/>
          <a:p>
            <a:r>
              <a:rPr lang="en-US" sz="2800" dirty="0" smtClean="0"/>
              <a:t>The </a:t>
            </a:r>
            <a:r>
              <a:rPr lang="en-US" sz="2800" b="1" dirty="0" smtClean="0"/>
              <a:t>rate</a:t>
            </a:r>
            <a:r>
              <a:rPr lang="en-US" sz="2800" dirty="0" smtClean="0"/>
              <a:t> is about 90. </a:t>
            </a:r>
            <a:endParaRPr lang="en-US" sz="2800" dirty="0"/>
          </a:p>
        </p:txBody>
      </p:sp>
      <p:sp>
        <p:nvSpPr>
          <p:cNvPr id="4" name="مستطيل 3"/>
          <p:cNvSpPr/>
          <p:nvPr/>
        </p:nvSpPr>
        <p:spPr>
          <a:xfrm>
            <a:off x="571472" y="4857760"/>
            <a:ext cx="8358246" cy="1015663"/>
          </a:xfrm>
          <a:prstGeom prst="rect">
            <a:avLst/>
          </a:prstGeom>
        </p:spPr>
        <p:txBody>
          <a:bodyPr wrap="square">
            <a:spAutoFit/>
          </a:bodyPr>
          <a:lstStyle/>
          <a:p>
            <a:pPr algn="l"/>
            <a:r>
              <a:rPr lang="en-US" sz="2000" dirty="0" smtClean="0"/>
              <a:t>The second R wave in the rhythm strip lands on a heavy line. Count "300-150-100-75" over (four heavy lines) to the next R wave to determine the rate. You'll have to estimate between 75 and 100 for this example. </a:t>
            </a:r>
            <a:endParaRPr lang="en-US" sz="2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12_leads/ecg02.jpg"/>
          <p:cNvPicPr/>
          <p:nvPr/>
        </p:nvPicPr>
        <p:blipFill>
          <a:blip r:embed="rId2"/>
          <a:srcRect/>
          <a:stretch>
            <a:fillRect/>
          </a:stretch>
        </p:blipFill>
        <p:spPr bwMode="auto">
          <a:xfrm>
            <a:off x="357158" y="285728"/>
            <a:ext cx="8215370" cy="5214974"/>
          </a:xfrm>
          <a:prstGeom prst="rect">
            <a:avLst/>
          </a:prstGeom>
          <a:noFill/>
          <a:ln w="9525">
            <a:noFill/>
            <a:miter lim="800000"/>
            <a:headEnd/>
            <a:tailEnd/>
          </a:ln>
        </p:spPr>
      </p:pic>
      <p:sp>
        <p:nvSpPr>
          <p:cNvPr id="3" name="مستطيل 2"/>
          <p:cNvSpPr/>
          <p:nvPr/>
        </p:nvSpPr>
        <p:spPr>
          <a:xfrm>
            <a:off x="3929058" y="5643578"/>
            <a:ext cx="1388842" cy="523220"/>
          </a:xfrm>
          <a:prstGeom prst="rect">
            <a:avLst/>
          </a:prstGeom>
        </p:spPr>
        <p:txBody>
          <a:bodyPr wrap="none">
            <a:spAutoFit/>
          </a:bodyPr>
          <a:lstStyle/>
          <a:p>
            <a:r>
              <a:rPr lang="en-US" sz="2800" b="1" dirty="0" smtClean="0"/>
              <a:t>#2 Rate</a:t>
            </a:r>
            <a:r>
              <a:rPr lang="en-US" sz="2800" dirty="0" smtClean="0"/>
              <a:t> </a:t>
            </a:r>
            <a:endParaRPr lang="en-US" sz="28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12_leads/ecg02.jpg"/>
          <p:cNvPicPr/>
          <p:nvPr/>
        </p:nvPicPr>
        <p:blipFill>
          <a:blip r:embed="rId2"/>
          <a:srcRect/>
          <a:stretch>
            <a:fillRect/>
          </a:stretch>
        </p:blipFill>
        <p:spPr bwMode="auto">
          <a:xfrm>
            <a:off x="357158" y="785794"/>
            <a:ext cx="8572560" cy="3938606"/>
          </a:xfrm>
          <a:prstGeom prst="rect">
            <a:avLst/>
          </a:prstGeom>
          <a:noFill/>
          <a:ln w="9525">
            <a:noFill/>
            <a:miter lim="800000"/>
            <a:headEnd/>
            <a:tailEnd/>
          </a:ln>
        </p:spPr>
      </p:pic>
      <p:sp>
        <p:nvSpPr>
          <p:cNvPr id="3" name="مستطيل 2"/>
          <p:cNvSpPr/>
          <p:nvPr/>
        </p:nvSpPr>
        <p:spPr>
          <a:xfrm>
            <a:off x="1214414" y="357166"/>
            <a:ext cx="1183273" cy="369332"/>
          </a:xfrm>
          <a:prstGeom prst="rect">
            <a:avLst/>
          </a:prstGeom>
        </p:spPr>
        <p:txBody>
          <a:bodyPr wrap="none">
            <a:spAutoFit/>
          </a:bodyPr>
          <a:lstStyle/>
          <a:p>
            <a:r>
              <a:rPr lang="en-US" dirty="0" smtClean="0"/>
              <a:t>ANSWER 2</a:t>
            </a:r>
            <a:endParaRPr lang="en-US" dirty="0"/>
          </a:p>
        </p:txBody>
      </p:sp>
      <p:sp>
        <p:nvSpPr>
          <p:cNvPr id="4" name="مستطيل 3"/>
          <p:cNvSpPr/>
          <p:nvPr/>
        </p:nvSpPr>
        <p:spPr>
          <a:xfrm>
            <a:off x="428596" y="4929198"/>
            <a:ext cx="8215370" cy="1323439"/>
          </a:xfrm>
          <a:prstGeom prst="rect">
            <a:avLst/>
          </a:prstGeom>
        </p:spPr>
        <p:txBody>
          <a:bodyPr wrap="square">
            <a:spAutoFit/>
          </a:bodyPr>
          <a:lstStyle/>
          <a:p>
            <a:pPr algn="l"/>
            <a:r>
              <a:rPr lang="en-US" sz="2000" dirty="0" smtClean="0"/>
              <a:t>The </a:t>
            </a:r>
            <a:r>
              <a:rPr lang="en-US" sz="2000" b="1" dirty="0" smtClean="0"/>
              <a:t>rate</a:t>
            </a:r>
            <a:r>
              <a:rPr lang="en-US" sz="2000" dirty="0" smtClean="0"/>
              <a:t> is about 40. </a:t>
            </a:r>
          </a:p>
          <a:p>
            <a:pPr algn="l"/>
            <a:r>
              <a:rPr lang="en-US" sz="2000" dirty="0" smtClean="0"/>
              <a:t>Use the </a:t>
            </a:r>
            <a:r>
              <a:rPr lang="en-US" sz="2000" dirty="0" err="1" smtClean="0"/>
              <a:t>bradycardia</a:t>
            </a:r>
            <a:r>
              <a:rPr lang="en-US" sz="2000" dirty="0" smtClean="0"/>
              <a:t> method where 300 divided by the number of large boxes between R waves is the rate. In this case, there are 7.5 large boxes between R waves. 300 divided by 7.5 equals a rate of 40</a:t>
            </a:r>
            <a:endParaRPr lang="en-US" sz="2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12_leads/ecg27.jpg"/>
          <p:cNvPicPr/>
          <p:nvPr/>
        </p:nvPicPr>
        <p:blipFill>
          <a:blip r:embed="rId2"/>
          <a:srcRect/>
          <a:stretch>
            <a:fillRect/>
          </a:stretch>
        </p:blipFill>
        <p:spPr bwMode="auto">
          <a:xfrm>
            <a:off x="357158" y="214290"/>
            <a:ext cx="8501122" cy="4929222"/>
          </a:xfrm>
          <a:prstGeom prst="rect">
            <a:avLst/>
          </a:prstGeom>
          <a:noFill/>
          <a:ln w="9525">
            <a:noFill/>
            <a:miter lim="800000"/>
            <a:headEnd/>
            <a:tailEnd/>
          </a:ln>
        </p:spPr>
      </p:pic>
      <p:sp>
        <p:nvSpPr>
          <p:cNvPr id="3" name="مستطيل 2"/>
          <p:cNvSpPr/>
          <p:nvPr/>
        </p:nvSpPr>
        <p:spPr>
          <a:xfrm>
            <a:off x="3071802" y="5429264"/>
            <a:ext cx="2000264" cy="400110"/>
          </a:xfrm>
          <a:prstGeom prst="rect">
            <a:avLst/>
          </a:prstGeom>
        </p:spPr>
        <p:txBody>
          <a:bodyPr wrap="square">
            <a:spAutoFit/>
          </a:bodyPr>
          <a:lstStyle/>
          <a:p>
            <a:r>
              <a:rPr lang="en-US" sz="2000" b="1" dirty="0" smtClean="0"/>
              <a:t>#3 Rate</a:t>
            </a:r>
            <a:r>
              <a:rPr lang="en-US" sz="2000" dirty="0" smtClean="0"/>
              <a:t> </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28596" y="428604"/>
            <a:ext cx="571500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ECG paper has 1 millimeter small squares - so height and depth of wave is measured in millimeters.</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10 mm = 1.0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mVolt</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Horizontal axis is time.</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.04 seconds for 1 mm (1 small box).</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.2 seconds for 1 large box = 5 small boxes = 5 x .04 seconds.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7409" name="صورة 2" descr="http://www.fammed.wisc.edu/medstudent/pcc/ecg/images/fig2.jpg"/>
          <p:cNvPicPr>
            <a:picLocks noChangeAspect="1" noChangeArrowheads="1"/>
          </p:cNvPicPr>
          <p:nvPr/>
        </p:nvPicPr>
        <p:blipFill>
          <a:blip r:embed="rId2"/>
          <a:srcRect/>
          <a:stretch>
            <a:fillRect/>
          </a:stretch>
        </p:blipFill>
        <p:spPr bwMode="auto">
          <a:xfrm>
            <a:off x="214282" y="3286124"/>
            <a:ext cx="8786810" cy="1643074"/>
          </a:xfrm>
          <a:prstGeom prst="rect">
            <a:avLst/>
          </a:prstGeom>
          <a:noFill/>
        </p:spPr>
      </p:pic>
      <p:sp>
        <p:nvSpPr>
          <p:cNvPr id="17412" name="Rectangle 4"/>
          <p:cNvSpPr>
            <a:spLocks noChangeArrowheads="1"/>
          </p:cNvSpPr>
          <p:nvPr/>
        </p:nvSpPr>
        <p:spPr bwMode="auto">
          <a:xfrm>
            <a:off x="428596" y="5000636"/>
            <a:ext cx="785818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Positive QRS in Lead I.</a:t>
            </a:r>
            <a:b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Negative QRS in Lead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aVR</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b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 wave = 7-8 mm high in Lead I.</a:t>
            </a:r>
            <a:b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QRS wave = .06 seconds long in Lead I.</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12_leads/ecg27.jpg"/>
          <p:cNvPicPr/>
          <p:nvPr/>
        </p:nvPicPr>
        <p:blipFill>
          <a:blip r:embed="rId2"/>
          <a:srcRect/>
          <a:stretch>
            <a:fillRect/>
          </a:stretch>
        </p:blipFill>
        <p:spPr bwMode="auto">
          <a:xfrm>
            <a:off x="714348" y="928670"/>
            <a:ext cx="7643866" cy="3790967"/>
          </a:xfrm>
          <a:prstGeom prst="rect">
            <a:avLst/>
          </a:prstGeom>
          <a:noFill/>
          <a:ln w="9525">
            <a:noFill/>
            <a:miter lim="800000"/>
            <a:headEnd/>
            <a:tailEnd/>
          </a:ln>
        </p:spPr>
      </p:pic>
      <p:sp>
        <p:nvSpPr>
          <p:cNvPr id="3" name="مستطيل 2"/>
          <p:cNvSpPr/>
          <p:nvPr/>
        </p:nvSpPr>
        <p:spPr>
          <a:xfrm>
            <a:off x="1428728" y="357166"/>
            <a:ext cx="1183273" cy="369332"/>
          </a:xfrm>
          <a:prstGeom prst="rect">
            <a:avLst/>
          </a:prstGeom>
        </p:spPr>
        <p:txBody>
          <a:bodyPr wrap="none">
            <a:spAutoFit/>
          </a:bodyPr>
          <a:lstStyle/>
          <a:p>
            <a:r>
              <a:rPr lang="en-US" dirty="0" smtClean="0"/>
              <a:t>ANSWER 3</a:t>
            </a:r>
            <a:endParaRPr lang="en-US" dirty="0"/>
          </a:p>
        </p:txBody>
      </p:sp>
      <p:sp>
        <p:nvSpPr>
          <p:cNvPr id="4" name="مستطيل 3"/>
          <p:cNvSpPr/>
          <p:nvPr/>
        </p:nvSpPr>
        <p:spPr>
          <a:xfrm>
            <a:off x="714348" y="5072074"/>
            <a:ext cx="7858180" cy="1015663"/>
          </a:xfrm>
          <a:prstGeom prst="rect">
            <a:avLst/>
          </a:prstGeom>
        </p:spPr>
        <p:txBody>
          <a:bodyPr wrap="square">
            <a:spAutoFit/>
          </a:bodyPr>
          <a:lstStyle/>
          <a:p>
            <a:pPr algn="l"/>
            <a:r>
              <a:rPr lang="en-US" sz="2000" b="1" dirty="0" smtClean="0"/>
              <a:t>Rate</a:t>
            </a:r>
            <a:r>
              <a:rPr lang="en-US" sz="2000" dirty="0" smtClean="0"/>
              <a:t> about 70-80. </a:t>
            </a:r>
          </a:p>
          <a:p>
            <a:pPr algn="l"/>
            <a:r>
              <a:rPr lang="en-US" sz="2000" dirty="0" smtClean="0"/>
              <a:t>Use the six second strip method. There are 30 large boxes in six seconds. Multiply the number of </a:t>
            </a:r>
            <a:r>
              <a:rPr lang="en-US" sz="2000" b="1" dirty="0" smtClean="0"/>
              <a:t>R-R intervals</a:t>
            </a:r>
            <a:r>
              <a:rPr lang="en-US" sz="2000" dirty="0" smtClean="0"/>
              <a:t> in six seconds by ten to get the rate. </a:t>
            </a:r>
            <a:endParaRPr lang="en-US" sz="20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0" y="0"/>
            <a:ext cx="9144000" cy="34470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Rhythm (to include intervals)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We will focus on the basic "core" of rhythms and measured "intervals" (PR, QRS, QT). Rhythms are often the most challenging aspect of ECG's. You will see most rhythms several times over the next few years of your training, and you will eventually recognize them at a glance.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Now for some basics - "arrhythmia" means abnormal rhythm.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The normal conduction pathway is: SA node --&gt; AV node --&gt; Bundle of HIS --&gt; Bundle Branches.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Arrhythmia can be understood by realizing the existence of ectopic (out of place) foci (pacemakers) and understanding the normal conduction pathway of the heart. Very simply put, if the beat originates in the </a:t>
            </a:r>
            <a:r>
              <a:rPr kumimoji="0" lang="en-US"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atria or AV node</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supraventricular</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the </a:t>
            </a:r>
            <a:r>
              <a:rPr kumimoji="0" lang="en-US"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QRS is usually narrow</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(normal), because it comes from above along the normal pathway.</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صورة 2" descr="http://www.fammed.wisc.edu/medstudent/pcc/ecg/images/fig6a.jpg"/>
          <p:cNvPicPr/>
          <p:nvPr/>
        </p:nvPicPr>
        <p:blipFill>
          <a:blip r:embed="rId2"/>
          <a:srcRect/>
          <a:stretch>
            <a:fillRect/>
          </a:stretch>
        </p:blipFill>
        <p:spPr bwMode="auto">
          <a:xfrm>
            <a:off x="428596" y="3571876"/>
            <a:ext cx="7858180" cy="1357322"/>
          </a:xfrm>
          <a:prstGeom prst="rect">
            <a:avLst/>
          </a:prstGeom>
          <a:noFill/>
          <a:ln w="9525">
            <a:noFill/>
            <a:miter lim="800000"/>
            <a:headEnd/>
            <a:tailEnd/>
          </a:ln>
        </p:spPr>
      </p:pic>
      <p:sp>
        <p:nvSpPr>
          <p:cNvPr id="4" name="مستطيل 3"/>
          <p:cNvSpPr/>
          <p:nvPr/>
        </p:nvSpPr>
        <p:spPr>
          <a:xfrm>
            <a:off x="428596" y="5072074"/>
            <a:ext cx="3453830" cy="369332"/>
          </a:xfrm>
          <a:prstGeom prst="rect">
            <a:avLst/>
          </a:prstGeom>
        </p:spPr>
        <p:txBody>
          <a:bodyPr wrap="square">
            <a:spAutoFit/>
          </a:bodyPr>
          <a:lstStyle/>
          <a:p>
            <a:r>
              <a:rPr lang="en-US" i="1" dirty="0" smtClean="0"/>
              <a:t>Figure 6a: QRS is narrow (normal).</a:t>
            </a:r>
            <a:r>
              <a:rPr lang="en-US" dirty="0" smtClean="0"/>
              <a:t> </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0" y="0"/>
            <a:ext cx="9144000"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If the beat is </a:t>
            </a:r>
            <a:r>
              <a:rPr kumimoji="0" lang="en-US" sz="2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ventricular in origin</a:t>
            </a: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the </a:t>
            </a:r>
            <a:r>
              <a:rPr kumimoji="0" lang="en-US" sz="28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QRS is wide and bizarre</a:t>
            </a: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because it doesn't come down the normal pathway.</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9393" name="صورة 2" descr="http://www.fammed.wisc.edu/medstudent/pcc/ecg/images/fig6b.jpg"/>
          <p:cNvPicPr>
            <a:picLocks noChangeAspect="1" noChangeArrowheads="1"/>
          </p:cNvPicPr>
          <p:nvPr/>
        </p:nvPicPr>
        <p:blipFill>
          <a:blip r:embed="rId2"/>
          <a:srcRect/>
          <a:stretch>
            <a:fillRect/>
          </a:stretch>
        </p:blipFill>
        <p:spPr bwMode="auto">
          <a:xfrm>
            <a:off x="1214414" y="1643050"/>
            <a:ext cx="6929486" cy="1928826"/>
          </a:xfrm>
          <a:prstGeom prst="rect">
            <a:avLst/>
          </a:prstGeom>
          <a:noFill/>
        </p:spPr>
      </p:pic>
      <p:sp>
        <p:nvSpPr>
          <p:cNvPr id="59395" name="Rectangle 3"/>
          <p:cNvSpPr>
            <a:spLocks noChangeArrowheads="1"/>
          </p:cNvSpPr>
          <p:nvPr/>
        </p:nvSpPr>
        <p:spPr bwMode="auto">
          <a:xfrm>
            <a:off x="214282" y="3857628"/>
            <a:ext cx="8786874"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0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Figure 6b: QRS is wide.</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Aberrancy is an exception to this rule - here it does actually follow the normal pathway (atria - AV node - ventricle) but for some reason the pathway is refractory to the beat and you get a wide QRS.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9396" name="Rectangle 4"/>
          <p:cNvSpPr>
            <a:spLocks noChangeArrowheads="1"/>
          </p:cNvSpPr>
          <p:nvPr/>
        </p:nvSpPr>
        <p:spPr bwMode="auto">
          <a:xfrm>
            <a:off x="0" y="5643578"/>
            <a:ext cx="9144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 reasonable way to group arrhythmias is in four general groups. Let us briefly review these four groups, then we will develop some common sense principles for evaluating rhythm (to include intervals).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0" y="0"/>
            <a:ext cx="9144000" cy="3359854"/>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Group 1 Irregular rhythms.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(main clue is QRS is not spaced evenly apart anywhere, total irregularity of the beat). </a:t>
            </a:r>
            <a:endParaRPr kumimoji="0" lang="en-US" sz="24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A) Sinus arrhythmia.</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 waves and P-R intervals are all identical because they originate from the sinus node. Sinus rate may vary normally a bit (increase with inspiration, decrease with expiration), but if the rate varies a lot, this term is used. </a:t>
            </a:r>
            <a:endPar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0417" name="صورة 1" descr="http://www.fammed.wisc.edu/medstudent/pcc/ecg/images/fig7.jpg"/>
          <p:cNvPicPr>
            <a:picLocks noChangeAspect="1" noChangeArrowheads="1"/>
          </p:cNvPicPr>
          <p:nvPr/>
        </p:nvPicPr>
        <p:blipFill>
          <a:blip r:embed="rId2"/>
          <a:srcRect/>
          <a:stretch>
            <a:fillRect/>
          </a:stretch>
        </p:blipFill>
        <p:spPr bwMode="auto">
          <a:xfrm>
            <a:off x="357158" y="3143248"/>
            <a:ext cx="8358246" cy="1785950"/>
          </a:xfrm>
          <a:prstGeom prst="rect">
            <a:avLst/>
          </a:prstGeom>
          <a:noFill/>
        </p:spPr>
      </p:pic>
      <p:sp>
        <p:nvSpPr>
          <p:cNvPr id="60419" name="Rectangle 3"/>
          <p:cNvSpPr>
            <a:spLocks noChangeArrowheads="1"/>
          </p:cNvSpPr>
          <p:nvPr/>
        </p:nvSpPr>
        <p:spPr bwMode="auto">
          <a:xfrm>
            <a:off x="285720" y="4857760"/>
            <a:ext cx="778674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7:</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Sinus arrhythmia: P waves are identical.</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0" y="0"/>
            <a:ext cx="9144000" cy="2621190"/>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B) Wandering </a:t>
            </a:r>
            <a:r>
              <a:rPr kumimoji="0" lang="en-US" sz="2400" b="1" i="0" u="none" strike="noStrike" cap="none" normalizeH="0" baseline="0" dirty="0" err="1" smtClean="0">
                <a:ln>
                  <a:noFill/>
                </a:ln>
                <a:solidFill>
                  <a:srgbClr val="4F81BD"/>
                </a:solidFill>
                <a:effectLst/>
                <a:latin typeface="Cambria" pitchFamily="18" charset="0"/>
                <a:ea typeface="Times New Roman" pitchFamily="18" charset="0"/>
                <a:cs typeface="Times New Roman" pitchFamily="18" charset="0"/>
              </a:rPr>
              <a:t>atrial</a:t>
            </a:r>
            <a:r>
              <a:rPr kumimoji="0" lang="en-US" sz="24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 pacemaker.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Pacemaker discharges from different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locations - the clue here is the P waves are of varying shape and differing PR intervals. PR interval is measured from the beginning of the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the</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Pwave</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to the beginning of the QRS - if the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pacemaker location varies it will take different lengths of time to get to the ventricle - resulting in different PR intervals. If the rate of the wandering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pacemaker is &gt;100 it is descriptively called multifocal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tachycardia. </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41" name="صورة 2" descr="http://www.fammed.wisc.edu/medstudent/pcc/ecg/quiz/ri16.jpg"/>
          <p:cNvPicPr>
            <a:picLocks noChangeAspect="1" noChangeArrowheads="1"/>
          </p:cNvPicPr>
          <p:nvPr/>
        </p:nvPicPr>
        <p:blipFill>
          <a:blip r:embed="rId2"/>
          <a:srcRect/>
          <a:stretch>
            <a:fillRect/>
          </a:stretch>
        </p:blipFill>
        <p:spPr bwMode="auto">
          <a:xfrm>
            <a:off x="357158" y="2571744"/>
            <a:ext cx="8501122" cy="2143140"/>
          </a:xfrm>
          <a:prstGeom prst="rect">
            <a:avLst/>
          </a:prstGeom>
          <a:noFill/>
        </p:spPr>
      </p:pic>
      <p:sp>
        <p:nvSpPr>
          <p:cNvPr id="61443" name="Rectangle 3"/>
          <p:cNvSpPr>
            <a:spLocks noChangeArrowheads="1"/>
          </p:cNvSpPr>
          <p:nvPr/>
        </p:nvSpPr>
        <p:spPr bwMode="auto">
          <a:xfrm>
            <a:off x="428596" y="4786322"/>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0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8:</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Multifocal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tachycardia.</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214282" y="1"/>
            <a:ext cx="8929718" cy="2559635"/>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C) </a:t>
            </a:r>
            <a:r>
              <a:rPr kumimoji="0" lang="en-US" sz="2800" b="1" i="0" u="none" strike="noStrike" cap="none" normalizeH="0" baseline="0" dirty="0" err="1" smtClean="0">
                <a:ln>
                  <a:noFill/>
                </a:ln>
                <a:solidFill>
                  <a:srgbClr val="4F81BD"/>
                </a:solidFill>
                <a:effectLst/>
                <a:latin typeface="Cambria" pitchFamily="18" charset="0"/>
                <a:ea typeface="Times New Roman" pitchFamily="18" charset="0"/>
                <a:cs typeface="Times New Roman" pitchFamily="18" charset="0"/>
              </a:rPr>
              <a:t>Atrial</a:t>
            </a:r>
            <a:r>
              <a:rPr kumimoji="0" lang="en-US" sz="28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 fibrillation.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You will frequently see this arrhythmia. There are no P waves, only irregular or wavy baseline. The QRSs are irregularly spaced, therefore it is included under irregular rhythms. </a:t>
            </a:r>
            <a:endPar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2465" name="صورة 3" descr="http://www.fammed.wisc.edu/medstudent/pcc/ecg/images/fig9.jpg"/>
          <p:cNvPicPr>
            <a:picLocks noChangeAspect="1" noChangeArrowheads="1"/>
          </p:cNvPicPr>
          <p:nvPr/>
        </p:nvPicPr>
        <p:blipFill>
          <a:blip r:embed="rId2"/>
          <a:srcRect/>
          <a:stretch>
            <a:fillRect/>
          </a:stretch>
        </p:blipFill>
        <p:spPr bwMode="auto">
          <a:xfrm>
            <a:off x="357158" y="2500306"/>
            <a:ext cx="8429684" cy="3367093"/>
          </a:xfrm>
          <a:prstGeom prst="rect">
            <a:avLst/>
          </a:prstGeom>
          <a:noFill/>
        </p:spPr>
      </p:pic>
      <p:sp>
        <p:nvSpPr>
          <p:cNvPr id="62467" name="Rectangle 3"/>
          <p:cNvSpPr>
            <a:spLocks noChangeArrowheads="1"/>
          </p:cNvSpPr>
          <p:nvPr/>
        </p:nvSpPr>
        <p:spPr bwMode="auto">
          <a:xfrm>
            <a:off x="500034" y="5786454"/>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0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9:</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fibrillation.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0" y="0"/>
            <a:ext cx="9144000" cy="3267521"/>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Group 2 Escape (late) beats</a:t>
            </a:r>
            <a:br>
              <a:rPr kumimoji="0" lang="en-US"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and premature (early) beats.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The bottom line for Group 2 arrhythmias is that the rhythm is fairly regular - then you will notice an early or late beat; try to figure out whether that beat is a premature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atrial</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contraction, premature ventricular contraction, etc. </a:t>
            </a:r>
            <a:endPar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A) Escape beats.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The usual pacemaker fails, so a slower pacemaker fires at its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hlinkClick r:id="rId2"/>
              </a:rPr>
              <a:t>inherent rate</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3491" name="Rectangle 3"/>
          <p:cNvSpPr>
            <a:spLocks noChangeArrowheads="1"/>
          </p:cNvSpPr>
          <p:nvPr/>
        </p:nvSpPr>
        <p:spPr bwMode="auto">
          <a:xfrm>
            <a:off x="285720" y="3071810"/>
            <a:ext cx="8858280" cy="1236195"/>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err="1" smtClean="0">
                <a:ln>
                  <a:noFill/>
                </a:ln>
                <a:solidFill>
                  <a:srgbClr val="4F81BD"/>
                </a:solidFill>
                <a:effectLst/>
                <a:latin typeface="Cambria" pitchFamily="18" charset="0"/>
                <a:ea typeface="Times New Roman" pitchFamily="18" charset="0"/>
                <a:cs typeface="Times New Roman" pitchFamily="18" charset="0"/>
              </a:rPr>
              <a:t>Atrial</a:t>
            </a:r>
            <a:r>
              <a:rPr kumimoji="0" lang="en-US" sz="2400" b="1" i="1"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 escape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Different appearing and late P wave. </a:t>
            </a:r>
            <a:endPar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3490" name="صورة 7" descr="http://www.fammed.wisc.edu/medstudent/pcc/ecg/images/fig10.jpg"/>
          <p:cNvPicPr>
            <a:picLocks noChangeAspect="1" noChangeArrowheads="1"/>
          </p:cNvPicPr>
          <p:nvPr/>
        </p:nvPicPr>
        <p:blipFill>
          <a:blip r:embed="rId3"/>
          <a:srcRect/>
          <a:stretch>
            <a:fillRect/>
          </a:stretch>
        </p:blipFill>
        <p:spPr bwMode="auto">
          <a:xfrm>
            <a:off x="285720" y="4143380"/>
            <a:ext cx="8358246" cy="1714512"/>
          </a:xfrm>
          <a:prstGeom prst="rect">
            <a:avLst/>
          </a:prstGeom>
          <a:noFill/>
        </p:spPr>
      </p:pic>
      <p:sp>
        <p:nvSpPr>
          <p:cNvPr id="63492" name="Rectangle 4"/>
          <p:cNvSpPr>
            <a:spLocks noChangeArrowheads="1"/>
          </p:cNvSpPr>
          <p:nvPr/>
        </p:nvSpPr>
        <p:spPr bwMode="auto">
          <a:xfrm>
            <a:off x="0" y="5929330"/>
            <a:ext cx="914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10:</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Escape Rhythm. Note differing appearance of the P waves for Sinus Rhythm vs.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Escape Rhythm.</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0" y="0"/>
            <a:ext cx="9144000" cy="1113085"/>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1" u="none" strike="noStrike" cap="none" normalizeH="0" baseline="0" dirty="0" err="1" smtClean="0">
                <a:ln>
                  <a:noFill/>
                </a:ln>
                <a:solidFill>
                  <a:srgbClr val="4F81BD"/>
                </a:solidFill>
                <a:effectLst/>
                <a:latin typeface="Cambria" pitchFamily="18" charset="0"/>
                <a:ea typeface="Times New Roman" pitchFamily="18" charset="0"/>
                <a:cs typeface="Times New Roman" pitchFamily="18" charset="0"/>
              </a:rPr>
              <a:t>Junctional</a:t>
            </a:r>
            <a:r>
              <a:rPr kumimoji="0" lang="en-US" sz="3200" b="1" i="1"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 escape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No P wave, normal QRS if not aberrant.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4513" name="صورة 8" descr="http://www.fammed.wisc.edu/medstudent/pcc/ecg/images/fig11.jpg"/>
          <p:cNvPicPr>
            <a:picLocks noChangeAspect="1" noChangeArrowheads="1"/>
          </p:cNvPicPr>
          <p:nvPr/>
        </p:nvPicPr>
        <p:blipFill>
          <a:blip r:embed="rId2"/>
          <a:srcRect/>
          <a:stretch>
            <a:fillRect/>
          </a:stretch>
        </p:blipFill>
        <p:spPr bwMode="auto">
          <a:xfrm>
            <a:off x="642910" y="1428736"/>
            <a:ext cx="7929618" cy="3214710"/>
          </a:xfrm>
          <a:prstGeom prst="rect">
            <a:avLst/>
          </a:prstGeom>
          <a:noFill/>
        </p:spPr>
      </p:pic>
      <p:sp>
        <p:nvSpPr>
          <p:cNvPr id="64515" name="Rectangle 3"/>
          <p:cNvSpPr>
            <a:spLocks noChangeArrowheads="1"/>
          </p:cNvSpPr>
          <p:nvPr/>
        </p:nvSpPr>
        <p:spPr bwMode="auto">
          <a:xfrm>
            <a:off x="357158" y="4357694"/>
            <a:ext cx="8358246" cy="8771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sz="20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Figure 11:</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Note all beats are </a:t>
            </a:r>
            <a:r>
              <a:rPr kumimoji="0" lang="en-US" sz="20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junctional</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escape</a:t>
            </a:r>
            <a:r>
              <a:rPr kumimoji="0" lang="en-US" sz="20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571472" y="571480"/>
            <a:ext cx="8215370" cy="1420861"/>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Ventricular escape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No P, wide, bizarre QRS. </a:t>
            </a:r>
            <a:endPar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5537" name="صورة 9" descr="http://www.fammed.wisc.edu/medstudent/pcc/ecg/images/fig12.jpg"/>
          <p:cNvPicPr>
            <a:picLocks noChangeAspect="1" noChangeArrowheads="1"/>
          </p:cNvPicPr>
          <p:nvPr/>
        </p:nvPicPr>
        <p:blipFill>
          <a:blip r:embed="rId2"/>
          <a:srcRect/>
          <a:stretch>
            <a:fillRect/>
          </a:stretch>
        </p:blipFill>
        <p:spPr bwMode="auto">
          <a:xfrm>
            <a:off x="428596" y="1857364"/>
            <a:ext cx="8143932" cy="2357454"/>
          </a:xfrm>
          <a:prstGeom prst="rect">
            <a:avLst/>
          </a:prstGeom>
          <a:noFill/>
        </p:spPr>
      </p:pic>
      <p:sp>
        <p:nvSpPr>
          <p:cNvPr id="65539" name="Rectangle 3"/>
          <p:cNvSpPr>
            <a:spLocks noChangeArrowheads="1"/>
          </p:cNvSpPr>
          <p:nvPr/>
        </p:nvSpPr>
        <p:spPr bwMode="auto">
          <a:xfrm>
            <a:off x="571472" y="4143380"/>
            <a:ext cx="8572528"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8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12:</a:t>
            </a:r>
            <a:r>
              <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Ventricular escape.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0" y="857232"/>
            <a:ext cx="9144000" cy="1974859"/>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B) Premature Beats.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An ectopic pacemaker fires early before the next scheduled beat. </a:t>
            </a:r>
            <a:endParaRPr kumimoji="0" lang="en-US" sz="2400" b="1" i="1"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Premature </a:t>
            </a:r>
            <a:r>
              <a:rPr kumimoji="0" lang="en-US" sz="2400" b="1" i="1" u="none" strike="noStrike" cap="none" normalizeH="0" baseline="0" dirty="0" err="1" smtClean="0">
                <a:ln>
                  <a:noFill/>
                </a:ln>
                <a:solidFill>
                  <a:srgbClr val="4F81BD"/>
                </a:solidFill>
                <a:effectLst/>
                <a:latin typeface="Cambria" pitchFamily="18" charset="0"/>
                <a:ea typeface="Times New Roman" pitchFamily="18" charset="0"/>
                <a:cs typeface="Times New Roman" pitchFamily="18" charset="0"/>
              </a:rPr>
              <a:t>atrial</a:t>
            </a:r>
            <a:r>
              <a:rPr kumimoji="0" lang="en-US" sz="2400" b="1" i="1"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 contraction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"PAC", early and differently shaped P wave, narrow QRS. </a:t>
            </a:r>
            <a:endPar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6561" name="صورة 10" descr="http://www.fammed.wisc.edu/medstudent/pcc/ecg/images/fig13.jpg"/>
          <p:cNvPicPr>
            <a:picLocks noChangeAspect="1" noChangeArrowheads="1"/>
          </p:cNvPicPr>
          <p:nvPr/>
        </p:nvPicPr>
        <p:blipFill>
          <a:blip r:embed="rId2"/>
          <a:srcRect/>
          <a:stretch>
            <a:fillRect/>
          </a:stretch>
        </p:blipFill>
        <p:spPr bwMode="auto">
          <a:xfrm>
            <a:off x="214282" y="2571744"/>
            <a:ext cx="8572560" cy="2357454"/>
          </a:xfrm>
          <a:prstGeom prst="rect">
            <a:avLst/>
          </a:prstGeom>
          <a:noFill/>
        </p:spPr>
      </p:pic>
      <p:sp>
        <p:nvSpPr>
          <p:cNvPr id="66563" name="Rectangle 3"/>
          <p:cNvSpPr>
            <a:spLocks noChangeArrowheads="1"/>
          </p:cNvSpPr>
          <p:nvPr/>
        </p:nvSpPr>
        <p:spPr bwMode="auto">
          <a:xfrm>
            <a:off x="0" y="4714884"/>
            <a:ext cx="91440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4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13:</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Premature </a:t>
            </a:r>
            <a:r>
              <a:rPr kumimoji="0" lang="en-US"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Contraction noted by arrow.</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0" y="1"/>
            <a:ext cx="9144000" cy="11387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AutoNum type="arabicPeriod"/>
              <a:tabLst/>
            </a:pP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Lead nomenclature.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جدول 4"/>
          <p:cNvGraphicFramePr>
            <a:graphicFrameLocks noGrp="1"/>
          </p:cNvGraphicFramePr>
          <p:nvPr/>
        </p:nvGraphicFramePr>
        <p:xfrm>
          <a:off x="1524000" y="1397000"/>
          <a:ext cx="6096000" cy="3694510"/>
        </p:xfrm>
        <a:graphic>
          <a:graphicData uri="http://schemas.openxmlformats.org/drawingml/2006/table">
            <a:tbl>
              <a:tblPr firstRow="1" bandRow="1">
                <a:tableStyleId>{5C22544A-7EE6-4342-B048-85BDC9FD1C3A}</a:tableStyleId>
              </a:tblPr>
              <a:tblGrid>
                <a:gridCol w="2032000"/>
                <a:gridCol w="2016132"/>
                <a:gridCol w="2047868"/>
              </a:tblGrid>
              <a:tr h="320323">
                <a:tc>
                  <a:txBody>
                    <a:bodyPr/>
                    <a:lstStyle/>
                    <a:p>
                      <a:r>
                        <a:rPr lang="en-US" dirty="0" smtClean="0"/>
                        <a:t>  Limb</a:t>
                      </a:r>
                      <a:r>
                        <a:rPr lang="en-US" baseline="0" dirty="0" smtClean="0"/>
                        <a:t> lead           </a:t>
                      </a:r>
                      <a:endParaRPr lang="en-US" dirty="0"/>
                    </a:p>
                  </a:txBody>
                  <a:tcPr/>
                </a:tc>
                <a:tc>
                  <a:txBody>
                    <a:bodyPr/>
                    <a:lstStyle/>
                    <a:p>
                      <a:r>
                        <a:rPr lang="en-US" dirty="0" smtClean="0"/>
                        <a:t>  Chest lead        </a:t>
                      </a:r>
                      <a:endParaRPr lang="en-US" dirty="0"/>
                    </a:p>
                  </a:txBody>
                  <a:tcPr/>
                </a:tc>
                <a:tc>
                  <a:txBody>
                    <a:bodyPr/>
                    <a:lstStyle/>
                    <a:p>
                      <a:r>
                        <a:rPr lang="en-US" dirty="0" smtClean="0"/>
                        <a:t>Rhythm strip       </a:t>
                      </a:r>
                      <a:endParaRPr lang="en-US" dirty="0"/>
                    </a:p>
                  </a:txBody>
                  <a:tcPr/>
                </a:tc>
              </a:tr>
              <a:tr h="320323">
                <a:tc>
                  <a:txBody>
                    <a:bodyPr/>
                    <a:lstStyle/>
                    <a:p>
                      <a:r>
                        <a:rPr lang="en-US" sz="1800" dirty="0" smtClean="0">
                          <a:latin typeface="Times New Roman"/>
                          <a:ea typeface="Times New Roman"/>
                          <a:cs typeface="Arial"/>
                        </a:rPr>
                        <a:t>I, II, III</a:t>
                      </a:r>
                      <a:endParaRPr lang="en-US" dirty="0"/>
                    </a:p>
                  </a:txBody>
                  <a:tcPr/>
                </a:tc>
                <a:tc>
                  <a:txBody>
                    <a:bodyPr/>
                    <a:lstStyle/>
                    <a:p>
                      <a:endParaRPr lang="en-US" dirty="0"/>
                    </a:p>
                  </a:txBody>
                  <a:tcPr/>
                </a:tc>
                <a:tc>
                  <a:txBody>
                    <a:bodyPr/>
                    <a:lstStyle/>
                    <a:p>
                      <a:endParaRPr lang="en-US"/>
                    </a:p>
                  </a:txBody>
                  <a:tcPr/>
                </a:tc>
              </a:tr>
              <a:tr h="2962990">
                <a:tc>
                  <a:txBody>
                    <a:bodyPr/>
                    <a:lstStyle/>
                    <a:p>
                      <a:r>
                        <a:rPr lang="en-US" sz="1800" dirty="0" err="1" smtClean="0">
                          <a:latin typeface="Times New Roman"/>
                          <a:ea typeface="Times New Roman"/>
                          <a:cs typeface="Arial"/>
                        </a:rPr>
                        <a:t>aVR</a:t>
                      </a:r>
                      <a:r>
                        <a:rPr lang="en-US" sz="1800" dirty="0" smtClean="0">
                          <a:latin typeface="Times New Roman"/>
                          <a:ea typeface="Times New Roman"/>
                          <a:cs typeface="Arial"/>
                        </a:rPr>
                        <a:t>, </a:t>
                      </a:r>
                      <a:r>
                        <a:rPr lang="en-US" sz="1800" dirty="0" err="1" smtClean="0">
                          <a:latin typeface="Times New Roman"/>
                          <a:ea typeface="Times New Roman"/>
                          <a:cs typeface="Arial"/>
                        </a:rPr>
                        <a:t>aVF</a:t>
                      </a:r>
                      <a:r>
                        <a:rPr lang="en-US" sz="1800" dirty="0" smtClean="0">
                          <a:latin typeface="Times New Roman"/>
                          <a:ea typeface="Times New Roman"/>
                          <a:cs typeface="Arial"/>
                        </a:rPr>
                        <a:t>, </a:t>
                      </a:r>
                      <a:r>
                        <a:rPr lang="en-US" sz="1800" dirty="0" err="1" smtClean="0">
                          <a:latin typeface="Times New Roman"/>
                          <a:ea typeface="Times New Roman"/>
                          <a:cs typeface="Arial"/>
                        </a:rPr>
                        <a:t>aVL</a:t>
                      </a:r>
                      <a:endParaRPr lang="en-US"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800" dirty="0" smtClean="0">
                          <a:latin typeface="Times New Roman"/>
                          <a:ea typeface="Times New Roman"/>
                          <a:cs typeface="Arial"/>
                        </a:rPr>
                        <a:t>V1 - V6</a:t>
                      </a:r>
                      <a:endParaRPr lang="en-US" sz="1600" dirty="0" smtClean="0">
                        <a:latin typeface="+mn-lt"/>
                        <a:ea typeface="Calibri"/>
                        <a:cs typeface="Arial"/>
                      </a:endParaRPr>
                    </a:p>
                    <a:p>
                      <a:endParaRPr lang="en-US" dirty="0"/>
                    </a:p>
                  </a:txBody>
                  <a:tcPr/>
                </a:tc>
                <a:tc>
                  <a:txBody>
                    <a:bodyPr/>
                    <a:lstStyle/>
                    <a:p>
                      <a:pPr algn="l"/>
                      <a:r>
                        <a:rPr lang="en-US" sz="1800" dirty="0" smtClean="0">
                          <a:latin typeface="Times New Roman"/>
                          <a:ea typeface="Times New Roman"/>
                          <a:cs typeface="Arial"/>
                        </a:rPr>
                        <a:t>Located on the    bottom of the ECG printout.                 </a:t>
                      </a:r>
                    </a:p>
                    <a:p>
                      <a:pPr algn="l"/>
                      <a:r>
                        <a:rPr lang="en-US" sz="1800" dirty="0" smtClean="0">
                          <a:latin typeface="Times New Roman"/>
                          <a:ea typeface="Times New Roman"/>
                          <a:cs typeface="Arial"/>
                        </a:rPr>
                        <a:t>Selected to give the best relationship of </a:t>
                      </a:r>
                    </a:p>
                    <a:p>
                      <a:pPr algn="l"/>
                      <a:r>
                        <a:rPr lang="en-US" sz="1800" dirty="0" smtClean="0">
                          <a:latin typeface="Times New Roman"/>
                          <a:ea typeface="Times New Roman"/>
                          <a:cs typeface="Arial"/>
                        </a:rPr>
                        <a:t>the P wave to the</a:t>
                      </a:r>
                    </a:p>
                    <a:p>
                      <a:pPr marL="0" marR="0" indent="0" algn="r" defTabSz="914400" rtl="1" eaLnBrk="1" fontAlgn="auto" latinLnBrk="0" hangingPunct="1">
                        <a:lnSpc>
                          <a:spcPct val="100000"/>
                        </a:lnSpc>
                        <a:spcBef>
                          <a:spcPts val="0"/>
                        </a:spcBef>
                        <a:spcAft>
                          <a:spcPts val="0"/>
                        </a:spcAft>
                        <a:buClrTx/>
                        <a:buSzTx/>
                        <a:buFontTx/>
                        <a:buNone/>
                        <a:tabLst/>
                        <a:defRPr/>
                      </a:pPr>
                      <a:r>
                        <a:rPr lang="en-US" sz="1800" dirty="0" smtClean="0">
                          <a:latin typeface="Times New Roman"/>
                          <a:ea typeface="Times New Roman"/>
                          <a:cs typeface="Arial"/>
                        </a:rPr>
                        <a:t>                                  QRS</a:t>
                      </a:r>
                      <a:r>
                        <a:rPr lang="en-US" sz="1800" baseline="0" dirty="0" smtClean="0">
                          <a:latin typeface="Times New Roman"/>
                          <a:ea typeface="Times New Roman"/>
                          <a:cs typeface="Arial"/>
                        </a:rPr>
                        <a:t> </a:t>
                      </a:r>
                      <a:r>
                        <a:rPr lang="en-US" sz="1800" dirty="0" smtClean="0">
                          <a:latin typeface="Times New Roman"/>
                          <a:ea typeface="Times New Roman"/>
                          <a:cs typeface="Arial"/>
                        </a:rPr>
                        <a:t>                     </a:t>
                      </a:r>
                    </a:p>
                    <a:p>
                      <a:endParaRPr lang="en-US" sz="1800" dirty="0" smtClean="0">
                        <a:latin typeface="Times New Roman"/>
                        <a:ea typeface="Times New Roman"/>
                        <a:cs typeface="Arial"/>
                      </a:endParaRPr>
                    </a:p>
                    <a:p>
                      <a:r>
                        <a:rPr lang="en-US" sz="1800" dirty="0" smtClean="0">
                          <a:latin typeface="Times New Roman"/>
                          <a:ea typeface="Times New Roman"/>
                          <a:cs typeface="Arial"/>
                        </a:rPr>
                        <a:t>                            </a:t>
                      </a:r>
                      <a:endParaRPr lang="en-US" dirty="0"/>
                    </a:p>
                  </a:txBody>
                  <a:tcPr/>
                </a:tc>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0" y="0"/>
            <a:ext cx="9144000" cy="1420861"/>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Premature </a:t>
            </a:r>
            <a:r>
              <a:rPr kumimoji="0" lang="en-US" sz="2800" b="1" i="1" u="none" strike="noStrike" cap="none" normalizeH="0" baseline="0" dirty="0" err="1" smtClean="0">
                <a:ln>
                  <a:noFill/>
                </a:ln>
                <a:solidFill>
                  <a:srgbClr val="4F81BD"/>
                </a:solidFill>
                <a:effectLst/>
                <a:latin typeface="Cambria" pitchFamily="18" charset="0"/>
                <a:ea typeface="Times New Roman" pitchFamily="18" charset="0"/>
                <a:cs typeface="Times New Roman" pitchFamily="18" charset="0"/>
              </a:rPr>
              <a:t>junctional</a:t>
            </a:r>
            <a:endParaRPr kumimoji="0" lang="en-US" sz="2800" b="1" i="1"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No P, normal QRS if not aberrant. </a:t>
            </a:r>
            <a:endParaRPr kumimoji="0" lang="en-US"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7585" name="صورة 11" descr="http://www.fammed.wisc.edu/medstudent/pcc/ecg/images/fig14.jpg"/>
          <p:cNvPicPr>
            <a:picLocks noChangeAspect="1" noChangeArrowheads="1"/>
          </p:cNvPicPr>
          <p:nvPr/>
        </p:nvPicPr>
        <p:blipFill>
          <a:blip r:embed="rId2"/>
          <a:srcRect/>
          <a:stretch>
            <a:fillRect/>
          </a:stretch>
        </p:blipFill>
        <p:spPr bwMode="auto">
          <a:xfrm>
            <a:off x="214282" y="1785926"/>
            <a:ext cx="8715436" cy="3143272"/>
          </a:xfrm>
          <a:prstGeom prst="rect">
            <a:avLst/>
          </a:prstGeom>
          <a:noFill/>
        </p:spPr>
      </p:pic>
      <p:sp>
        <p:nvSpPr>
          <p:cNvPr id="67587" name="Rectangle 3"/>
          <p:cNvSpPr>
            <a:spLocks noChangeArrowheads="1"/>
          </p:cNvSpPr>
          <p:nvPr/>
        </p:nvSpPr>
        <p:spPr bwMode="auto">
          <a:xfrm>
            <a:off x="0" y="5143512"/>
            <a:ext cx="9144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20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14:</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Note the two early, narrow beats at the arrow. These are probably PJCs.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0" y="0"/>
            <a:ext cx="9144000" cy="2621190"/>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Premature ventricular contraction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1"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No P, wide bizarre QRS. PVCs that occur three (3) or more in a row (ventricular tachycardia), multifocal PVCs (different shapes), or PVCs that land on a previous T wave (R on T phenomenon) can be dangerous ion a patient with underlying heart disease. </a:t>
            </a:r>
            <a:endPar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8609" name="صورة 12" descr="http://www.fammed.wisc.edu/medstudent/pcc/ecg/images/fig15.jpg"/>
          <p:cNvPicPr>
            <a:picLocks noChangeAspect="1" noChangeArrowheads="1"/>
          </p:cNvPicPr>
          <p:nvPr/>
        </p:nvPicPr>
        <p:blipFill>
          <a:blip r:embed="rId2"/>
          <a:srcRect/>
          <a:stretch>
            <a:fillRect/>
          </a:stretch>
        </p:blipFill>
        <p:spPr bwMode="auto">
          <a:xfrm>
            <a:off x="142844" y="2500306"/>
            <a:ext cx="8858312" cy="2500330"/>
          </a:xfrm>
          <a:prstGeom prst="rect">
            <a:avLst/>
          </a:prstGeom>
          <a:noFill/>
        </p:spPr>
      </p:pic>
      <p:sp>
        <p:nvSpPr>
          <p:cNvPr id="68611" name="Rectangle 3"/>
          <p:cNvSpPr>
            <a:spLocks noChangeArrowheads="1"/>
          </p:cNvSpPr>
          <p:nvPr/>
        </p:nvSpPr>
        <p:spPr bwMode="auto">
          <a:xfrm rot="10800000" flipV="1">
            <a:off x="0" y="4836863"/>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15:</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Note: Every fourth beat is a PVC (beginning with the second beat).</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428596" y="3071811"/>
          <a:ext cx="8072494" cy="1810694"/>
        </p:xfrm>
        <a:graphic>
          <a:graphicData uri="http://schemas.openxmlformats.org/drawingml/2006/table">
            <a:tbl>
              <a:tblPr/>
              <a:tblGrid>
                <a:gridCol w="4036247"/>
                <a:gridCol w="4036247"/>
              </a:tblGrid>
              <a:tr h="1112702">
                <a:tc>
                  <a:txBody>
                    <a:bodyPr/>
                    <a:lstStyle/>
                    <a:p>
                      <a:pPr marL="0" marR="0" algn="l">
                        <a:lnSpc>
                          <a:spcPct val="115000"/>
                        </a:lnSpc>
                        <a:spcBef>
                          <a:spcPts val="0"/>
                        </a:spcBef>
                        <a:spcAft>
                          <a:spcPts val="1000"/>
                        </a:spcAft>
                      </a:pPr>
                      <a:r>
                        <a:rPr lang="en-US" sz="2000">
                          <a:latin typeface="Calibri"/>
                          <a:ea typeface="Calibri"/>
                          <a:cs typeface="Arial"/>
                        </a:rPr>
                        <a:t>[150-250]</a:t>
                      </a: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2000" dirty="0">
                          <a:latin typeface="Calibri"/>
                          <a:ea typeface="Calibri"/>
                          <a:cs typeface="Arial"/>
                        </a:rPr>
                        <a:t>Paroxysmal tachycardia</a:t>
                      </a: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04">
                <a:tc>
                  <a:txBody>
                    <a:bodyPr/>
                    <a:lstStyle/>
                    <a:p>
                      <a:pPr marL="0" marR="0" algn="l">
                        <a:lnSpc>
                          <a:spcPct val="115000"/>
                        </a:lnSpc>
                        <a:spcBef>
                          <a:spcPts val="0"/>
                        </a:spcBef>
                        <a:spcAft>
                          <a:spcPts val="1000"/>
                        </a:spcAft>
                      </a:pPr>
                      <a:r>
                        <a:rPr lang="en-US" sz="2000">
                          <a:latin typeface="Calibri"/>
                          <a:ea typeface="Calibri"/>
                          <a:cs typeface="Arial"/>
                        </a:rPr>
                        <a:t>[250-350]</a:t>
                      </a: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2000">
                          <a:latin typeface="Calibri"/>
                          <a:ea typeface="Calibri"/>
                          <a:cs typeface="Arial"/>
                        </a:rPr>
                        <a:t>Flutter</a:t>
                      </a: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0904">
                <a:tc>
                  <a:txBody>
                    <a:bodyPr/>
                    <a:lstStyle/>
                    <a:p>
                      <a:pPr marL="0" marR="0" algn="l">
                        <a:lnSpc>
                          <a:spcPct val="115000"/>
                        </a:lnSpc>
                        <a:spcBef>
                          <a:spcPts val="0"/>
                        </a:spcBef>
                        <a:spcAft>
                          <a:spcPts val="1000"/>
                        </a:spcAft>
                      </a:pPr>
                      <a:r>
                        <a:rPr lang="en-US" sz="2000">
                          <a:latin typeface="Calibri"/>
                          <a:ea typeface="Calibri"/>
                          <a:cs typeface="Arial"/>
                        </a:rPr>
                        <a:t>[350+]</a:t>
                      </a: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1000"/>
                        </a:spcAft>
                      </a:pPr>
                      <a:r>
                        <a:rPr lang="en-US" sz="2000" dirty="0">
                          <a:latin typeface="Calibri"/>
                          <a:ea typeface="Calibri"/>
                          <a:cs typeface="Arial"/>
                        </a:rPr>
                        <a:t>Fibrillation</a:t>
                      </a: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9633" name="Rectangle 1"/>
          <p:cNvSpPr>
            <a:spLocks noChangeArrowheads="1"/>
          </p:cNvSpPr>
          <p:nvPr/>
        </p:nvSpPr>
        <p:spPr bwMode="auto">
          <a:xfrm>
            <a:off x="0" y="0"/>
            <a:ext cx="9144000" cy="2985433"/>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rhythms.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Ectopic rate nomenclature: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So, the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descriptives</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paroxysmal tachycardia, flutter, and fibrillation refer to the "rates" of the arrhythmia, e.g. - it could be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atrial</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fibrillation (wavy baseline refers to the atria going &gt;350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bpm</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or ventricular fibrillation (with the ventricle not contracting in a coordinated fashion resulting in only an erratic line that isn't possible to count).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مستطيل 3"/>
          <p:cNvSpPr/>
          <p:nvPr/>
        </p:nvSpPr>
        <p:spPr>
          <a:xfrm>
            <a:off x="285720" y="4857760"/>
            <a:ext cx="8572560" cy="1631216"/>
          </a:xfrm>
          <a:prstGeom prst="rect">
            <a:avLst/>
          </a:prstGeom>
        </p:spPr>
        <p:txBody>
          <a:bodyPr wrap="square">
            <a:spAutoFit/>
          </a:bodyPr>
          <a:lstStyle/>
          <a:p>
            <a:pPr algn="l"/>
            <a:r>
              <a:rPr lang="en-US" sz="2000" dirty="0" smtClean="0"/>
              <a:t>So, the </a:t>
            </a:r>
            <a:r>
              <a:rPr lang="en-US" sz="2000" dirty="0" err="1" smtClean="0"/>
              <a:t>descriptives</a:t>
            </a:r>
            <a:r>
              <a:rPr lang="en-US" sz="2000" dirty="0" smtClean="0"/>
              <a:t> paroxysmal tachycardia, flutter, and fibrillation refer to the "rates" of the arrhythmia, e.g. - it could be </a:t>
            </a:r>
            <a:r>
              <a:rPr lang="en-US" sz="2000" dirty="0" err="1" smtClean="0"/>
              <a:t>atrial</a:t>
            </a:r>
            <a:r>
              <a:rPr lang="en-US" sz="2000" dirty="0" smtClean="0"/>
              <a:t> fibrillation (wavy baseline refers to the atria going &gt;350 </a:t>
            </a:r>
            <a:r>
              <a:rPr lang="en-US" sz="2000" dirty="0" err="1" smtClean="0"/>
              <a:t>bpm</a:t>
            </a:r>
            <a:r>
              <a:rPr lang="en-US" sz="2000" dirty="0" smtClean="0"/>
              <a:t>.), or ventricular fibrillation (with the ventricle not contracting in a coordinated fashion resulting in only an erratic line that isn't possible to count). </a:t>
            </a:r>
            <a:endParaRPr lang="en-US" sz="20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0657" name="صورة 19" descr="http://www.fammed.wisc.edu/medstudent/pcc/ecg/images/fig16.jpg"/>
          <p:cNvPicPr>
            <a:picLocks noChangeAspect="1" noChangeArrowheads="1"/>
          </p:cNvPicPr>
          <p:nvPr/>
        </p:nvPicPr>
        <p:blipFill>
          <a:blip r:embed="rId2"/>
          <a:srcRect/>
          <a:stretch>
            <a:fillRect/>
          </a:stretch>
        </p:blipFill>
        <p:spPr bwMode="auto">
          <a:xfrm>
            <a:off x="500034" y="214290"/>
            <a:ext cx="8001056" cy="4929222"/>
          </a:xfrm>
          <a:prstGeom prst="rect">
            <a:avLst/>
          </a:prstGeom>
          <a:noFill/>
        </p:spPr>
      </p:pic>
      <p:sp>
        <p:nvSpPr>
          <p:cNvPr id="70659" name="Rectangle 3"/>
          <p:cNvSpPr>
            <a:spLocks noChangeArrowheads="1"/>
          </p:cNvSpPr>
          <p:nvPr/>
        </p:nvSpPr>
        <p:spPr bwMode="auto">
          <a:xfrm>
            <a:off x="0" y="5143512"/>
            <a:ext cx="914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16:</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Paroxysmal </a:t>
            </a: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supraventricular</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tachycardia: note accelerated rate and narrow QRS complexes.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681" name="صورة 20" descr="http://www.fammed.wisc.edu/medstudent/pcc/ecg/images/fig17.jpg"/>
          <p:cNvPicPr>
            <a:picLocks noChangeAspect="1" noChangeArrowheads="1"/>
          </p:cNvPicPr>
          <p:nvPr/>
        </p:nvPicPr>
        <p:blipFill>
          <a:blip r:embed="rId2"/>
          <a:srcRect/>
          <a:stretch>
            <a:fillRect/>
          </a:stretch>
        </p:blipFill>
        <p:spPr bwMode="auto">
          <a:xfrm>
            <a:off x="214282" y="285728"/>
            <a:ext cx="8715436" cy="5214974"/>
          </a:xfrm>
          <a:prstGeom prst="rect">
            <a:avLst/>
          </a:prstGeom>
          <a:noFill/>
        </p:spPr>
      </p:pic>
      <p:sp>
        <p:nvSpPr>
          <p:cNvPr id="71683" name="Rectangle 3"/>
          <p:cNvSpPr>
            <a:spLocks noChangeArrowheads="1"/>
          </p:cNvSpPr>
          <p:nvPr/>
        </p:nvSpPr>
        <p:spPr bwMode="auto">
          <a:xfrm>
            <a:off x="0" y="5357826"/>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17:</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Ventricular tachycardia: note fast rate and wide bizarre QRS.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2705" name="صورة 21" descr="http://www.fammed.wisc.edu/medstudent/pcc/ecg/images/fig18.jpg"/>
          <p:cNvPicPr>
            <a:picLocks noChangeAspect="1" noChangeArrowheads="1"/>
          </p:cNvPicPr>
          <p:nvPr/>
        </p:nvPicPr>
        <p:blipFill>
          <a:blip r:embed="rId2"/>
          <a:srcRect/>
          <a:stretch>
            <a:fillRect/>
          </a:stretch>
        </p:blipFill>
        <p:spPr bwMode="auto">
          <a:xfrm>
            <a:off x="642910" y="1928802"/>
            <a:ext cx="7929618" cy="2143140"/>
          </a:xfrm>
          <a:prstGeom prst="rect">
            <a:avLst/>
          </a:prstGeom>
          <a:noFill/>
        </p:spPr>
      </p:pic>
      <p:sp>
        <p:nvSpPr>
          <p:cNvPr id="72707" name="Rectangle 3"/>
          <p:cNvSpPr>
            <a:spLocks noChangeArrowheads="1"/>
          </p:cNvSpPr>
          <p:nvPr/>
        </p:nvSpPr>
        <p:spPr bwMode="auto">
          <a:xfrm>
            <a:off x="214282" y="4500570"/>
            <a:ext cx="87154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sz="2400" b="0" i="1" u="none" strike="noStrike" cap="none" normalizeH="0" baseline="0" dirty="0" smtClean="0">
                <a:ln>
                  <a:noFill/>
                </a:ln>
                <a:solidFill>
                  <a:schemeClr val="tx1"/>
                </a:solidFill>
                <a:effectLst/>
                <a:latin typeface="Arial" pitchFamily="34" charset="0"/>
                <a:ea typeface="Calibri" pitchFamily="34" charset="0"/>
                <a:cs typeface="Arial" pitchFamily="34" charset="0"/>
              </a:rPr>
              <a:t>Figure 18:</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Ventricular fibrillation: erratic and wavy baseline</a:t>
            </a:r>
            <a:r>
              <a:rPr kumimoji="0" lang="en-US" sz="24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0" y="714356"/>
            <a:ext cx="9144000" cy="2374969"/>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Group 4 </a:t>
            </a:r>
            <a:r>
              <a:rPr kumimoji="0" lang="en-US" sz="24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Atrioventricular</a:t>
            </a: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heart blocks.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occur in three (3) degrees, like skin burns; third degree is the worst). </a:t>
            </a:r>
            <a:endPar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1st degree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PR interval &gt; 0.2 seconds (1 large box), each P is followed by a QRS. PR interval is measured from the beginning of the P wave to the beginning of the QRS. </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3729" name="صورة 46" descr="http://www.fammed.wisc.edu/medstudent/pcc/ecg/images/fig19.jpg"/>
          <p:cNvPicPr>
            <a:picLocks noChangeAspect="1" noChangeArrowheads="1"/>
          </p:cNvPicPr>
          <p:nvPr/>
        </p:nvPicPr>
        <p:blipFill>
          <a:blip r:embed="rId2"/>
          <a:srcRect/>
          <a:stretch>
            <a:fillRect/>
          </a:stretch>
        </p:blipFill>
        <p:spPr bwMode="auto">
          <a:xfrm>
            <a:off x="428596" y="3143248"/>
            <a:ext cx="8286808" cy="2286016"/>
          </a:xfrm>
          <a:prstGeom prst="rect">
            <a:avLst/>
          </a:prstGeom>
          <a:noFill/>
        </p:spPr>
      </p:pic>
      <p:sp>
        <p:nvSpPr>
          <p:cNvPr id="73731" name="Rectangle 3"/>
          <p:cNvSpPr>
            <a:spLocks noChangeArrowheads="1"/>
          </p:cNvSpPr>
          <p:nvPr/>
        </p:nvSpPr>
        <p:spPr bwMode="auto">
          <a:xfrm>
            <a:off x="500034" y="5357826"/>
            <a:ext cx="864396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19:</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The PR interval is approximately 0.28 seconds.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214282" y="0"/>
            <a:ext cx="8715437" cy="1667083"/>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2nd degree block - type 1</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Also called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Wenkebach</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PR interval gets progressively longer each beat until finally a QRS is "dropped" (missing). </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4753" name="صورة 47" descr="http://www.fammed.wisc.edu/medstudent/pcc/ecg/images/fig20.jpg"/>
          <p:cNvPicPr>
            <a:picLocks noChangeAspect="1" noChangeArrowheads="1"/>
          </p:cNvPicPr>
          <p:nvPr/>
        </p:nvPicPr>
        <p:blipFill>
          <a:blip r:embed="rId2"/>
          <a:srcRect/>
          <a:stretch>
            <a:fillRect/>
          </a:stretch>
        </p:blipFill>
        <p:spPr bwMode="auto">
          <a:xfrm>
            <a:off x="357158" y="2285992"/>
            <a:ext cx="8286808" cy="2357454"/>
          </a:xfrm>
          <a:prstGeom prst="rect">
            <a:avLst/>
          </a:prstGeom>
          <a:noFill/>
        </p:spPr>
      </p:pic>
      <p:sp>
        <p:nvSpPr>
          <p:cNvPr id="74755" name="Rectangle 3"/>
          <p:cNvSpPr>
            <a:spLocks noChangeArrowheads="1"/>
          </p:cNvSpPr>
          <p:nvPr/>
        </p:nvSpPr>
        <p:spPr bwMode="auto">
          <a:xfrm>
            <a:off x="428596" y="5072074"/>
            <a:ext cx="842968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20:</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Note the increasing PR interval before the QRS is dropped, then the cycle is repeated.</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428596" y="357166"/>
            <a:ext cx="7643866" cy="1974859"/>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2nd degree block - type 2</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Also called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Mobitz</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II". Look out! A more serious conduction problem than Type 1. PR intervals are constant and a QRS is "dropped" intermittently. </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5777" name="صورة 48" descr="http://www.fammed.wisc.edu/medstudent/pcc/ecg/images/fig21.jpg"/>
          <p:cNvPicPr>
            <a:picLocks noChangeAspect="1" noChangeArrowheads="1"/>
          </p:cNvPicPr>
          <p:nvPr/>
        </p:nvPicPr>
        <p:blipFill>
          <a:blip r:embed="rId2"/>
          <a:srcRect/>
          <a:stretch>
            <a:fillRect/>
          </a:stretch>
        </p:blipFill>
        <p:spPr bwMode="auto">
          <a:xfrm>
            <a:off x="285720" y="2285992"/>
            <a:ext cx="8501122" cy="3500462"/>
          </a:xfrm>
          <a:prstGeom prst="rect">
            <a:avLst/>
          </a:prstGeom>
          <a:noFill/>
        </p:spPr>
      </p:pic>
      <p:sp>
        <p:nvSpPr>
          <p:cNvPr id="75779" name="Rectangle 3"/>
          <p:cNvSpPr>
            <a:spLocks noChangeArrowheads="1"/>
          </p:cNvSpPr>
          <p:nvPr/>
        </p:nvSpPr>
        <p:spPr bwMode="auto">
          <a:xfrm>
            <a:off x="214282" y="5857892"/>
            <a:ext cx="8929718"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21:</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Note the dropped QRS after the second and sixth P wave in lead II (the rhythm strip).</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214282" y="285728"/>
            <a:ext cx="8715436" cy="1851749"/>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3rd degree block</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The </a:t>
            </a:r>
            <a:r>
              <a:rPr kumimoji="0" lang="en-US"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atrial</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rate is independent of the ventricular rate (P wave and QRS march out separately. The clue here is no relationship at all of the P-R intervals). The P-R interval is constantly changing, the QRS is usually wide and bizarre because it is ventricular origin. </a:t>
            </a:r>
            <a:endPar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76801" name="صورة 49" descr="http://www.fammed.wisc.edu/medstudent/pcc/ecg/images/fig22.jpg"/>
          <p:cNvPicPr>
            <a:picLocks noChangeAspect="1" noChangeArrowheads="1"/>
          </p:cNvPicPr>
          <p:nvPr/>
        </p:nvPicPr>
        <p:blipFill>
          <a:blip r:embed="rId2"/>
          <a:srcRect/>
          <a:stretch>
            <a:fillRect/>
          </a:stretch>
        </p:blipFill>
        <p:spPr bwMode="auto">
          <a:xfrm>
            <a:off x="357158" y="2071678"/>
            <a:ext cx="8358246" cy="4000528"/>
          </a:xfrm>
          <a:prstGeom prst="rect">
            <a:avLst/>
          </a:prstGeom>
          <a:noFill/>
        </p:spPr>
      </p:pic>
      <p:sp>
        <p:nvSpPr>
          <p:cNvPr id="76803" name="Rectangle 3"/>
          <p:cNvSpPr>
            <a:spLocks noChangeArrowheads="1"/>
          </p:cNvSpPr>
          <p:nvPr/>
        </p:nvSpPr>
        <p:spPr bwMode="auto">
          <a:xfrm>
            <a:off x="214282" y="6072206"/>
            <a:ext cx="864399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16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22:</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Note the P waves and QRS waves are independent of each other.</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fig3.jpg"/>
          <p:cNvPicPr/>
          <p:nvPr/>
        </p:nvPicPr>
        <p:blipFill>
          <a:blip r:embed="rId2"/>
          <a:srcRect/>
          <a:stretch>
            <a:fillRect/>
          </a:stretch>
        </p:blipFill>
        <p:spPr bwMode="auto">
          <a:xfrm>
            <a:off x="785786" y="357166"/>
            <a:ext cx="7572428" cy="4500594"/>
          </a:xfrm>
          <a:prstGeom prst="rect">
            <a:avLst/>
          </a:prstGeom>
          <a:noFill/>
          <a:ln w="9525">
            <a:noFill/>
            <a:miter lim="800000"/>
            <a:headEnd/>
            <a:tailEnd/>
          </a:ln>
        </p:spPr>
      </p:pic>
      <p:sp>
        <p:nvSpPr>
          <p:cNvPr id="3" name="مستطيل 2"/>
          <p:cNvSpPr/>
          <p:nvPr/>
        </p:nvSpPr>
        <p:spPr>
          <a:xfrm>
            <a:off x="785786" y="5000636"/>
            <a:ext cx="3960507" cy="369332"/>
          </a:xfrm>
          <a:prstGeom prst="rect">
            <a:avLst/>
          </a:prstGeom>
        </p:spPr>
        <p:txBody>
          <a:bodyPr wrap="square">
            <a:spAutoFit/>
          </a:bodyPr>
          <a:lstStyle/>
          <a:p>
            <a:r>
              <a:rPr lang="en-US" i="1" dirty="0" smtClean="0"/>
              <a:t>Figure 3:</a:t>
            </a:r>
            <a:r>
              <a:rPr lang="en-US" dirty="0" smtClean="0"/>
              <a:t> A normal ECG and rhythm strip</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142844" y="214290"/>
            <a:ext cx="8786874" cy="1754326"/>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Intervals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 interval is a portion of the baseline and at least one wave. We measure an interval on the horizontal axis in seconds. The PR, QRS, and QT are the intervals which should be routinely scanned on each ECG. For measuring intervals, look at the widest form in any lead.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7825" name="صورة 54" descr="http://www.fammed.wisc.edu/medstudent/pcc/ecg/images/fig23.jpg"/>
          <p:cNvPicPr>
            <a:picLocks noChangeAspect="1" noChangeArrowheads="1"/>
          </p:cNvPicPr>
          <p:nvPr/>
        </p:nvPicPr>
        <p:blipFill>
          <a:blip r:embed="rId2"/>
          <a:srcRect/>
          <a:stretch>
            <a:fillRect/>
          </a:stretch>
        </p:blipFill>
        <p:spPr bwMode="auto">
          <a:xfrm>
            <a:off x="214282" y="1634574"/>
            <a:ext cx="8643998" cy="5009136"/>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142844" y="214290"/>
            <a:ext cx="871543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PR interval (beginning of P wave to the beginning of the next QRS). Normally, &lt; .2 seconds or one large box. If it is &gt; .2 seconds, it is a first degree block. (Note: this concept was introduced under blocks).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8849" name="صورة 55" descr="http://www.fammed.wisc.edu/medstudent/pcc/ecg/images/fig24.jpg"/>
          <p:cNvPicPr>
            <a:picLocks noChangeAspect="1" noChangeArrowheads="1"/>
          </p:cNvPicPr>
          <p:nvPr/>
        </p:nvPicPr>
        <p:blipFill>
          <a:blip r:embed="rId2"/>
          <a:srcRect/>
          <a:stretch>
            <a:fillRect/>
          </a:stretch>
        </p:blipFill>
        <p:spPr bwMode="auto">
          <a:xfrm>
            <a:off x="571472" y="1785926"/>
            <a:ext cx="8072494" cy="3357586"/>
          </a:xfrm>
          <a:prstGeom prst="rect">
            <a:avLst/>
          </a:prstGeom>
          <a:noFill/>
        </p:spPr>
      </p:pic>
      <p:sp>
        <p:nvSpPr>
          <p:cNvPr id="78851" name="Rectangle 3"/>
          <p:cNvSpPr>
            <a:spLocks noChangeArrowheads="1"/>
          </p:cNvSpPr>
          <p:nvPr/>
        </p:nvSpPr>
        <p:spPr bwMode="auto">
          <a:xfrm>
            <a:off x="214282" y="5143512"/>
            <a:ext cx="871543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n-US"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n-US" sz="1600" b="0" i="1" u="none" strike="noStrike" cap="none" normalizeH="0" baseline="0" dirty="0" smtClean="0">
                <a:ln>
                  <a:noFill/>
                </a:ln>
                <a:solidFill>
                  <a:schemeClr val="tx1"/>
                </a:solidFill>
                <a:effectLst/>
                <a:latin typeface="Arial" pitchFamily="34" charset="0"/>
                <a:ea typeface="Calibri" pitchFamily="34" charset="0"/>
                <a:cs typeface="Arial" pitchFamily="34" charset="0"/>
              </a:rPr>
              <a:t>Figure 24:</a:t>
            </a:r>
            <a:r>
              <a:rPr kumimoji="0" lang="en-US" sz="16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Note the prolonged PR interval (.28 seconds), especially at the second beat</a:t>
            </a:r>
            <a:r>
              <a:rPr kumimoji="0" lang="en-US" sz="16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714356"/>
            <a:ext cx="8143932" cy="1323439"/>
          </a:xfrm>
          <a:prstGeom prst="rect">
            <a:avLst/>
          </a:prstGeom>
        </p:spPr>
        <p:txBody>
          <a:bodyPr wrap="square">
            <a:spAutoFit/>
          </a:bodyPr>
          <a:lstStyle/>
          <a:p>
            <a:pPr lvl="0" algn="l" rtl="0"/>
            <a:r>
              <a:rPr lang="en-US" sz="2000" dirty="0" smtClean="0"/>
              <a:t>QRS interval (beginning of Q to the end of the S wave) should be &lt; .12 seconds (&lt; 3 small boxes). If QRS is &gt; .12, check for bundle branch block. </a:t>
            </a:r>
          </a:p>
          <a:p>
            <a:pPr algn="l"/>
            <a:r>
              <a:rPr lang="en-US" sz="2000" dirty="0" smtClean="0"/>
              <a:t>A QRS &gt; .12 and RR (2 peaks or R waves in QRS) occurring in the right chest leads (V1-V2) indicates a right bundle branch block. </a:t>
            </a:r>
            <a:endParaRPr lang="en-US" sz="2000" dirty="0"/>
          </a:p>
        </p:txBody>
      </p:sp>
      <p:sp>
        <p:nvSpPr>
          <p:cNvPr id="798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9873" name="صورة 56" descr="http://www.fammed.wisc.edu/medstudent/pcc/ecg/images/fig25.jpg"/>
          <p:cNvPicPr>
            <a:picLocks noChangeAspect="1" noChangeArrowheads="1"/>
          </p:cNvPicPr>
          <p:nvPr/>
        </p:nvPicPr>
        <p:blipFill>
          <a:blip r:embed="rId2"/>
          <a:srcRect/>
          <a:stretch>
            <a:fillRect/>
          </a:stretch>
        </p:blipFill>
        <p:spPr bwMode="auto">
          <a:xfrm>
            <a:off x="428596" y="2214554"/>
            <a:ext cx="8215370" cy="3714776"/>
          </a:xfrm>
          <a:prstGeom prst="rect">
            <a:avLst/>
          </a:prstGeom>
          <a:noFill/>
        </p:spPr>
      </p:pic>
      <p:sp>
        <p:nvSpPr>
          <p:cNvPr id="79875" name="Rectangle 3"/>
          <p:cNvSpPr>
            <a:spLocks noChangeArrowheads="1"/>
          </p:cNvSpPr>
          <p:nvPr/>
        </p:nvSpPr>
        <p:spPr bwMode="auto">
          <a:xfrm>
            <a:off x="428596" y="6143644"/>
            <a:ext cx="871540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25:</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RBBB.</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142844" y="214290"/>
            <a:ext cx="8715436"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If QRS is &gt; .12 and RR occurs in the left chest leads (V5-V6), this indicates a left bundle branch block.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0897" name="صورة 57" descr="http://www.fammed.wisc.edu/medstudent/pcc/ecg/images/fig26.jpg"/>
          <p:cNvPicPr>
            <a:picLocks noChangeAspect="1" noChangeArrowheads="1"/>
          </p:cNvPicPr>
          <p:nvPr/>
        </p:nvPicPr>
        <p:blipFill>
          <a:blip r:embed="rId2"/>
          <a:srcRect/>
          <a:stretch>
            <a:fillRect/>
          </a:stretch>
        </p:blipFill>
        <p:spPr bwMode="auto">
          <a:xfrm>
            <a:off x="357158" y="1000108"/>
            <a:ext cx="8286808" cy="3857652"/>
          </a:xfrm>
          <a:prstGeom prst="rect">
            <a:avLst/>
          </a:prstGeom>
          <a:noFill/>
        </p:spPr>
      </p:pic>
      <p:sp>
        <p:nvSpPr>
          <p:cNvPr id="80899" name="Rectangle 3"/>
          <p:cNvSpPr>
            <a:spLocks noChangeArrowheads="1"/>
          </p:cNvSpPr>
          <p:nvPr/>
        </p:nvSpPr>
        <p:spPr bwMode="auto">
          <a:xfrm>
            <a:off x="285720" y="4714885"/>
            <a:ext cx="857256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sz="14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26:</a:t>
            </a: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LBBB.</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Very important:</a:t>
            </a: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For </a:t>
            </a:r>
            <a:r>
              <a:rPr kumimoji="0" lang="en-US" sz="14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left bundle branch block</a:t>
            </a: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the ECG is often unreliable for identifying infarct. Infarct is a concept explained later in this tutorial, but don't forget that with left bundle branch block, one cannot rely on the ECG for diagnosis of infarct.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QT interval (beginning of QRS to end of T wave) should be less than half of the preceding RR interval - this varies with the rate. For normal rates, QT &lt; .4 seconds (2 large boxes). "QT prolongation" (too long) can lead to a refractory form of ventricular tachycardia called </a:t>
            </a:r>
            <a:r>
              <a:rPr kumimoji="0" lang="en-US" sz="1400" b="0" i="1" u="none" strike="noStrike" cap="none" normalizeH="0" baseline="0" dirty="0" err="1" smtClean="0">
                <a:ln>
                  <a:noFill/>
                </a:ln>
                <a:solidFill>
                  <a:schemeClr val="tx1"/>
                </a:solidFill>
                <a:effectLst/>
                <a:latin typeface="Calibri" pitchFamily="34" charset="0"/>
                <a:ea typeface="Calibri" pitchFamily="34" charset="0"/>
                <a:cs typeface="Arial" pitchFamily="34" charset="0"/>
              </a:rPr>
              <a:t>torsades</a:t>
            </a:r>
            <a:r>
              <a:rPr kumimoji="0" lang="en-US" sz="1400" b="0" i="1" u="none" strike="noStrike" cap="none" normalizeH="0" baseline="0" dirty="0" smtClean="0">
                <a:ln>
                  <a:noFill/>
                </a:ln>
                <a:solidFill>
                  <a:schemeClr val="tx1"/>
                </a:solidFill>
                <a:effectLst/>
                <a:latin typeface="Calibri" pitchFamily="34" charset="0"/>
                <a:ea typeface="Calibri" pitchFamily="34" charset="0"/>
                <a:cs typeface="Arial" pitchFamily="34" charset="0"/>
              </a:rPr>
              <a:t> de pointes</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21" name="صورة 58" descr="http://www.fammed.wisc.edu/medstudent/pcc/ecg/images/fig27.jpg"/>
          <p:cNvPicPr>
            <a:picLocks noChangeAspect="1" noChangeArrowheads="1"/>
          </p:cNvPicPr>
          <p:nvPr/>
        </p:nvPicPr>
        <p:blipFill>
          <a:blip r:embed="rId2"/>
          <a:srcRect/>
          <a:stretch>
            <a:fillRect/>
          </a:stretch>
        </p:blipFill>
        <p:spPr bwMode="auto">
          <a:xfrm>
            <a:off x="214282" y="214290"/>
            <a:ext cx="8572560" cy="4786346"/>
          </a:xfrm>
          <a:prstGeom prst="rect">
            <a:avLst/>
          </a:prstGeom>
          <a:noFill/>
        </p:spPr>
      </p:pic>
      <p:sp>
        <p:nvSpPr>
          <p:cNvPr id="81923" name="Rectangle 3"/>
          <p:cNvSpPr>
            <a:spLocks noChangeArrowheads="1"/>
          </p:cNvSpPr>
          <p:nvPr/>
        </p:nvSpPr>
        <p:spPr bwMode="auto">
          <a:xfrm>
            <a:off x="0" y="4929198"/>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Figure 27:</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The QT interval is greater than half the preceding RR interval. Look at lead I.</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428596" y="642917"/>
          <a:ext cx="8215370" cy="4983697"/>
        </p:xfrm>
        <a:graphic>
          <a:graphicData uri="http://schemas.openxmlformats.org/drawingml/2006/table">
            <a:tbl>
              <a:tblPr/>
              <a:tblGrid>
                <a:gridCol w="8215370"/>
              </a:tblGrid>
              <a:tr h="857257">
                <a:tc>
                  <a:txBody>
                    <a:bodyPr/>
                    <a:lstStyle/>
                    <a:p>
                      <a:pPr marL="0" marR="0" algn="ctr">
                        <a:lnSpc>
                          <a:spcPct val="115000"/>
                        </a:lnSpc>
                        <a:spcBef>
                          <a:spcPts val="0"/>
                        </a:spcBef>
                        <a:spcAft>
                          <a:spcPts val="1000"/>
                        </a:spcAft>
                      </a:pPr>
                      <a:r>
                        <a:rPr lang="en-US" sz="3200" b="1" dirty="0" smtClean="0">
                          <a:latin typeface="Calibri"/>
                          <a:ea typeface="Calibri"/>
                          <a:cs typeface="Arial"/>
                        </a:rPr>
                        <a:t>Rhythm </a:t>
                      </a:r>
                      <a:r>
                        <a:rPr lang="en-US" sz="3200" b="1" dirty="0">
                          <a:latin typeface="Calibri"/>
                          <a:ea typeface="Calibri"/>
                          <a:cs typeface="Arial"/>
                        </a:rPr>
                        <a:t>Guidelines</a:t>
                      </a:r>
                      <a:endParaRPr lang="en-US" sz="32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62604">
                <a:tc>
                  <a:txBody>
                    <a:bodyPr/>
                    <a:lstStyle/>
                    <a:p>
                      <a:pPr marL="0" marR="0" algn="l">
                        <a:lnSpc>
                          <a:spcPct val="115000"/>
                        </a:lnSpc>
                        <a:spcBef>
                          <a:spcPts val="0"/>
                        </a:spcBef>
                        <a:spcAft>
                          <a:spcPts val="1000"/>
                        </a:spcAft>
                      </a:pPr>
                      <a:r>
                        <a:rPr lang="en-US" sz="2400" dirty="0" smtClean="0">
                          <a:latin typeface="Calibri"/>
                          <a:ea typeface="Calibri"/>
                          <a:cs typeface="Arial"/>
                        </a:rPr>
                        <a:t>1. Check </a:t>
                      </a:r>
                      <a:r>
                        <a:rPr lang="en-US" sz="2400" dirty="0">
                          <a:latin typeface="Calibri"/>
                          <a:ea typeface="Calibri"/>
                          <a:cs typeface="Arial"/>
                        </a:rPr>
                        <a:t>the bottom of the rhythm strip for regularity, i.e. - is </a:t>
                      </a:r>
                      <a:r>
                        <a:rPr lang="en-US" sz="2400" dirty="0" smtClean="0">
                          <a:latin typeface="Calibri"/>
                          <a:ea typeface="Calibri"/>
                          <a:cs typeface="Arial"/>
                        </a:rPr>
                        <a:t>it</a:t>
                      </a:r>
                    </a:p>
                    <a:p>
                      <a:pPr marL="0" marR="0" algn="l">
                        <a:lnSpc>
                          <a:spcPct val="115000"/>
                        </a:lnSpc>
                        <a:spcBef>
                          <a:spcPts val="0"/>
                        </a:spcBef>
                        <a:spcAft>
                          <a:spcPts val="1000"/>
                        </a:spcAft>
                      </a:pPr>
                      <a:r>
                        <a:rPr lang="en-US" sz="2400" dirty="0" smtClean="0">
                          <a:latin typeface="Calibri"/>
                          <a:ea typeface="Calibri"/>
                          <a:cs typeface="Arial"/>
                        </a:rPr>
                        <a:t> </a:t>
                      </a:r>
                      <a:r>
                        <a:rPr lang="en-US" sz="2400" dirty="0">
                          <a:latin typeface="Calibri"/>
                          <a:ea typeface="Calibri"/>
                          <a:cs typeface="Arial"/>
                        </a:rPr>
                        <a:t>completely regular, mostly regular with a few extra beats, or totally irregular?</a:t>
                      </a: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6209">
                <a:tc>
                  <a:txBody>
                    <a:bodyPr/>
                    <a:lstStyle/>
                    <a:p>
                      <a:pPr marL="0" marR="0" algn="l">
                        <a:lnSpc>
                          <a:spcPct val="115000"/>
                        </a:lnSpc>
                        <a:spcBef>
                          <a:spcPts val="0"/>
                        </a:spcBef>
                        <a:spcAft>
                          <a:spcPts val="1000"/>
                        </a:spcAft>
                      </a:pPr>
                      <a:r>
                        <a:rPr lang="en-US" sz="2400">
                          <a:latin typeface="Calibri"/>
                          <a:ea typeface="Calibri"/>
                          <a:cs typeface="Arial"/>
                        </a:rPr>
                        <a:t>2. Check for a P wave before each QRS, QRS after each P.</a:t>
                      </a: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406">
                <a:tc>
                  <a:txBody>
                    <a:bodyPr/>
                    <a:lstStyle/>
                    <a:p>
                      <a:pPr marL="0" marR="0" algn="l">
                        <a:lnSpc>
                          <a:spcPct val="115000"/>
                        </a:lnSpc>
                        <a:spcBef>
                          <a:spcPts val="0"/>
                        </a:spcBef>
                        <a:spcAft>
                          <a:spcPts val="1000"/>
                        </a:spcAft>
                      </a:pPr>
                      <a:r>
                        <a:rPr lang="en-US" sz="2400" dirty="0">
                          <a:latin typeface="Calibri"/>
                          <a:ea typeface="Calibri"/>
                          <a:cs typeface="Arial"/>
                        </a:rPr>
                        <a:t>3. Check RR interval (for AV blocks) and QRS interval (for bundle branch blocks). Check for prolonged QT.</a:t>
                      </a: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62604">
                <a:tc>
                  <a:txBody>
                    <a:bodyPr/>
                    <a:lstStyle/>
                    <a:p>
                      <a:pPr marL="0" marR="0" algn="l">
                        <a:lnSpc>
                          <a:spcPct val="115000"/>
                        </a:lnSpc>
                        <a:spcBef>
                          <a:spcPts val="0"/>
                        </a:spcBef>
                        <a:spcAft>
                          <a:spcPts val="1000"/>
                        </a:spcAft>
                      </a:pPr>
                      <a:r>
                        <a:rPr lang="en-US" sz="2400" dirty="0">
                          <a:latin typeface="Calibri"/>
                          <a:ea typeface="Calibri"/>
                          <a:cs typeface="Arial"/>
                        </a:rPr>
                        <a:t>4. Continue to recognize "patterns" such as </a:t>
                      </a:r>
                      <a:r>
                        <a:rPr lang="en-US" sz="2400" dirty="0" err="1">
                          <a:latin typeface="Calibri"/>
                          <a:ea typeface="Calibri"/>
                          <a:cs typeface="Arial"/>
                        </a:rPr>
                        <a:t>atrial</a:t>
                      </a:r>
                      <a:r>
                        <a:rPr lang="en-US" sz="2400" dirty="0">
                          <a:latin typeface="Calibri"/>
                          <a:ea typeface="Calibri"/>
                          <a:cs typeface="Arial"/>
                        </a:rPr>
                        <a:t> fibrillation, PVCs, PACs, escape beats, ventricular tachycardia, paroxysmal </a:t>
                      </a:r>
                      <a:r>
                        <a:rPr lang="en-US" sz="2400" dirty="0" err="1">
                          <a:latin typeface="Calibri"/>
                          <a:ea typeface="Calibri"/>
                          <a:cs typeface="Arial"/>
                        </a:rPr>
                        <a:t>atrial</a:t>
                      </a:r>
                      <a:r>
                        <a:rPr lang="en-US" sz="2400" dirty="0">
                          <a:latin typeface="Calibri"/>
                          <a:ea typeface="Calibri"/>
                          <a:cs typeface="Arial"/>
                        </a:rPr>
                        <a:t> tachycardia, AV blocks and bundle branch blocks.</a:t>
                      </a: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5214942" y="1643051"/>
          <a:ext cx="3714776" cy="2952728"/>
        </p:xfrm>
        <a:graphic>
          <a:graphicData uri="http://schemas.openxmlformats.org/drawingml/2006/table">
            <a:tbl>
              <a:tblPr/>
              <a:tblGrid>
                <a:gridCol w="25400"/>
                <a:gridCol w="3689376"/>
              </a:tblGrid>
              <a:tr h="481681">
                <a:tc gridSpan="2">
                  <a:txBody>
                    <a:bodyPr/>
                    <a:lstStyle/>
                    <a:p>
                      <a:pPr marL="0" marR="0" algn="l">
                        <a:lnSpc>
                          <a:spcPct val="115000"/>
                        </a:lnSpc>
                        <a:spcBef>
                          <a:spcPts val="0"/>
                        </a:spcBef>
                        <a:spcAft>
                          <a:spcPts val="1000"/>
                        </a:spcAft>
                      </a:pPr>
                      <a:r>
                        <a:rPr lang="en-US" sz="1600" b="1" dirty="0">
                          <a:latin typeface="Calibri"/>
                          <a:ea typeface="Calibri"/>
                          <a:cs typeface="Arial"/>
                        </a:rPr>
                        <a:t>Match the tracings with the correct interpretation:</a:t>
                      </a:r>
                      <a:endParaRPr lang="en-US" sz="1600" dirty="0">
                        <a:latin typeface="Calibri"/>
                        <a:ea typeface="Calibri"/>
                        <a:cs typeface="Arial"/>
                      </a:endParaRPr>
                    </a:p>
                  </a:txBody>
                  <a:tcPr marL="0" marR="0" marT="0" marB="0" anchor="ctr">
                    <a:lnL>
                      <a:noFill/>
                    </a:lnL>
                    <a:lnR>
                      <a:noFill/>
                    </a:lnR>
                    <a:lnT>
                      <a:noFill/>
                    </a:lnT>
                    <a:lnB>
                      <a:noFill/>
                    </a:lnB>
                  </a:tcPr>
                </a:tc>
                <a:tc hMerge="1">
                  <a:txBody>
                    <a:bodyPr/>
                    <a:lstStyle/>
                    <a:p>
                      <a:endParaRPr lang="en-US"/>
                    </a:p>
                  </a:txBody>
                  <a:tcPr/>
                </a:tc>
              </a:tr>
              <a:tr h="481681">
                <a:tc>
                  <a:txBody>
                    <a:bodyPr/>
                    <a:lstStyle/>
                    <a:p>
                      <a:pPr marL="0" marR="0" algn="l">
                        <a:lnSpc>
                          <a:spcPct val="115000"/>
                        </a:lnSpc>
                        <a:spcBef>
                          <a:spcPts val="0"/>
                        </a:spcBef>
                        <a:spcAft>
                          <a:spcPts val="1000"/>
                        </a:spcAft>
                      </a:pPr>
                      <a:endParaRPr lang="en-US" sz="1600">
                        <a:latin typeface="Calibri"/>
                        <a:ea typeface="Calibri"/>
                        <a:cs typeface="Arial"/>
                      </a:endParaRPr>
                    </a:p>
                  </a:txBody>
                  <a:tcPr marL="0" marR="0" marT="0" marB="0" anchor="ctr">
                    <a:lnL>
                      <a:noFill/>
                    </a:lnL>
                    <a:lnR>
                      <a:noFill/>
                    </a:lnR>
                    <a:lnT>
                      <a:noFill/>
                    </a:lnT>
                    <a:lnB>
                      <a:noFill/>
                    </a:lnB>
                  </a:tcPr>
                </a:tc>
                <a:tc rowSpan="3">
                  <a:txBody>
                    <a:bodyPr/>
                    <a:lstStyle/>
                    <a:p>
                      <a:pPr marL="0" marR="0" algn="l">
                        <a:lnSpc>
                          <a:spcPct val="115000"/>
                        </a:lnSpc>
                        <a:spcBef>
                          <a:spcPts val="0"/>
                        </a:spcBef>
                        <a:spcAft>
                          <a:spcPts val="1000"/>
                        </a:spcAft>
                      </a:pPr>
                      <a:r>
                        <a:rPr lang="en-US" sz="1600" dirty="0">
                          <a:latin typeface="Calibri"/>
                          <a:ea typeface="Calibri"/>
                          <a:cs typeface="Arial"/>
                        </a:rPr>
                        <a:t>A. First Degree Block</a:t>
                      </a:r>
                      <a:br>
                        <a:rPr lang="en-US" sz="1600" dirty="0">
                          <a:latin typeface="Calibri"/>
                          <a:ea typeface="Calibri"/>
                          <a:cs typeface="Arial"/>
                        </a:rPr>
                      </a:br>
                      <a:r>
                        <a:rPr lang="en-US" sz="1600" dirty="0">
                          <a:latin typeface="Calibri"/>
                          <a:ea typeface="Calibri"/>
                          <a:cs typeface="Arial"/>
                        </a:rPr>
                        <a:t>B. Sinus </a:t>
                      </a:r>
                      <a:r>
                        <a:rPr lang="en-US" sz="1600" dirty="0" err="1">
                          <a:latin typeface="Calibri"/>
                          <a:ea typeface="Calibri"/>
                          <a:cs typeface="Arial"/>
                        </a:rPr>
                        <a:t>Arrhytmia</a:t>
                      </a:r>
                      <a:r>
                        <a:rPr lang="en-US" sz="1600" dirty="0">
                          <a:latin typeface="Calibri"/>
                          <a:ea typeface="Calibri"/>
                          <a:cs typeface="Arial"/>
                        </a:rPr>
                        <a:t/>
                      </a:r>
                      <a:br>
                        <a:rPr lang="en-US" sz="1600" dirty="0">
                          <a:latin typeface="Calibri"/>
                          <a:ea typeface="Calibri"/>
                          <a:cs typeface="Arial"/>
                        </a:rPr>
                      </a:br>
                      <a:r>
                        <a:rPr lang="en-US" sz="1600" dirty="0">
                          <a:latin typeface="Calibri"/>
                          <a:ea typeface="Calibri"/>
                          <a:cs typeface="Arial"/>
                        </a:rPr>
                        <a:t>C. Third Degree Block</a:t>
                      </a:r>
                      <a:br>
                        <a:rPr lang="en-US" sz="1600" dirty="0">
                          <a:latin typeface="Calibri"/>
                          <a:ea typeface="Calibri"/>
                          <a:cs typeface="Arial"/>
                        </a:rPr>
                      </a:br>
                      <a:r>
                        <a:rPr lang="en-US" sz="1600" dirty="0">
                          <a:latin typeface="Calibri"/>
                          <a:ea typeface="Calibri"/>
                          <a:cs typeface="Arial"/>
                        </a:rPr>
                        <a:t>D. </a:t>
                      </a:r>
                      <a:r>
                        <a:rPr lang="en-US" sz="1600" dirty="0" err="1">
                          <a:latin typeface="Calibri"/>
                          <a:ea typeface="Calibri"/>
                          <a:cs typeface="Arial"/>
                        </a:rPr>
                        <a:t>Atrial</a:t>
                      </a:r>
                      <a:r>
                        <a:rPr lang="en-US" sz="1600" dirty="0">
                          <a:latin typeface="Calibri"/>
                          <a:ea typeface="Calibri"/>
                          <a:cs typeface="Arial"/>
                        </a:rPr>
                        <a:t> </a:t>
                      </a:r>
                      <a:r>
                        <a:rPr lang="en-US" sz="1600" dirty="0" smtClean="0">
                          <a:latin typeface="Calibri"/>
                          <a:ea typeface="Calibri"/>
                          <a:cs typeface="Arial"/>
                        </a:rPr>
                        <a:t>Fibrillation</a:t>
                      </a:r>
                      <a:br>
                        <a:rPr lang="en-US" sz="1600" dirty="0" smtClean="0">
                          <a:latin typeface="Calibri"/>
                          <a:ea typeface="Calibri"/>
                          <a:cs typeface="Arial"/>
                        </a:rPr>
                      </a:br>
                      <a:endParaRPr lang="en-US" sz="1600" dirty="0">
                        <a:latin typeface="Calibri"/>
                        <a:ea typeface="Calibri"/>
                        <a:cs typeface="Arial"/>
                      </a:endParaRPr>
                    </a:p>
                  </a:txBody>
                  <a:tcPr marL="0" marR="0" marT="0" marB="0" anchor="ctr">
                    <a:lnL>
                      <a:noFill/>
                    </a:lnL>
                    <a:lnR>
                      <a:noFill/>
                    </a:lnR>
                    <a:lnT>
                      <a:noFill/>
                    </a:lnT>
                    <a:lnB>
                      <a:noFill/>
                    </a:lnB>
                  </a:tcPr>
                </a:tc>
              </a:tr>
              <a:tr h="481681">
                <a:tc>
                  <a:txBody>
                    <a:bodyPr/>
                    <a:lstStyle/>
                    <a:p>
                      <a:pPr marL="0" marR="0" algn="l">
                        <a:lnSpc>
                          <a:spcPct val="115000"/>
                        </a:lnSpc>
                        <a:spcBef>
                          <a:spcPts val="0"/>
                        </a:spcBef>
                        <a:spcAft>
                          <a:spcPts val="1000"/>
                        </a:spcAft>
                      </a:pPr>
                      <a:endParaRPr lang="en-US" sz="1600">
                        <a:latin typeface="Calibri"/>
                        <a:ea typeface="Calibri"/>
                        <a:cs typeface="Arial"/>
                      </a:endParaRPr>
                    </a:p>
                  </a:txBody>
                  <a:tcPr marL="0" marR="0" marT="0" marB="0" anchor="ctr">
                    <a:lnL>
                      <a:noFill/>
                    </a:lnL>
                    <a:lnR>
                      <a:noFill/>
                    </a:lnR>
                    <a:lnT>
                      <a:noFill/>
                    </a:lnT>
                    <a:lnB>
                      <a:noFill/>
                    </a:lnB>
                  </a:tcPr>
                </a:tc>
                <a:tc vMerge="1">
                  <a:txBody>
                    <a:bodyPr/>
                    <a:lstStyle/>
                    <a:p>
                      <a:endParaRPr lang="en-US"/>
                    </a:p>
                  </a:txBody>
                  <a:tcPr/>
                </a:tc>
              </a:tr>
              <a:tr h="1445044">
                <a:tc>
                  <a:txBody>
                    <a:bodyPr/>
                    <a:lstStyle/>
                    <a:p>
                      <a:pPr marL="0" marR="0" algn="l">
                        <a:lnSpc>
                          <a:spcPct val="115000"/>
                        </a:lnSpc>
                        <a:spcBef>
                          <a:spcPts val="0"/>
                        </a:spcBef>
                        <a:spcAft>
                          <a:spcPts val="1000"/>
                        </a:spcAft>
                      </a:pPr>
                      <a:endParaRPr lang="en-US" sz="1600" dirty="0">
                        <a:latin typeface="Calibri"/>
                        <a:ea typeface="Calibri"/>
                        <a:cs typeface="Arial"/>
                      </a:endParaRPr>
                    </a:p>
                  </a:txBody>
                  <a:tcPr marL="0" marR="0" marT="0" marB="0" anchor="ctr">
                    <a:lnL>
                      <a:noFill/>
                    </a:lnL>
                    <a:lnR>
                      <a:noFill/>
                    </a:lnR>
                    <a:lnT>
                      <a:noFill/>
                    </a:lnT>
                    <a:lnB>
                      <a:noFill/>
                    </a:lnB>
                  </a:tcPr>
                </a:tc>
                <a:tc vMerge="1">
                  <a:txBody>
                    <a:bodyPr/>
                    <a:lstStyle/>
                    <a:p>
                      <a:endParaRPr lang="en-US"/>
                    </a:p>
                  </a:txBody>
                  <a:tcPr/>
                </a:tc>
              </a:tr>
            </a:tbl>
          </a:graphicData>
        </a:graphic>
      </p:graphicFrame>
      <p:pic>
        <p:nvPicPr>
          <p:cNvPr id="83971" name="صورة 64" descr="http://www.fammed.wisc.edu/medstudent/pcc/ecg/quiz/ri4.jpg"/>
          <p:cNvPicPr>
            <a:picLocks noChangeAspect="1" noChangeArrowheads="1"/>
          </p:cNvPicPr>
          <p:nvPr/>
        </p:nvPicPr>
        <p:blipFill>
          <a:blip r:embed="rId2"/>
          <a:srcRect/>
          <a:stretch>
            <a:fillRect/>
          </a:stretch>
        </p:blipFill>
        <p:spPr bwMode="auto">
          <a:xfrm>
            <a:off x="214282" y="714356"/>
            <a:ext cx="4786346" cy="1643074"/>
          </a:xfrm>
          <a:prstGeom prst="rect">
            <a:avLst/>
          </a:prstGeom>
          <a:noFill/>
        </p:spPr>
      </p:pic>
      <p:pic>
        <p:nvPicPr>
          <p:cNvPr id="83970" name="صورة 65" descr="http://www.fammed.wisc.edu/medstudent/pcc/ecg/quiz/ri10.jpg"/>
          <p:cNvPicPr>
            <a:picLocks noChangeAspect="1" noChangeArrowheads="1"/>
          </p:cNvPicPr>
          <p:nvPr/>
        </p:nvPicPr>
        <p:blipFill>
          <a:blip r:embed="rId3"/>
          <a:srcRect/>
          <a:stretch>
            <a:fillRect/>
          </a:stretch>
        </p:blipFill>
        <p:spPr bwMode="auto">
          <a:xfrm>
            <a:off x="142844" y="2643182"/>
            <a:ext cx="4786346" cy="1643074"/>
          </a:xfrm>
          <a:prstGeom prst="rect">
            <a:avLst/>
          </a:prstGeom>
          <a:noFill/>
        </p:spPr>
      </p:pic>
      <p:pic>
        <p:nvPicPr>
          <p:cNvPr id="83969" name="صورة 66" descr="http://www.fammed.wisc.edu/medstudent/pcc/ecg/quiz/ri12.jpg"/>
          <p:cNvPicPr>
            <a:picLocks noChangeAspect="1" noChangeArrowheads="1"/>
          </p:cNvPicPr>
          <p:nvPr/>
        </p:nvPicPr>
        <p:blipFill>
          <a:blip r:embed="rId4"/>
          <a:srcRect/>
          <a:stretch>
            <a:fillRect/>
          </a:stretch>
        </p:blipFill>
        <p:spPr bwMode="auto">
          <a:xfrm>
            <a:off x="214282" y="4857760"/>
            <a:ext cx="5429288" cy="1643074"/>
          </a:xfrm>
          <a:prstGeom prst="rect">
            <a:avLst/>
          </a:prstGeom>
          <a:noFill/>
        </p:spPr>
      </p:pic>
      <p:sp>
        <p:nvSpPr>
          <p:cNvPr id="83972" name="Rectangle 4"/>
          <p:cNvSpPr>
            <a:spLocks noChangeArrowheads="1"/>
          </p:cNvSpPr>
          <p:nvPr/>
        </p:nvSpPr>
        <p:spPr bwMode="auto">
          <a:xfrm>
            <a:off x="0" y="0"/>
            <a:ext cx="3171574" cy="620642"/>
          </a:xfrm>
          <a:prstGeom prst="rect">
            <a:avLst/>
          </a:prstGeom>
          <a:noFill/>
          <a:ln w="9525">
            <a:noFill/>
            <a:miter lim="800000"/>
            <a:headEnd/>
            <a:tailEnd/>
          </a:ln>
          <a:effectLst/>
        </p:spPr>
        <p:txBody>
          <a:bodyPr vert="horz" wrap="non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Rhythm and Intervals Quiz: Question 1</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5286380" y="642917"/>
          <a:ext cx="3643338" cy="5715040"/>
        </p:xfrm>
        <a:graphic>
          <a:graphicData uri="http://schemas.openxmlformats.org/drawingml/2006/table">
            <a:tbl>
              <a:tblPr/>
              <a:tblGrid>
                <a:gridCol w="25400"/>
                <a:gridCol w="3617938"/>
              </a:tblGrid>
              <a:tr h="400416">
                <a:tc gridSpan="2">
                  <a:txBody>
                    <a:bodyPr/>
                    <a:lstStyle/>
                    <a:p>
                      <a:pPr marL="0" marR="0" algn="l">
                        <a:lnSpc>
                          <a:spcPct val="115000"/>
                        </a:lnSpc>
                        <a:spcBef>
                          <a:spcPts val="0"/>
                        </a:spcBef>
                        <a:spcAft>
                          <a:spcPts val="1000"/>
                        </a:spcAft>
                      </a:pPr>
                      <a:r>
                        <a:rPr lang="en-US" sz="1600" b="1" dirty="0">
                          <a:latin typeface="Calibri"/>
                          <a:ea typeface="Calibri"/>
                          <a:cs typeface="Arial"/>
                        </a:rPr>
                        <a:t>The correct matches are:</a:t>
                      </a:r>
                      <a:endParaRPr lang="en-US" sz="1600" dirty="0">
                        <a:latin typeface="Calibri"/>
                        <a:ea typeface="Calibri"/>
                        <a:cs typeface="Arial"/>
                      </a:endParaRPr>
                    </a:p>
                  </a:txBody>
                  <a:tcPr marL="0" marR="0" marT="0" marB="0" anchor="ctr">
                    <a:lnL>
                      <a:noFill/>
                    </a:lnL>
                    <a:lnR>
                      <a:noFill/>
                    </a:lnR>
                    <a:lnT>
                      <a:noFill/>
                    </a:lnT>
                    <a:lnB>
                      <a:noFill/>
                    </a:lnB>
                  </a:tcPr>
                </a:tc>
                <a:tc hMerge="1">
                  <a:txBody>
                    <a:bodyPr/>
                    <a:lstStyle/>
                    <a:p>
                      <a:endParaRPr lang="en-US"/>
                    </a:p>
                  </a:txBody>
                  <a:tcPr/>
                </a:tc>
              </a:tr>
              <a:tr h="2620910">
                <a:tc>
                  <a:txBody>
                    <a:bodyPr/>
                    <a:lstStyle/>
                    <a:p>
                      <a:pPr marL="0" marR="0" algn="l">
                        <a:lnSpc>
                          <a:spcPct val="115000"/>
                        </a:lnSpc>
                        <a:spcBef>
                          <a:spcPts val="0"/>
                        </a:spcBef>
                        <a:spcAft>
                          <a:spcPts val="1000"/>
                        </a:spcAft>
                      </a:pPr>
                      <a:endParaRPr lang="en-US" sz="160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600" dirty="0">
                          <a:latin typeface="Calibri"/>
                          <a:ea typeface="Calibri"/>
                          <a:cs typeface="Arial"/>
                        </a:rPr>
                        <a:t>C. Third Degree Block</a:t>
                      </a:r>
                      <a:br>
                        <a:rPr lang="en-US" sz="1600" dirty="0">
                          <a:latin typeface="Calibri"/>
                          <a:ea typeface="Calibri"/>
                          <a:cs typeface="Arial"/>
                        </a:rPr>
                      </a:br>
                      <a:r>
                        <a:rPr lang="en-US" sz="1600" dirty="0">
                          <a:latin typeface="Calibri"/>
                          <a:ea typeface="Calibri"/>
                          <a:cs typeface="Arial"/>
                        </a:rPr>
                        <a:t>The </a:t>
                      </a:r>
                      <a:r>
                        <a:rPr lang="en-US" sz="1600" dirty="0" err="1">
                          <a:latin typeface="Calibri"/>
                          <a:ea typeface="Calibri"/>
                          <a:cs typeface="Arial"/>
                        </a:rPr>
                        <a:t>atrial</a:t>
                      </a:r>
                      <a:r>
                        <a:rPr lang="en-US" sz="1600" dirty="0">
                          <a:latin typeface="Calibri"/>
                          <a:ea typeface="Calibri"/>
                          <a:cs typeface="Arial"/>
                        </a:rPr>
                        <a:t> rate is independent of the ventricular rate so the P waves are independent of the QRS's. The P waves are regular and can be marched out with calipers. The same can be done with the QRS complexes. </a:t>
                      </a:r>
                    </a:p>
                  </a:txBody>
                  <a:tcPr marL="0" marR="0" marT="0" marB="0" anchor="ctr">
                    <a:lnL>
                      <a:noFill/>
                    </a:lnL>
                    <a:lnR>
                      <a:noFill/>
                    </a:lnR>
                    <a:lnT>
                      <a:noFill/>
                    </a:lnT>
                    <a:lnB>
                      <a:noFill/>
                    </a:lnB>
                  </a:tcPr>
                </a:tc>
              </a:tr>
              <a:tr h="1164849">
                <a:tc>
                  <a:txBody>
                    <a:bodyPr/>
                    <a:lstStyle/>
                    <a:p>
                      <a:pPr marL="0" marR="0" algn="l">
                        <a:lnSpc>
                          <a:spcPct val="115000"/>
                        </a:lnSpc>
                        <a:spcBef>
                          <a:spcPts val="0"/>
                        </a:spcBef>
                        <a:spcAft>
                          <a:spcPts val="1000"/>
                        </a:spcAft>
                      </a:pPr>
                      <a:endParaRPr lang="en-US" sz="160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600">
                          <a:latin typeface="Calibri"/>
                          <a:ea typeface="Calibri"/>
                          <a:cs typeface="Arial"/>
                        </a:rPr>
                        <a:t>D. Atrial Fibrillation</a:t>
                      </a:r>
                      <a:br>
                        <a:rPr lang="en-US" sz="1600">
                          <a:latin typeface="Calibri"/>
                          <a:ea typeface="Calibri"/>
                          <a:cs typeface="Arial"/>
                        </a:rPr>
                      </a:br>
                      <a:r>
                        <a:rPr lang="en-US" sz="1600">
                          <a:latin typeface="Calibri"/>
                          <a:ea typeface="Calibri"/>
                          <a:cs typeface="Arial"/>
                        </a:rPr>
                        <a:t>No P wave, irregular QRS with a wavy baseline. </a:t>
                      </a:r>
                    </a:p>
                  </a:txBody>
                  <a:tcPr marL="0" marR="0" marT="0" marB="0" anchor="ctr">
                    <a:lnL>
                      <a:noFill/>
                    </a:lnL>
                    <a:lnR>
                      <a:noFill/>
                    </a:lnR>
                    <a:lnT>
                      <a:noFill/>
                    </a:lnT>
                    <a:lnB>
                      <a:noFill/>
                    </a:lnB>
                  </a:tcPr>
                </a:tc>
              </a:tr>
              <a:tr h="1528865">
                <a:tc>
                  <a:txBody>
                    <a:bodyPr/>
                    <a:lstStyle/>
                    <a:p>
                      <a:pPr marL="0" marR="0" algn="l">
                        <a:lnSpc>
                          <a:spcPct val="115000"/>
                        </a:lnSpc>
                        <a:spcBef>
                          <a:spcPts val="0"/>
                        </a:spcBef>
                        <a:spcAft>
                          <a:spcPts val="1000"/>
                        </a:spcAft>
                      </a:pPr>
                      <a:endParaRPr lang="en-US" sz="160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600" dirty="0">
                          <a:latin typeface="Calibri"/>
                          <a:ea typeface="Calibri"/>
                          <a:cs typeface="Arial"/>
                        </a:rPr>
                        <a:t>A. First Degree Block</a:t>
                      </a:r>
                      <a:br>
                        <a:rPr lang="en-US" sz="1600" dirty="0">
                          <a:latin typeface="Calibri"/>
                          <a:ea typeface="Calibri"/>
                          <a:cs typeface="Arial"/>
                        </a:rPr>
                      </a:br>
                      <a:r>
                        <a:rPr lang="en-US" sz="1600" dirty="0">
                          <a:latin typeface="Calibri"/>
                          <a:ea typeface="Calibri"/>
                          <a:cs typeface="Arial"/>
                        </a:rPr>
                        <a:t>PR interval is greater than .2 seconds (one large box). Note that there is a P wave before each QRS and a QRS after each P wave. </a:t>
                      </a:r>
                    </a:p>
                  </a:txBody>
                  <a:tcPr marL="0" marR="0" marT="0" marB="0" anchor="ctr">
                    <a:lnL>
                      <a:noFill/>
                    </a:lnL>
                    <a:lnR>
                      <a:noFill/>
                    </a:lnR>
                    <a:lnT>
                      <a:noFill/>
                    </a:lnT>
                    <a:lnB>
                      <a:noFill/>
                    </a:lnB>
                  </a:tcPr>
                </a:tc>
              </a:tr>
            </a:tbl>
          </a:graphicData>
        </a:graphic>
      </p:graphicFrame>
      <p:pic>
        <p:nvPicPr>
          <p:cNvPr id="84995" name="صورة 70" descr="http://www.fammed.wisc.edu/medstudent/pcc/ecg/quiz/ri4.jpg"/>
          <p:cNvPicPr>
            <a:picLocks noChangeAspect="1" noChangeArrowheads="1"/>
          </p:cNvPicPr>
          <p:nvPr/>
        </p:nvPicPr>
        <p:blipFill>
          <a:blip r:embed="rId2"/>
          <a:srcRect/>
          <a:stretch>
            <a:fillRect/>
          </a:stretch>
        </p:blipFill>
        <p:spPr bwMode="auto">
          <a:xfrm>
            <a:off x="214282" y="642918"/>
            <a:ext cx="4357718" cy="2071702"/>
          </a:xfrm>
          <a:prstGeom prst="rect">
            <a:avLst/>
          </a:prstGeom>
          <a:noFill/>
        </p:spPr>
      </p:pic>
      <p:pic>
        <p:nvPicPr>
          <p:cNvPr id="84994" name="صورة 71" descr="http://www.fammed.wisc.edu/medstudent/pcc/ecg/quiz/ri10.jpg"/>
          <p:cNvPicPr>
            <a:picLocks noChangeAspect="1" noChangeArrowheads="1"/>
          </p:cNvPicPr>
          <p:nvPr/>
        </p:nvPicPr>
        <p:blipFill>
          <a:blip r:embed="rId3"/>
          <a:srcRect/>
          <a:stretch>
            <a:fillRect/>
          </a:stretch>
        </p:blipFill>
        <p:spPr bwMode="auto">
          <a:xfrm>
            <a:off x="214282" y="2928934"/>
            <a:ext cx="5000660" cy="1357322"/>
          </a:xfrm>
          <a:prstGeom prst="rect">
            <a:avLst/>
          </a:prstGeom>
          <a:noFill/>
        </p:spPr>
      </p:pic>
      <p:pic>
        <p:nvPicPr>
          <p:cNvPr id="84993" name="صورة 72" descr="http://www.fammed.wisc.edu/medstudent/pcc/ecg/quiz/ri12.jpg"/>
          <p:cNvPicPr>
            <a:picLocks noChangeAspect="1" noChangeArrowheads="1"/>
          </p:cNvPicPr>
          <p:nvPr/>
        </p:nvPicPr>
        <p:blipFill>
          <a:blip r:embed="rId4"/>
          <a:srcRect/>
          <a:stretch>
            <a:fillRect/>
          </a:stretch>
        </p:blipFill>
        <p:spPr bwMode="auto">
          <a:xfrm>
            <a:off x="214282" y="4429132"/>
            <a:ext cx="4857784" cy="1719270"/>
          </a:xfrm>
          <a:prstGeom prst="rect">
            <a:avLst/>
          </a:prstGeom>
          <a:noFill/>
        </p:spPr>
      </p:pic>
      <p:sp>
        <p:nvSpPr>
          <p:cNvPr id="849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4F81BD"/>
                </a:solidFill>
                <a:effectLst/>
                <a:latin typeface="Cambria" pitchFamily="18" charset="0"/>
                <a:ea typeface="Times New Roman" pitchFamily="18" charset="0"/>
                <a:cs typeface="Times New Roman" pitchFamily="18" charset="0"/>
              </a:rPr>
              <a:t>Rhythm and Intervals Quiz: Question 1</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5857884" y="214290"/>
          <a:ext cx="3000396" cy="5715040"/>
        </p:xfrm>
        <a:graphic>
          <a:graphicData uri="http://schemas.openxmlformats.org/drawingml/2006/table">
            <a:tbl>
              <a:tblPr/>
              <a:tblGrid>
                <a:gridCol w="25400"/>
                <a:gridCol w="2974996"/>
              </a:tblGrid>
              <a:tr h="816434">
                <a:tc gridSpan="2">
                  <a:txBody>
                    <a:bodyPr/>
                    <a:lstStyle/>
                    <a:p>
                      <a:pPr marL="0" marR="0" algn="l">
                        <a:lnSpc>
                          <a:spcPct val="115000"/>
                        </a:lnSpc>
                        <a:spcBef>
                          <a:spcPts val="0"/>
                        </a:spcBef>
                        <a:spcAft>
                          <a:spcPts val="1000"/>
                        </a:spcAft>
                      </a:pPr>
                      <a:r>
                        <a:rPr lang="en-US" sz="1800" b="1" dirty="0">
                          <a:latin typeface="Calibri"/>
                          <a:ea typeface="Calibri"/>
                          <a:cs typeface="Arial"/>
                        </a:rPr>
                        <a:t>Match the tracings with the correct interpretation:</a:t>
                      </a:r>
                      <a:endParaRPr lang="en-US" sz="1800" dirty="0">
                        <a:latin typeface="Calibri"/>
                        <a:ea typeface="Calibri"/>
                        <a:cs typeface="Arial"/>
                      </a:endParaRPr>
                    </a:p>
                  </a:txBody>
                  <a:tcPr marL="0" marR="0" marT="0" marB="0" anchor="ctr">
                    <a:lnL>
                      <a:noFill/>
                    </a:lnL>
                    <a:lnR>
                      <a:noFill/>
                    </a:lnR>
                    <a:lnT>
                      <a:noFill/>
                    </a:lnT>
                    <a:lnB>
                      <a:noFill/>
                    </a:lnB>
                  </a:tcPr>
                </a:tc>
                <a:tc hMerge="1">
                  <a:txBody>
                    <a:bodyPr/>
                    <a:lstStyle/>
                    <a:p>
                      <a:endParaRPr lang="en-US"/>
                    </a:p>
                  </a:txBody>
                  <a:tcPr/>
                </a:tc>
              </a:tr>
              <a:tr h="890656">
                <a:tc>
                  <a:txBody>
                    <a:bodyPr/>
                    <a:lstStyle/>
                    <a:p>
                      <a:pPr marL="0" marR="0" algn="l">
                        <a:lnSpc>
                          <a:spcPct val="115000"/>
                        </a:lnSpc>
                        <a:spcBef>
                          <a:spcPts val="0"/>
                        </a:spcBef>
                        <a:spcAft>
                          <a:spcPts val="1000"/>
                        </a:spcAft>
                      </a:pPr>
                      <a:endParaRPr lang="en-US" sz="1800">
                        <a:latin typeface="Calibri"/>
                        <a:ea typeface="Calibri"/>
                        <a:cs typeface="Arial"/>
                      </a:endParaRPr>
                    </a:p>
                  </a:txBody>
                  <a:tcPr marL="0" marR="0" marT="0" marB="0" anchor="ctr">
                    <a:lnL>
                      <a:noFill/>
                    </a:lnL>
                    <a:lnR>
                      <a:noFill/>
                    </a:lnR>
                    <a:lnT>
                      <a:noFill/>
                    </a:lnT>
                    <a:lnB>
                      <a:noFill/>
                    </a:lnB>
                  </a:tcPr>
                </a:tc>
                <a:tc rowSpan="3">
                  <a:txBody>
                    <a:bodyPr/>
                    <a:lstStyle/>
                    <a:p>
                      <a:pPr marL="0" marR="0" algn="l">
                        <a:lnSpc>
                          <a:spcPct val="115000"/>
                        </a:lnSpc>
                        <a:spcBef>
                          <a:spcPts val="0"/>
                        </a:spcBef>
                        <a:spcAft>
                          <a:spcPts val="1000"/>
                        </a:spcAft>
                      </a:pPr>
                      <a:r>
                        <a:rPr lang="en-US" sz="1800" dirty="0">
                          <a:latin typeface="Calibri"/>
                          <a:ea typeface="Calibri"/>
                          <a:cs typeface="Arial"/>
                        </a:rPr>
                        <a:t>A. Second Degree Block Type 1</a:t>
                      </a:r>
                      <a:br>
                        <a:rPr lang="en-US" sz="1800" dirty="0">
                          <a:latin typeface="Calibri"/>
                          <a:ea typeface="Calibri"/>
                          <a:cs typeface="Arial"/>
                        </a:rPr>
                      </a:br>
                      <a:r>
                        <a:rPr lang="en-US" sz="1800" dirty="0">
                          <a:latin typeface="Calibri"/>
                          <a:ea typeface="Calibri"/>
                          <a:cs typeface="Arial"/>
                        </a:rPr>
                        <a:t>B. PAC</a:t>
                      </a:r>
                      <a:br>
                        <a:rPr lang="en-US" sz="1800" dirty="0">
                          <a:latin typeface="Calibri"/>
                          <a:ea typeface="Calibri"/>
                          <a:cs typeface="Arial"/>
                        </a:rPr>
                      </a:br>
                      <a:r>
                        <a:rPr lang="en-US" sz="1800" dirty="0">
                          <a:latin typeface="Calibri"/>
                          <a:ea typeface="Calibri"/>
                          <a:cs typeface="Arial"/>
                        </a:rPr>
                        <a:t>C. Second Degree Block Type 2</a:t>
                      </a:r>
                      <a:br>
                        <a:rPr lang="en-US" sz="1800" dirty="0">
                          <a:latin typeface="Calibri"/>
                          <a:ea typeface="Calibri"/>
                          <a:cs typeface="Arial"/>
                        </a:rPr>
                      </a:br>
                      <a:r>
                        <a:rPr lang="en-US" sz="1800" dirty="0">
                          <a:latin typeface="Calibri"/>
                          <a:ea typeface="Calibri"/>
                          <a:cs typeface="Arial"/>
                        </a:rPr>
                        <a:t>D. Paroxysmal </a:t>
                      </a:r>
                      <a:r>
                        <a:rPr lang="en-US" sz="1800" dirty="0" err="1">
                          <a:latin typeface="Calibri"/>
                          <a:ea typeface="Calibri"/>
                          <a:cs typeface="Arial"/>
                        </a:rPr>
                        <a:t>Supraventricular</a:t>
                      </a:r>
                      <a:r>
                        <a:rPr lang="en-US" sz="1800" dirty="0">
                          <a:latin typeface="Calibri"/>
                          <a:ea typeface="Calibri"/>
                          <a:cs typeface="Arial"/>
                        </a:rPr>
                        <a:t> Tachycardia</a:t>
                      </a:r>
                      <a:br>
                        <a:rPr lang="en-US" sz="1800" dirty="0">
                          <a:latin typeface="Calibri"/>
                          <a:ea typeface="Calibri"/>
                          <a:cs typeface="Arial"/>
                        </a:rPr>
                      </a:br>
                      <a:endParaRPr lang="en-US" sz="1800" dirty="0">
                        <a:latin typeface="Calibri"/>
                        <a:ea typeface="Calibri"/>
                        <a:cs typeface="Arial"/>
                      </a:endParaRPr>
                    </a:p>
                  </a:txBody>
                  <a:tcPr marL="0" marR="0" marT="0" marB="0" anchor="ctr">
                    <a:lnL>
                      <a:noFill/>
                    </a:lnL>
                    <a:lnR>
                      <a:noFill/>
                    </a:lnR>
                    <a:lnT>
                      <a:noFill/>
                    </a:lnT>
                    <a:lnB>
                      <a:noFill/>
                    </a:lnB>
                  </a:tcPr>
                </a:tc>
              </a:tr>
              <a:tr h="890656">
                <a:tc>
                  <a:txBody>
                    <a:bodyPr/>
                    <a:lstStyle/>
                    <a:p>
                      <a:pPr marL="0" marR="0" algn="l">
                        <a:lnSpc>
                          <a:spcPct val="115000"/>
                        </a:lnSpc>
                        <a:spcBef>
                          <a:spcPts val="0"/>
                        </a:spcBef>
                        <a:spcAft>
                          <a:spcPts val="1000"/>
                        </a:spcAft>
                      </a:pPr>
                      <a:endParaRPr lang="en-US" sz="1800">
                        <a:latin typeface="Calibri"/>
                        <a:ea typeface="Calibri"/>
                        <a:cs typeface="Arial"/>
                      </a:endParaRPr>
                    </a:p>
                  </a:txBody>
                  <a:tcPr marL="0" marR="0" marT="0" marB="0" anchor="ctr">
                    <a:lnL>
                      <a:noFill/>
                    </a:lnL>
                    <a:lnR>
                      <a:noFill/>
                    </a:lnR>
                    <a:lnT>
                      <a:noFill/>
                    </a:lnT>
                    <a:lnB>
                      <a:noFill/>
                    </a:lnB>
                  </a:tcPr>
                </a:tc>
                <a:tc vMerge="1">
                  <a:txBody>
                    <a:bodyPr/>
                    <a:lstStyle/>
                    <a:p>
                      <a:endParaRPr lang="en-US"/>
                    </a:p>
                  </a:txBody>
                  <a:tcPr/>
                </a:tc>
              </a:tr>
              <a:tr h="3117294">
                <a:tc>
                  <a:txBody>
                    <a:bodyPr/>
                    <a:lstStyle/>
                    <a:p>
                      <a:pPr marL="0" marR="0" algn="l">
                        <a:lnSpc>
                          <a:spcPct val="115000"/>
                        </a:lnSpc>
                        <a:spcBef>
                          <a:spcPts val="0"/>
                        </a:spcBef>
                        <a:spcAft>
                          <a:spcPts val="1000"/>
                        </a:spcAft>
                      </a:pPr>
                      <a:endParaRPr lang="en-US" sz="1800" dirty="0">
                        <a:latin typeface="Calibri"/>
                        <a:ea typeface="Calibri"/>
                        <a:cs typeface="Arial"/>
                      </a:endParaRPr>
                    </a:p>
                  </a:txBody>
                  <a:tcPr marL="0" marR="0" marT="0" marB="0" anchor="ctr">
                    <a:lnL>
                      <a:noFill/>
                    </a:lnL>
                    <a:lnR>
                      <a:noFill/>
                    </a:lnR>
                    <a:lnT>
                      <a:noFill/>
                    </a:lnT>
                    <a:lnB>
                      <a:noFill/>
                    </a:lnB>
                  </a:tcPr>
                </a:tc>
                <a:tc vMerge="1">
                  <a:txBody>
                    <a:bodyPr/>
                    <a:lstStyle/>
                    <a:p>
                      <a:endParaRPr lang="en-US"/>
                    </a:p>
                  </a:txBody>
                  <a:tcPr/>
                </a:tc>
              </a:tr>
            </a:tbl>
          </a:graphicData>
        </a:graphic>
      </p:graphicFrame>
      <p:pic>
        <p:nvPicPr>
          <p:cNvPr id="86019" name="صورة 76" descr="http://www.fammed.wisc.edu/medstudent/pcc/ecg/quiz/ri14.jpg"/>
          <p:cNvPicPr>
            <a:picLocks noChangeAspect="1" noChangeArrowheads="1"/>
          </p:cNvPicPr>
          <p:nvPr/>
        </p:nvPicPr>
        <p:blipFill>
          <a:blip r:embed="rId2"/>
          <a:srcRect/>
          <a:stretch>
            <a:fillRect/>
          </a:stretch>
        </p:blipFill>
        <p:spPr bwMode="auto">
          <a:xfrm>
            <a:off x="142844" y="714356"/>
            <a:ext cx="5357850" cy="1714512"/>
          </a:xfrm>
          <a:prstGeom prst="rect">
            <a:avLst/>
          </a:prstGeom>
          <a:noFill/>
        </p:spPr>
      </p:pic>
      <p:pic>
        <p:nvPicPr>
          <p:cNvPr id="86018" name="صورة 77" descr="http://www.fammed.wisc.edu/medstudent/pcc/ecg/quiz/ri8.jpg"/>
          <p:cNvPicPr>
            <a:picLocks noChangeAspect="1" noChangeArrowheads="1"/>
          </p:cNvPicPr>
          <p:nvPr/>
        </p:nvPicPr>
        <p:blipFill>
          <a:blip r:embed="rId3"/>
          <a:srcRect/>
          <a:stretch>
            <a:fillRect/>
          </a:stretch>
        </p:blipFill>
        <p:spPr bwMode="auto">
          <a:xfrm>
            <a:off x="214282" y="2643182"/>
            <a:ext cx="5429288" cy="1571636"/>
          </a:xfrm>
          <a:prstGeom prst="rect">
            <a:avLst/>
          </a:prstGeom>
          <a:noFill/>
        </p:spPr>
      </p:pic>
      <p:pic>
        <p:nvPicPr>
          <p:cNvPr id="86017" name="صورة 78" descr="http://www.fammed.wisc.edu/medstudent/pcc/ecg/quiz/ri15.jpg"/>
          <p:cNvPicPr>
            <a:picLocks noChangeAspect="1" noChangeArrowheads="1"/>
          </p:cNvPicPr>
          <p:nvPr/>
        </p:nvPicPr>
        <p:blipFill>
          <a:blip r:embed="rId4"/>
          <a:srcRect/>
          <a:stretch>
            <a:fillRect/>
          </a:stretch>
        </p:blipFill>
        <p:spPr bwMode="auto">
          <a:xfrm>
            <a:off x="214282" y="4429132"/>
            <a:ext cx="5357850" cy="1571636"/>
          </a:xfrm>
          <a:prstGeom prst="rect">
            <a:avLst/>
          </a:prstGeom>
          <a:noFill/>
        </p:spPr>
      </p:pic>
      <p:sp>
        <p:nvSpPr>
          <p:cNvPr id="86020" name="Rectangle 4"/>
          <p:cNvSpPr>
            <a:spLocks noChangeArrowheads="1"/>
          </p:cNvSpPr>
          <p:nvPr/>
        </p:nvSpPr>
        <p:spPr bwMode="auto">
          <a:xfrm>
            <a:off x="0" y="0"/>
            <a:ext cx="3618619" cy="651420"/>
          </a:xfrm>
          <a:prstGeom prst="rect">
            <a:avLst/>
          </a:prstGeom>
          <a:noFill/>
          <a:ln w="9525">
            <a:noFill/>
            <a:miter lim="800000"/>
            <a:headEnd/>
            <a:tailEnd/>
          </a:ln>
          <a:effectLst/>
        </p:spPr>
        <p:txBody>
          <a:bodyPr vert="horz" wrap="non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Rhythm and Intervals Quiz: Question 2</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4786314" y="357166"/>
          <a:ext cx="4214842" cy="6215105"/>
        </p:xfrm>
        <a:graphic>
          <a:graphicData uri="http://schemas.openxmlformats.org/drawingml/2006/table">
            <a:tbl>
              <a:tblPr/>
              <a:tblGrid>
                <a:gridCol w="25400"/>
                <a:gridCol w="4189442"/>
              </a:tblGrid>
              <a:tr h="406941">
                <a:tc gridSpan="2">
                  <a:txBody>
                    <a:bodyPr/>
                    <a:lstStyle/>
                    <a:p>
                      <a:pPr marL="0" marR="0" algn="l">
                        <a:lnSpc>
                          <a:spcPct val="115000"/>
                        </a:lnSpc>
                        <a:spcBef>
                          <a:spcPts val="0"/>
                        </a:spcBef>
                        <a:spcAft>
                          <a:spcPts val="1000"/>
                        </a:spcAft>
                      </a:pPr>
                      <a:r>
                        <a:rPr lang="en-US" sz="1800" b="1" dirty="0">
                          <a:latin typeface="Calibri"/>
                          <a:ea typeface="Calibri"/>
                          <a:cs typeface="Arial"/>
                        </a:rPr>
                        <a:t>The correct matches are:</a:t>
                      </a:r>
                      <a:endParaRPr lang="en-US" sz="1800" dirty="0">
                        <a:latin typeface="Calibri"/>
                        <a:ea typeface="Calibri"/>
                        <a:cs typeface="Arial"/>
                      </a:endParaRPr>
                    </a:p>
                  </a:txBody>
                  <a:tcPr marL="0" marR="0" marT="0" marB="0" anchor="ctr">
                    <a:lnL>
                      <a:noFill/>
                    </a:lnL>
                    <a:lnR>
                      <a:noFill/>
                    </a:lnR>
                    <a:lnT>
                      <a:noFill/>
                    </a:lnT>
                    <a:lnB>
                      <a:noFill/>
                    </a:lnB>
                  </a:tcPr>
                </a:tc>
                <a:tc hMerge="1">
                  <a:txBody>
                    <a:bodyPr/>
                    <a:lstStyle/>
                    <a:p>
                      <a:endParaRPr lang="en-US"/>
                    </a:p>
                  </a:txBody>
                  <a:tcPr/>
                </a:tc>
              </a:tr>
              <a:tr h="1183830">
                <a:tc>
                  <a:txBody>
                    <a:bodyPr/>
                    <a:lstStyle/>
                    <a:p>
                      <a:pPr marL="0" marR="0" algn="l">
                        <a:lnSpc>
                          <a:spcPct val="115000"/>
                        </a:lnSpc>
                        <a:spcBef>
                          <a:spcPts val="0"/>
                        </a:spcBef>
                        <a:spcAft>
                          <a:spcPts val="1000"/>
                        </a:spcAft>
                      </a:pPr>
                      <a:endParaRPr lang="en-US" sz="180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800">
                          <a:latin typeface="Calibri"/>
                          <a:ea typeface="Calibri"/>
                          <a:cs typeface="Arial"/>
                        </a:rPr>
                        <a:t>C. Second Degree Block Type 2</a:t>
                      </a:r>
                      <a:br>
                        <a:rPr lang="en-US" sz="1800">
                          <a:latin typeface="Calibri"/>
                          <a:ea typeface="Calibri"/>
                          <a:cs typeface="Arial"/>
                        </a:rPr>
                      </a:br>
                      <a:r>
                        <a:rPr lang="en-US" sz="1800">
                          <a:latin typeface="Calibri"/>
                          <a:ea typeface="Calibri"/>
                          <a:cs typeface="Arial"/>
                        </a:rPr>
                        <a:t>PR intervals are the same, but every other beat is dropped. </a:t>
                      </a:r>
                    </a:p>
                  </a:txBody>
                  <a:tcPr marL="0" marR="0" marT="0" marB="0" anchor="ctr">
                    <a:lnL>
                      <a:noFill/>
                    </a:lnL>
                    <a:lnR>
                      <a:noFill/>
                    </a:lnR>
                    <a:lnT>
                      <a:noFill/>
                    </a:lnT>
                    <a:lnB>
                      <a:noFill/>
                    </a:lnB>
                  </a:tcPr>
                </a:tc>
              </a:tr>
              <a:tr h="2700611">
                <a:tc>
                  <a:txBody>
                    <a:bodyPr/>
                    <a:lstStyle/>
                    <a:p>
                      <a:pPr marL="0" marR="0" algn="l">
                        <a:lnSpc>
                          <a:spcPct val="115000"/>
                        </a:lnSpc>
                        <a:spcBef>
                          <a:spcPts val="0"/>
                        </a:spcBef>
                        <a:spcAft>
                          <a:spcPts val="1000"/>
                        </a:spcAft>
                      </a:pPr>
                      <a:endParaRPr lang="en-US" sz="180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800" dirty="0">
                          <a:latin typeface="Calibri"/>
                          <a:ea typeface="Calibri"/>
                          <a:cs typeface="Arial"/>
                        </a:rPr>
                        <a:t>D. Paroxysmal </a:t>
                      </a:r>
                      <a:r>
                        <a:rPr lang="en-US" sz="1800" dirty="0" err="1">
                          <a:latin typeface="Calibri"/>
                          <a:ea typeface="Calibri"/>
                          <a:cs typeface="Arial"/>
                        </a:rPr>
                        <a:t>Supraventricular</a:t>
                      </a:r>
                      <a:r>
                        <a:rPr lang="en-US" sz="1800" dirty="0">
                          <a:latin typeface="Calibri"/>
                          <a:ea typeface="Calibri"/>
                          <a:cs typeface="Arial"/>
                        </a:rPr>
                        <a:t> Tachycardia</a:t>
                      </a:r>
                      <a:br>
                        <a:rPr lang="en-US" sz="1800" dirty="0">
                          <a:latin typeface="Calibri"/>
                          <a:ea typeface="Calibri"/>
                          <a:cs typeface="Arial"/>
                        </a:rPr>
                      </a:br>
                      <a:r>
                        <a:rPr lang="en-US" sz="1800" dirty="0">
                          <a:latin typeface="Calibri"/>
                          <a:ea typeface="Calibri"/>
                          <a:cs typeface="Arial"/>
                        </a:rPr>
                        <a:t>Regular narrow QRS. Often it's hard to determine whether it's </a:t>
                      </a:r>
                      <a:r>
                        <a:rPr lang="en-US" sz="1800" dirty="0" err="1">
                          <a:latin typeface="Calibri"/>
                          <a:ea typeface="Calibri"/>
                          <a:cs typeface="Arial"/>
                        </a:rPr>
                        <a:t>atrial</a:t>
                      </a:r>
                      <a:r>
                        <a:rPr lang="en-US" sz="1800" dirty="0">
                          <a:latin typeface="Calibri"/>
                          <a:ea typeface="Calibri"/>
                          <a:cs typeface="Arial"/>
                        </a:rPr>
                        <a:t> or </a:t>
                      </a:r>
                      <a:r>
                        <a:rPr lang="en-US" sz="1800" dirty="0" err="1">
                          <a:latin typeface="Calibri"/>
                          <a:ea typeface="Calibri"/>
                          <a:cs typeface="Arial"/>
                        </a:rPr>
                        <a:t>junctional</a:t>
                      </a:r>
                      <a:r>
                        <a:rPr lang="en-US" sz="1800" dirty="0">
                          <a:latin typeface="Calibri"/>
                          <a:ea typeface="Calibri"/>
                          <a:cs typeface="Arial"/>
                        </a:rPr>
                        <a:t> as it is going too fast to see P waves. Clinically it doesn't matter since they are treated the same. </a:t>
                      </a:r>
                    </a:p>
                  </a:txBody>
                  <a:tcPr marL="0" marR="0" marT="0" marB="0" anchor="ctr">
                    <a:lnL>
                      <a:noFill/>
                    </a:lnL>
                    <a:lnR>
                      <a:noFill/>
                    </a:lnR>
                    <a:lnT>
                      <a:noFill/>
                    </a:lnT>
                    <a:lnB>
                      <a:noFill/>
                    </a:lnB>
                  </a:tcPr>
                </a:tc>
              </a:tr>
              <a:tr h="1923723">
                <a:tc>
                  <a:txBody>
                    <a:bodyPr/>
                    <a:lstStyle/>
                    <a:p>
                      <a:pPr marL="0" marR="0" algn="l">
                        <a:lnSpc>
                          <a:spcPct val="115000"/>
                        </a:lnSpc>
                        <a:spcBef>
                          <a:spcPts val="0"/>
                        </a:spcBef>
                        <a:spcAft>
                          <a:spcPts val="1000"/>
                        </a:spcAft>
                      </a:pPr>
                      <a:endParaRPr lang="en-US" sz="180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800" dirty="0">
                          <a:latin typeface="Calibri"/>
                          <a:ea typeface="Calibri"/>
                          <a:cs typeface="Arial"/>
                        </a:rPr>
                        <a:t>B. PAC</a:t>
                      </a:r>
                      <a:br>
                        <a:rPr lang="en-US" sz="1800" dirty="0">
                          <a:latin typeface="Calibri"/>
                          <a:ea typeface="Calibri"/>
                          <a:cs typeface="Arial"/>
                        </a:rPr>
                      </a:br>
                      <a:r>
                        <a:rPr lang="en-US" sz="1800" dirty="0">
                          <a:latin typeface="Calibri"/>
                          <a:ea typeface="Calibri"/>
                          <a:cs typeface="Arial"/>
                        </a:rPr>
                        <a:t>The third beat is premature. It has a P wave of different morphology than the sinus beats. This defines it as a premature </a:t>
                      </a:r>
                      <a:r>
                        <a:rPr lang="en-US" sz="1800" dirty="0" err="1">
                          <a:latin typeface="Calibri"/>
                          <a:ea typeface="Calibri"/>
                          <a:cs typeface="Arial"/>
                        </a:rPr>
                        <a:t>atrial</a:t>
                      </a:r>
                      <a:r>
                        <a:rPr lang="en-US" sz="1800" dirty="0">
                          <a:latin typeface="Calibri"/>
                          <a:ea typeface="Calibri"/>
                          <a:cs typeface="Arial"/>
                        </a:rPr>
                        <a:t> contraction. </a:t>
                      </a:r>
                    </a:p>
                  </a:txBody>
                  <a:tcPr marL="0" marR="0" marT="0" marB="0" anchor="ctr">
                    <a:lnL>
                      <a:noFill/>
                    </a:lnL>
                    <a:lnR>
                      <a:noFill/>
                    </a:lnR>
                    <a:lnT>
                      <a:noFill/>
                    </a:lnT>
                    <a:lnB>
                      <a:noFill/>
                    </a:lnB>
                  </a:tcPr>
                </a:tc>
              </a:tr>
            </a:tbl>
          </a:graphicData>
        </a:graphic>
      </p:graphicFrame>
      <p:pic>
        <p:nvPicPr>
          <p:cNvPr id="87043" name="صورة 82" descr="http://www.fammed.wisc.edu/medstudent/pcc/ecg/quiz/ri14.jpg"/>
          <p:cNvPicPr>
            <a:picLocks noChangeAspect="1" noChangeArrowheads="1"/>
          </p:cNvPicPr>
          <p:nvPr/>
        </p:nvPicPr>
        <p:blipFill>
          <a:blip r:embed="rId2"/>
          <a:srcRect/>
          <a:stretch>
            <a:fillRect/>
          </a:stretch>
        </p:blipFill>
        <p:spPr bwMode="auto">
          <a:xfrm>
            <a:off x="214282" y="571480"/>
            <a:ext cx="4286280" cy="1928826"/>
          </a:xfrm>
          <a:prstGeom prst="rect">
            <a:avLst/>
          </a:prstGeom>
          <a:noFill/>
        </p:spPr>
      </p:pic>
      <p:pic>
        <p:nvPicPr>
          <p:cNvPr id="87042" name="صورة 83" descr="http://www.fammed.wisc.edu/medstudent/pcc/ecg/quiz/ri8.jpg"/>
          <p:cNvPicPr>
            <a:picLocks noChangeAspect="1" noChangeArrowheads="1"/>
          </p:cNvPicPr>
          <p:nvPr/>
        </p:nvPicPr>
        <p:blipFill>
          <a:blip r:embed="rId3"/>
          <a:srcRect/>
          <a:stretch>
            <a:fillRect/>
          </a:stretch>
        </p:blipFill>
        <p:spPr bwMode="auto">
          <a:xfrm>
            <a:off x="214282" y="2786058"/>
            <a:ext cx="4429156" cy="1285884"/>
          </a:xfrm>
          <a:prstGeom prst="rect">
            <a:avLst/>
          </a:prstGeom>
          <a:noFill/>
        </p:spPr>
      </p:pic>
      <p:pic>
        <p:nvPicPr>
          <p:cNvPr id="87041" name="صورة 84" descr="http://www.fammed.wisc.edu/medstudent/pcc/ecg/quiz/ri15.jpg"/>
          <p:cNvPicPr>
            <a:picLocks noChangeAspect="1" noChangeArrowheads="1"/>
          </p:cNvPicPr>
          <p:nvPr/>
        </p:nvPicPr>
        <p:blipFill>
          <a:blip r:embed="rId4"/>
          <a:srcRect/>
          <a:stretch>
            <a:fillRect/>
          </a:stretch>
        </p:blipFill>
        <p:spPr bwMode="auto">
          <a:xfrm>
            <a:off x="285720" y="4357694"/>
            <a:ext cx="4286280" cy="1714512"/>
          </a:xfrm>
          <a:prstGeom prst="rect">
            <a:avLst/>
          </a:prstGeom>
          <a:noFill/>
        </p:spPr>
      </p:pic>
      <p:sp>
        <p:nvSpPr>
          <p:cNvPr id="870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4F81BD"/>
                </a:solidFill>
                <a:effectLst/>
                <a:latin typeface="Cambria" pitchFamily="18" charset="0"/>
                <a:ea typeface="Times New Roman" pitchFamily="18" charset="0"/>
                <a:cs typeface="Times New Roman" pitchFamily="18" charset="0"/>
              </a:rPr>
              <a:t>Rhythm and Intervals Quiz: Question 2</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2571736" y="1142984"/>
          <a:ext cx="3462337" cy="5143537"/>
        </p:xfrm>
        <a:graphic>
          <a:graphicData uri="http://schemas.openxmlformats.org/drawingml/2006/table">
            <a:tbl>
              <a:tblPr/>
              <a:tblGrid>
                <a:gridCol w="3462337"/>
              </a:tblGrid>
              <a:tr h="728503">
                <a:tc>
                  <a:txBody>
                    <a:bodyPr/>
                    <a:lstStyle/>
                    <a:p>
                      <a:pPr marL="0" marR="0" algn="ctr">
                        <a:lnSpc>
                          <a:spcPct val="115000"/>
                        </a:lnSpc>
                        <a:spcBef>
                          <a:spcPts val="0"/>
                        </a:spcBef>
                        <a:spcAft>
                          <a:spcPts val="0"/>
                        </a:spcAft>
                      </a:pPr>
                      <a:r>
                        <a:rPr lang="en-US" sz="3200" b="1" dirty="0">
                          <a:latin typeface="Times New Roman"/>
                          <a:ea typeface="Times New Roman"/>
                          <a:cs typeface="Arial"/>
                        </a:rPr>
                        <a:t>Rate</a:t>
                      </a:r>
                      <a:endParaRPr lang="en-US" sz="32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79014">
                <a:tc>
                  <a:txBody>
                    <a:bodyPr/>
                    <a:lstStyle/>
                    <a:p>
                      <a:pPr marL="0" marR="0" algn="ctr">
                        <a:lnSpc>
                          <a:spcPct val="115000"/>
                        </a:lnSpc>
                        <a:spcBef>
                          <a:spcPts val="0"/>
                        </a:spcBef>
                        <a:spcAft>
                          <a:spcPts val="0"/>
                        </a:spcAft>
                      </a:pPr>
                      <a:r>
                        <a:rPr lang="en-US" sz="3200" b="1" dirty="0">
                          <a:latin typeface="Times New Roman"/>
                          <a:ea typeface="Times New Roman"/>
                          <a:cs typeface="Arial"/>
                        </a:rPr>
                        <a:t>Rhythm (Intervals)</a:t>
                      </a:r>
                      <a:endParaRPr lang="en-US" sz="32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728503">
                <a:tc>
                  <a:txBody>
                    <a:bodyPr/>
                    <a:lstStyle/>
                    <a:p>
                      <a:pPr marL="0" marR="0" algn="ctr">
                        <a:lnSpc>
                          <a:spcPct val="115000"/>
                        </a:lnSpc>
                        <a:spcBef>
                          <a:spcPts val="0"/>
                        </a:spcBef>
                        <a:spcAft>
                          <a:spcPts val="0"/>
                        </a:spcAft>
                      </a:pPr>
                      <a:r>
                        <a:rPr lang="en-US" sz="3200" b="1" dirty="0">
                          <a:latin typeface="Times New Roman"/>
                          <a:ea typeface="Times New Roman"/>
                          <a:cs typeface="Arial"/>
                        </a:rPr>
                        <a:t>Axis</a:t>
                      </a:r>
                      <a:endParaRPr lang="en-US" sz="32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79014">
                <a:tc>
                  <a:txBody>
                    <a:bodyPr/>
                    <a:lstStyle/>
                    <a:p>
                      <a:pPr marL="0" marR="0" algn="ctr">
                        <a:lnSpc>
                          <a:spcPct val="115000"/>
                        </a:lnSpc>
                        <a:spcBef>
                          <a:spcPts val="0"/>
                        </a:spcBef>
                        <a:spcAft>
                          <a:spcPts val="0"/>
                        </a:spcAft>
                      </a:pPr>
                      <a:r>
                        <a:rPr lang="en-US" sz="3200" b="1" dirty="0">
                          <a:latin typeface="Times New Roman"/>
                          <a:ea typeface="Times New Roman"/>
                          <a:cs typeface="Arial"/>
                        </a:rPr>
                        <a:t>Hypertrophy</a:t>
                      </a:r>
                      <a:endParaRPr lang="en-US" sz="32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28503">
                <a:tc>
                  <a:txBody>
                    <a:bodyPr/>
                    <a:lstStyle/>
                    <a:p>
                      <a:pPr marL="0" marR="0" algn="ctr">
                        <a:lnSpc>
                          <a:spcPct val="115000"/>
                        </a:lnSpc>
                        <a:spcBef>
                          <a:spcPts val="0"/>
                        </a:spcBef>
                        <a:spcAft>
                          <a:spcPts val="0"/>
                        </a:spcAft>
                      </a:pPr>
                      <a:r>
                        <a:rPr lang="en-US" sz="3200" b="1" dirty="0">
                          <a:latin typeface="Times New Roman"/>
                          <a:ea typeface="Times New Roman"/>
                          <a:cs typeface="Arial"/>
                        </a:rPr>
                        <a:t>Infarct</a:t>
                      </a:r>
                      <a:endParaRPr lang="en-US" sz="32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9457" name="Rectangle 1"/>
          <p:cNvSpPr>
            <a:spLocks noChangeArrowheads="1"/>
          </p:cNvSpPr>
          <p:nvPr/>
        </p:nvSpPr>
        <p:spPr bwMode="auto">
          <a:xfrm>
            <a:off x="0" y="214290"/>
            <a:ext cx="9144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ECG interpretation: look at five areas, in order, on each ECG.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5572132" y="714355"/>
          <a:ext cx="3357586" cy="5429288"/>
        </p:xfrm>
        <a:graphic>
          <a:graphicData uri="http://schemas.openxmlformats.org/drawingml/2006/table">
            <a:tbl>
              <a:tblPr/>
              <a:tblGrid>
                <a:gridCol w="25400"/>
                <a:gridCol w="3332186"/>
              </a:tblGrid>
              <a:tr h="775613">
                <a:tc gridSpan="2">
                  <a:txBody>
                    <a:bodyPr/>
                    <a:lstStyle/>
                    <a:p>
                      <a:pPr marL="0" marR="0" algn="l">
                        <a:lnSpc>
                          <a:spcPct val="115000"/>
                        </a:lnSpc>
                        <a:spcBef>
                          <a:spcPts val="0"/>
                        </a:spcBef>
                        <a:spcAft>
                          <a:spcPts val="1000"/>
                        </a:spcAft>
                      </a:pPr>
                      <a:r>
                        <a:rPr lang="en-US" sz="2000" b="1" dirty="0">
                          <a:latin typeface="Calibri"/>
                          <a:ea typeface="Calibri"/>
                          <a:cs typeface="Arial"/>
                        </a:rPr>
                        <a:t>Match the tracings with the correct interpretation:</a:t>
                      </a:r>
                      <a:endParaRPr lang="en-US" sz="2000" dirty="0">
                        <a:latin typeface="Calibri"/>
                        <a:ea typeface="Calibri"/>
                        <a:cs typeface="Arial"/>
                      </a:endParaRPr>
                    </a:p>
                  </a:txBody>
                  <a:tcPr marL="0" marR="0" marT="0" marB="0" anchor="ctr">
                    <a:lnL>
                      <a:noFill/>
                    </a:lnL>
                    <a:lnR>
                      <a:noFill/>
                    </a:lnR>
                    <a:lnT>
                      <a:noFill/>
                    </a:lnT>
                    <a:lnB>
                      <a:noFill/>
                    </a:lnB>
                  </a:tcPr>
                </a:tc>
                <a:tc hMerge="1">
                  <a:txBody>
                    <a:bodyPr/>
                    <a:lstStyle/>
                    <a:p>
                      <a:endParaRPr lang="en-US"/>
                    </a:p>
                  </a:txBody>
                  <a:tcPr/>
                </a:tc>
              </a:tr>
              <a:tr h="846123">
                <a:tc>
                  <a:txBody>
                    <a:bodyPr/>
                    <a:lstStyle/>
                    <a:p>
                      <a:pPr marL="0" marR="0" algn="l">
                        <a:lnSpc>
                          <a:spcPct val="115000"/>
                        </a:lnSpc>
                        <a:spcBef>
                          <a:spcPts val="0"/>
                        </a:spcBef>
                        <a:spcAft>
                          <a:spcPts val="1000"/>
                        </a:spcAft>
                      </a:pPr>
                      <a:endParaRPr lang="en-US" sz="2000">
                        <a:latin typeface="Calibri"/>
                        <a:ea typeface="Calibri"/>
                        <a:cs typeface="Arial"/>
                      </a:endParaRPr>
                    </a:p>
                  </a:txBody>
                  <a:tcPr marL="0" marR="0" marT="0" marB="0" anchor="ctr">
                    <a:lnL>
                      <a:noFill/>
                    </a:lnL>
                    <a:lnR>
                      <a:noFill/>
                    </a:lnR>
                    <a:lnT>
                      <a:noFill/>
                    </a:lnT>
                    <a:lnB>
                      <a:noFill/>
                    </a:lnB>
                  </a:tcPr>
                </a:tc>
                <a:tc rowSpan="3">
                  <a:txBody>
                    <a:bodyPr/>
                    <a:lstStyle/>
                    <a:p>
                      <a:pPr marL="0" marR="0" algn="l">
                        <a:lnSpc>
                          <a:spcPct val="115000"/>
                        </a:lnSpc>
                        <a:spcBef>
                          <a:spcPts val="0"/>
                        </a:spcBef>
                        <a:spcAft>
                          <a:spcPts val="1000"/>
                        </a:spcAft>
                      </a:pPr>
                      <a:r>
                        <a:rPr lang="en-US" sz="2000" dirty="0">
                          <a:latin typeface="Calibri"/>
                          <a:ea typeface="Calibri"/>
                          <a:cs typeface="Arial"/>
                        </a:rPr>
                        <a:t>A. Ventricular Tachycardia</a:t>
                      </a:r>
                      <a:br>
                        <a:rPr lang="en-US" sz="2000" dirty="0">
                          <a:latin typeface="Calibri"/>
                          <a:ea typeface="Calibri"/>
                          <a:cs typeface="Arial"/>
                        </a:rPr>
                      </a:br>
                      <a:r>
                        <a:rPr lang="en-US" sz="2000" dirty="0">
                          <a:latin typeface="Calibri"/>
                          <a:ea typeface="Calibri"/>
                          <a:cs typeface="Arial"/>
                        </a:rPr>
                        <a:t>B. Second Degree Block Type 1 (</a:t>
                      </a:r>
                      <a:r>
                        <a:rPr lang="en-US" sz="2000" dirty="0" err="1">
                          <a:latin typeface="Calibri"/>
                          <a:ea typeface="Calibri"/>
                          <a:cs typeface="Arial"/>
                        </a:rPr>
                        <a:t>Wenckebach</a:t>
                      </a:r>
                      <a:r>
                        <a:rPr lang="en-US" sz="2000" dirty="0">
                          <a:latin typeface="Calibri"/>
                          <a:ea typeface="Calibri"/>
                          <a:cs typeface="Arial"/>
                        </a:rPr>
                        <a:t>)</a:t>
                      </a:r>
                      <a:br>
                        <a:rPr lang="en-US" sz="2000" dirty="0">
                          <a:latin typeface="Calibri"/>
                          <a:ea typeface="Calibri"/>
                          <a:cs typeface="Arial"/>
                        </a:rPr>
                      </a:br>
                      <a:r>
                        <a:rPr lang="en-US" sz="2000" dirty="0">
                          <a:latin typeface="Calibri"/>
                          <a:ea typeface="Calibri"/>
                          <a:cs typeface="Arial"/>
                        </a:rPr>
                        <a:t>C. </a:t>
                      </a:r>
                      <a:r>
                        <a:rPr lang="en-US" sz="2000" dirty="0" err="1">
                          <a:latin typeface="Calibri"/>
                          <a:ea typeface="Calibri"/>
                          <a:cs typeface="Arial"/>
                        </a:rPr>
                        <a:t>Junctional</a:t>
                      </a:r>
                      <a:r>
                        <a:rPr lang="en-US" sz="2000" dirty="0">
                          <a:latin typeface="Calibri"/>
                          <a:ea typeface="Calibri"/>
                          <a:cs typeface="Arial"/>
                        </a:rPr>
                        <a:t> Rhythm</a:t>
                      </a:r>
                      <a:br>
                        <a:rPr lang="en-US" sz="2000" dirty="0">
                          <a:latin typeface="Calibri"/>
                          <a:ea typeface="Calibri"/>
                          <a:cs typeface="Arial"/>
                        </a:rPr>
                      </a:br>
                      <a:r>
                        <a:rPr lang="en-US" sz="2000" dirty="0">
                          <a:latin typeface="Calibri"/>
                          <a:ea typeface="Calibri"/>
                          <a:cs typeface="Arial"/>
                        </a:rPr>
                        <a:t>D. Wandering </a:t>
                      </a:r>
                      <a:r>
                        <a:rPr lang="en-US" sz="2000" dirty="0" err="1">
                          <a:latin typeface="Calibri"/>
                          <a:ea typeface="Calibri"/>
                          <a:cs typeface="Arial"/>
                        </a:rPr>
                        <a:t>Atrial</a:t>
                      </a:r>
                      <a:r>
                        <a:rPr lang="en-US" sz="2000" dirty="0">
                          <a:latin typeface="Calibri"/>
                          <a:ea typeface="Calibri"/>
                          <a:cs typeface="Arial"/>
                        </a:rPr>
                        <a:t> Pacemaker</a:t>
                      </a:r>
                      <a:br>
                        <a:rPr lang="en-US" sz="2000" dirty="0">
                          <a:latin typeface="Calibri"/>
                          <a:ea typeface="Calibri"/>
                          <a:cs typeface="Arial"/>
                        </a:rPr>
                      </a:br>
                      <a:endParaRPr lang="en-US" sz="2000" dirty="0">
                        <a:latin typeface="Calibri"/>
                        <a:ea typeface="Calibri"/>
                        <a:cs typeface="Arial"/>
                      </a:endParaRPr>
                    </a:p>
                  </a:txBody>
                  <a:tcPr marL="0" marR="0" marT="0" marB="0" anchor="ctr">
                    <a:lnL>
                      <a:noFill/>
                    </a:lnL>
                    <a:lnR>
                      <a:noFill/>
                    </a:lnR>
                    <a:lnT>
                      <a:noFill/>
                    </a:lnT>
                    <a:lnB>
                      <a:noFill/>
                    </a:lnB>
                  </a:tcPr>
                </a:tc>
              </a:tr>
              <a:tr h="846123">
                <a:tc>
                  <a:txBody>
                    <a:bodyPr/>
                    <a:lstStyle/>
                    <a:p>
                      <a:pPr marL="0" marR="0" algn="l">
                        <a:lnSpc>
                          <a:spcPct val="115000"/>
                        </a:lnSpc>
                        <a:spcBef>
                          <a:spcPts val="0"/>
                        </a:spcBef>
                        <a:spcAft>
                          <a:spcPts val="1000"/>
                        </a:spcAft>
                      </a:pPr>
                      <a:endParaRPr lang="en-US" sz="2000">
                        <a:latin typeface="Calibri"/>
                        <a:ea typeface="Calibri"/>
                        <a:cs typeface="Arial"/>
                      </a:endParaRPr>
                    </a:p>
                  </a:txBody>
                  <a:tcPr marL="0" marR="0" marT="0" marB="0" anchor="ctr">
                    <a:lnL>
                      <a:noFill/>
                    </a:lnL>
                    <a:lnR>
                      <a:noFill/>
                    </a:lnR>
                    <a:lnT>
                      <a:noFill/>
                    </a:lnT>
                    <a:lnB>
                      <a:noFill/>
                    </a:lnB>
                  </a:tcPr>
                </a:tc>
                <a:tc vMerge="1">
                  <a:txBody>
                    <a:bodyPr/>
                    <a:lstStyle/>
                    <a:p>
                      <a:endParaRPr lang="en-US"/>
                    </a:p>
                  </a:txBody>
                  <a:tcPr/>
                </a:tc>
              </a:tr>
              <a:tr h="2961429">
                <a:tc>
                  <a:txBody>
                    <a:bodyPr/>
                    <a:lstStyle/>
                    <a:p>
                      <a:pPr marL="0" marR="0" algn="l">
                        <a:lnSpc>
                          <a:spcPct val="115000"/>
                        </a:lnSpc>
                        <a:spcBef>
                          <a:spcPts val="0"/>
                        </a:spcBef>
                        <a:spcAft>
                          <a:spcPts val="1000"/>
                        </a:spcAft>
                      </a:pPr>
                      <a:endParaRPr lang="en-US" sz="2000" dirty="0">
                        <a:latin typeface="Calibri"/>
                        <a:ea typeface="Calibri"/>
                        <a:cs typeface="Arial"/>
                      </a:endParaRPr>
                    </a:p>
                  </a:txBody>
                  <a:tcPr marL="0" marR="0" marT="0" marB="0" anchor="ctr">
                    <a:lnL>
                      <a:noFill/>
                    </a:lnL>
                    <a:lnR>
                      <a:noFill/>
                    </a:lnR>
                    <a:lnT>
                      <a:noFill/>
                    </a:lnT>
                    <a:lnB>
                      <a:noFill/>
                    </a:lnB>
                  </a:tcPr>
                </a:tc>
                <a:tc vMerge="1">
                  <a:txBody>
                    <a:bodyPr/>
                    <a:lstStyle/>
                    <a:p>
                      <a:endParaRPr lang="en-US"/>
                    </a:p>
                  </a:txBody>
                  <a:tcPr/>
                </a:tc>
              </a:tr>
            </a:tbl>
          </a:graphicData>
        </a:graphic>
      </p:graphicFrame>
      <p:pic>
        <p:nvPicPr>
          <p:cNvPr id="88067" name="صورة 88" descr="http://www.fammed.wisc.edu/medstudent/pcc/ecg/quiz/ri16.jpg"/>
          <p:cNvPicPr>
            <a:picLocks noChangeAspect="1" noChangeArrowheads="1"/>
          </p:cNvPicPr>
          <p:nvPr/>
        </p:nvPicPr>
        <p:blipFill>
          <a:blip r:embed="rId2"/>
          <a:srcRect/>
          <a:stretch>
            <a:fillRect/>
          </a:stretch>
        </p:blipFill>
        <p:spPr bwMode="auto">
          <a:xfrm>
            <a:off x="214282" y="500042"/>
            <a:ext cx="5072098" cy="2000264"/>
          </a:xfrm>
          <a:prstGeom prst="rect">
            <a:avLst/>
          </a:prstGeom>
          <a:noFill/>
        </p:spPr>
      </p:pic>
      <p:pic>
        <p:nvPicPr>
          <p:cNvPr id="88066" name="صورة 89" descr="http://www.fammed.wisc.edu/medstudent/pcc/ecg/quiz/ri1.jpg"/>
          <p:cNvPicPr>
            <a:picLocks noChangeAspect="1" noChangeArrowheads="1"/>
          </p:cNvPicPr>
          <p:nvPr/>
        </p:nvPicPr>
        <p:blipFill>
          <a:blip r:embed="rId3"/>
          <a:srcRect/>
          <a:stretch>
            <a:fillRect/>
          </a:stretch>
        </p:blipFill>
        <p:spPr bwMode="auto">
          <a:xfrm>
            <a:off x="214282" y="2786058"/>
            <a:ext cx="5072098" cy="1643074"/>
          </a:xfrm>
          <a:prstGeom prst="rect">
            <a:avLst/>
          </a:prstGeom>
          <a:noFill/>
        </p:spPr>
      </p:pic>
      <p:pic>
        <p:nvPicPr>
          <p:cNvPr id="88065" name="صورة 90" descr="http://www.fammed.wisc.edu/medstudent/pcc/ecg/quiz/ri3.jpg"/>
          <p:cNvPicPr>
            <a:picLocks noChangeAspect="1" noChangeArrowheads="1"/>
          </p:cNvPicPr>
          <p:nvPr/>
        </p:nvPicPr>
        <p:blipFill>
          <a:blip r:embed="rId4"/>
          <a:srcRect/>
          <a:stretch>
            <a:fillRect/>
          </a:stretch>
        </p:blipFill>
        <p:spPr bwMode="auto">
          <a:xfrm>
            <a:off x="214282" y="4572008"/>
            <a:ext cx="5143536" cy="1643074"/>
          </a:xfrm>
          <a:prstGeom prst="rect">
            <a:avLst/>
          </a:prstGeom>
          <a:noFill/>
        </p:spPr>
      </p:pic>
      <p:sp>
        <p:nvSpPr>
          <p:cNvPr id="8806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4F81BD"/>
                </a:solidFill>
                <a:effectLst/>
                <a:latin typeface="Cambria" pitchFamily="18" charset="0"/>
                <a:ea typeface="Times New Roman" pitchFamily="18" charset="0"/>
                <a:cs typeface="Times New Roman" pitchFamily="18" charset="0"/>
              </a:rPr>
              <a:t>Rhythm and Intervals Quiz: Question 3</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6215074" y="357167"/>
          <a:ext cx="2714644" cy="5929354"/>
        </p:xfrm>
        <a:graphic>
          <a:graphicData uri="http://schemas.openxmlformats.org/drawingml/2006/table">
            <a:tbl>
              <a:tblPr/>
              <a:tblGrid>
                <a:gridCol w="25400"/>
                <a:gridCol w="2689244"/>
              </a:tblGrid>
              <a:tr h="383664">
                <a:tc gridSpan="2">
                  <a:txBody>
                    <a:bodyPr/>
                    <a:lstStyle/>
                    <a:p>
                      <a:pPr marL="0" marR="0" algn="l">
                        <a:lnSpc>
                          <a:spcPct val="115000"/>
                        </a:lnSpc>
                        <a:spcBef>
                          <a:spcPts val="0"/>
                        </a:spcBef>
                        <a:spcAft>
                          <a:spcPts val="1000"/>
                        </a:spcAft>
                      </a:pPr>
                      <a:r>
                        <a:rPr lang="en-US" sz="1600" b="1">
                          <a:latin typeface="Calibri"/>
                          <a:ea typeface="Calibri"/>
                          <a:cs typeface="Arial"/>
                        </a:rPr>
                        <a:t>The correct matches are:</a:t>
                      </a:r>
                      <a:endParaRPr lang="en-US" sz="1600">
                        <a:latin typeface="Calibri"/>
                        <a:ea typeface="Calibri"/>
                        <a:cs typeface="Arial"/>
                      </a:endParaRPr>
                    </a:p>
                  </a:txBody>
                  <a:tcPr marL="0" marR="0" marT="0" marB="0" anchor="ctr">
                    <a:lnL>
                      <a:noFill/>
                    </a:lnL>
                    <a:lnR>
                      <a:noFill/>
                    </a:lnR>
                    <a:lnT>
                      <a:noFill/>
                    </a:lnT>
                    <a:lnB>
                      <a:noFill/>
                    </a:lnB>
                  </a:tcPr>
                </a:tc>
                <a:tc hMerge="1">
                  <a:txBody>
                    <a:bodyPr/>
                    <a:lstStyle/>
                    <a:p>
                      <a:endParaRPr lang="en-US"/>
                    </a:p>
                  </a:txBody>
                  <a:tcPr/>
                </a:tc>
              </a:tr>
              <a:tr h="2546134">
                <a:tc>
                  <a:txBody>
                    <a:bodyPr/>
                    <a:lstStyle/>
                    <a:p>
                      <a:pPr marL="0" marR="0" algn="l">
                        <a:lnSpc>
                          <a:spcPct val="115000"/>
                        </a:lnSpc>
                        <a:spcBef>
                          <a:spcPts val="0"/>
                        </a:spcBef>
                        <a:spcAft>
                          <a:spcPts val="1000"/>
                        </a:spcAft>
                      </a:pPr>
                      <a:endParaRPr lang="en-US" sz="1600" dirty="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600" dirty="0">
                          <a:latin typeface="Calibri"/>
                          <a:ea typeface="Calibri"/>
                          <a:cs typeface="Arial"/>
                        </a:rPr>
                        <a:t>D. Wandering </a:t>
                      </a:r>
                      <a:r>
                        <a:rPr lang="en-US" sz="1600" dirty="0" err="1">
                          <a:latin typeface="Calibri"/>
                          <a:ea typeface="Calibri"/>
                          <a:cs typeface="Arial"/>
                        </a:rPr>
                        <a:t>Atrial</a:t>
                      </a:r>
                      <a:r>
                        <a:rPr lang="en-US" sz="1600" dirty="0">
                          <a:latin typeface="Calibri"/>
                          <a:ea typeface="Calibri"/>
                          <a:cs typeface="Arial"/>
                        </a:rPr>
                        <a:t> Pacemaker</a:t>
                      </a:r>
                      <a:br>
                        <a:rPr lang="en-US" sz="1600" dirty="0">
                          <a:latin typeface="Calibri"/>
                          <a:ea typeface="Calibri"/>
                          <a:cs typeface="Arial"/>
                        </a:rPr>
                      </a:br>
                      <a:r>
                        <a:rPr lang="en-US" sz="1600" dirty="0">
                          <a:latin typeface="Calibri"/>
                          <a:ea typeface="Calibri"/>
                          <a:cs typeface="Arial"/>
                        </a:rPr>
                        <a:t>(It's called Multi focal </a:t>
                      </a:r>
                      <a:r>
                        <a:rPr lang="en-US" sz="1600" dirty="0" err="1">
                          <a:latin typeface="Calibri"/>
                          <a:ea typeface="Calibri"/>
                          <a:cs typeface="Arial"/>
                        </a:rPr>
                        <a:t>Atrial</a:t>
                      </a:r>
                      <a:r>
                        <a:rPr lang="en-US" sz="1600" dirty="0">
                          <a:latin typeface="Calibri"/>
                          <a:ea typeface="Calibri"/>
                          <a:cs typeface="Arial"/>
                        </a:rPr>
                        <a:t> Tachycardia if the rate is &gt;100). Strict definition is 3 different P wave morphologies and 3 different PR intervals. </a:t>
                      </a:r>
                    </a:p>
                  </a:txBody>
                  <a:tcPr marL="0" marR="0" marT="0" marB="0" anchor="ctr">
                    <a:lnL>
                      <a:noFill/>
                    </a:lnL>
                    <a:lnR>
                      <a:noFill/>
                    </a:lnR>
                    <a:lnT>
                      <a:noFill/>
                    </a:lnT>
                    <a:lnB>
                      <a:noFill/>
                    </a:lnB>
                  </a:tcPr>
                </a:tc>
              </a:tr>
              <a:tr h="1116114">
                <a:tc>
                  <a:txBody>
                    <a:bodyPr/>
                    <a:lstStyle/>
                    <a:p>
                      <a:pPr marL="0" marR="0" algn="l">
                        <a:lnSpc>
                          <a:spcPct val="115000"/>
                        </a:lnSpc>
                        <a:spcBef>
                          <a:spcPts val="0"/>
                        </a:spcBef>
                        <a:spcAft>
                          <a:spcPts val="1000"/>
                        </a:spcAft>
                      </a:pPr>
                      <a:endParaRPr lang="en-US" sz="160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600">
                          <a:latin typeface="Calibri"/>
                          <a:ea typeface="Calibri"/>
                          <a:cs typeface="Arial"/>
                        </a:rPr>
                        <a:t>A. Ventricular Tachycardia</a:t>
                      </a:r>
                      <a:br>
                        <a:rPr lang="en-US" sz="1600">
                          <a:latin typeface="Calibri"/>
                          <a:ea typeface="Calibri"/>
                          <a:cs typeface="Arial"/>
                        </a:rPr>
                      </a:br>
                      <a:r>
                        <a:rPr lang="en-US" sz="1600">
                          <a:latin typeface="Calibri"/>
                          <a:ea typeface="Calibri"/>
                          <a:cs typeface="Arial"/>
                        </a:rPr>
                        <a:t>Fast, wide, regular, bizarre QRS. </a:t>
                      </a:r>
                    </a:p>
                  </a:txBody>
                  <a:tcPr marL="0" marR="0" marT="0" marB="0" anchor="ctr">
                    <a:lnL>
                      <a:noFill/>
                    </a:lnL>
                    <a:lnR>
                      <a:noFill/>
                    </a:lnR>
                    <a:lnT>
                      <a:noFill/>
                    </a:lnT>
                    <a:lnB>
                      <a:noFill/>
                    </a:lnB>
                  </a:tcPr>
                </a:tc>
              </a:tr>
              <a:tr h="1499778">
                <a:tc>
                  <a:txBody>
                    <a:bodyPr/>
                    <a:lstStyle/>
                    <a:p>
                      <a:pPr marL="0" marR="0" algn="l">
                        <a:lnSpc>
                          <a:spcPct val="115000"/>
                        </a:lnSpc>
                        <a:spcBef>
                          <a:spcPts val="0"/>
                        </a:spcBef>
                        <a:spcAft>
                          <a:spcPts val="1000"/>
                        </a:spcAft>
                      </a:pPr>
                      <a:endParaRPr lang="en-US" sz="160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600" dirty="0">
                          <a:latin typeface="Calibri"/>
                          <a:ea typeface="Calibri"/>
                          <a:cs typeface="Arial"/>
                        </a:rPr>
                        <a:t>B. Second Degree Block Type 1 (</a:t>
                      </a:r>
                      <a:r>
                        <a:rPr lang="en-US" sz="1600" dirty="0" err="1">
                          <a:latin typeface="Calibri"/>
                          <a:ea typeface="Calibri"/>
                          <a:cs typeface="Arial"/>
                        </a:rPr>
                        <a:t>Wenckebach</a:t>
                      </a:r>
                      <a:r>
                        <a:rPr lang="en-US" sz="1600" dirty="0">
                          <a:latin typeface="Calibri"/>
                          <a:ea typeface="Calibri"/>
                          <a:cs typeface="Arial"/>
                        </a:rPr>
                        <a:t>)</a:t>
                      </a:r>
                      <a:br>
                        <a:rPr lang="en-US" sz="1600" dirty="0">
                          <a:latin typeface="Calibri"/>
                          <a:ea typeface="Calibri"/>
                          <a:cs typeface="Arial"/>
                        </a:rPr>
                      </a:br>
                      <a:r>
                        <a:rPr lang="en-US" sz="1600" dirty="0">
                          <a:latin typeface="Calibri"/>
                          <a:ea typeface="Calibri"/>
                          <a:cs typeface="Arial"/>
                        </a:rPr>
                        <a:t>The PR gets progressively longer until a beat is dropped. </a:t>
                      </a:r>
                    </a:p>
                  </a:txBody>
                  <a:tcPr marL="0" marR="0" marT="0" marB="0" anchor="ctr">
                    <a:lnL>
                      <a:noFill/>
                    </a:lnL>
                    <a:lnR>
                      <a:noFill/>
                    </a:lnR>
                    <a:lnT>
                      <a:noFill/>
                    </a:lnT>
                    <a:lnB>
                      <a:noFill/>
                    </a:lnB>
                  </a:tcPr>
                </a:tc>
              </a:tr>
              <a:tr h="383664">
                <a:tc gridSpan="2">
                  <a:txBody>
                    <a:bodyPr/>
                    <a:lstStyle/>
                    <a:p>
                      <a:pPr marL="0" marR="0" algn="l">
                        <a:lnSpc>
                          <a:spcPct val="115000"/>
                        </a:lnSpc>
                        <a:spcBef>
                          <a:spcPts val="0"/>
                        </a:spcBef>
                        <a:spcAft>
                          <a:spcPts val="1000"/>
                        </a:spcAft>
                      </a:pPr>
                      <a:endParaRPr lang="en-US" sz="1600" dirty="0">
                        <a:latin typeface="Calibri"/>
                        <a:ea typeface="Calibri"/>
                        <a:cs typeface="Arial"/>
                      </a:endParaRPr>
                    </a:p>
                  </a:txBody>
                  <a:tcPr marL="0" marR="0" marT="0" marB="0" anchor="ctr">
                    <a:lnL>
                      <a:noFill/>
                    </a:lnL>
                    <a:lnR>
                      <a:noFill/>
                    </a:lnR>
                    <a:lnT>
                      <a:noFill/>
                    </a:lnT>
                    <a:lnB>
                      <a:noFill/>
                    </a:lnB>
                  </a:tcPr>
                </a:tc>
                <a:tc hMerge="1">
                  <a:txBody>
                    <a:bodyPr/>
                    <a:lstStyle/>
                    <a:p>
                      <a:endParaRPr lang="en-US"/>
                    </a:p>
                  </a:txBody>
                  <a:tcPr/>
                </a:tc>
              </a:tr>
            </a:tbl>
          </a:graphicData>
        </a:graphic>
      </p:graphicFrame>
      <p:pic>
        <p:nvPicPr>
          <p:cNvPr id="89091" name="صورة 94" descr="http://www.fammed.wisc.edu/medstudent/pcc/ecg/quiz/ri16.jpg"/>
          <p:cNvPicPr>
            <a:picLocks noChangeAspect="1" noChangeArrowheads="1"/>
          </p:cNvPicPr>
          <p:nvPr/>
        </p:nvPicPr>
        <p:blipFill>
          <a:blip r:embed="rId2"/>
          <a:srcRect/>
          <a:stretch>
            <a:fillRect/>
          </a:stretch>
        </p:blipFill>
        <p:spPr bwMode="auto">
          <a:xfrm>
            <a:off x="285720" y="642918"/>
            <a:ext cx="5429288" cy="2000264"/>
          </a:xfrm>
          <a:prstGeom prst="rect">
            <a:avLst/>
          </a:prstGeom>
          <a:noFill/>
        </p:spPr>
      </p:pic>
      <p:pic>
        <p:nvPicPr>
          <p:cNvPr id="89090" name="صورة 95" descr="http://www.fammed.wisc.edu/medstudent/pcc/ecg/quiz/ri1.jpg"/>
          <p:cNvPicPr>
            <a:picLocks noChangeAspect="1" noChangeArrowheads="1"/>
          </p:cNvPicPr>
          <p:nvPr/>
        </p:nvPicPr>
        <p:blipFill>
          <a:blip r:embed="rId3"/>
          <a:srcRect/>
          <a:stretch>
            <a:fillRect/>
          </a:stretch>
        </p:blipFill>
        <p:spPr bwMode="auto">
          <a:xfrm>
            <a:off x="428596" y="2857496"/>
            <a:ext cx="5429288" cy="1500198"/>
          </a:xfrm>
          <a:prstGeom prst="rect">
            <a:avLst/>
          </a:prstGeom>
          <a:noFill/>
        </p:spPr>
      </p:pic>
      <p:pic>
        <p:nvPicPr>
          <p:cNvPr id="89089" name="صورة 96" descr="http://www.fammed.wisc.edu/medstudent/pcc/ecg/quiz/ri3.jpg"/>
          <p:cNvPicPr>
            <a:picLocks noChangeAspect="1" noChangeArrowheads="1"/>
          </p:cNvPicPr>
          <p:nvPr/>
        </p:nvPicPr>
        <p:blipFill>
          <a:blip r:embed="rId4"/>
          <a:srcRect/>
          <a:stretch>
            <a:fillRect/>
          </a:stretch>
        </p:blipFill>
        <p:spPr bwMode="auto">
          <a:xfrm>
            <a:off x="285720" y="4643446"/>
            <a:ext cx="5715040" cy="1714512"/>
          </a:xfrm>
          <a:prstGeom prst="rect">
            <a:avLst/>
          </a:prstGeom>
          <a:noFill/>
        </p:spPr>
      </p:pic>
      <p:sp>
        <p:nvSpPr>
          <p:cNvPr id="89092" name="Rectangle 4"/>
          <p:cNvSpPr>
            <a:spLocks noChangeArrowheads="1"/>
          </p:cNvSpPr>
          <p:nvPr/>
        </p:nvSpPr>
        <p:spPr bwMode="auto">
          <a:xfrm>
            <a:off x="214282" y="0"/>
            <a:ext cx="9144000" cy="457200"/>
          </a:xfrm>
          <a:prstGeom prst="rect">
            <a:avLst/>
          </a:prstGeom>
          <a:noFill/>
          <a:ln w="9525">
            <a:noFill/>
            <a:miter lim="800000"/>
            <a:headEnd/>
            <a:tailEnd/>
          </a:ln>
          <a:effectLst/>
        </p:spPr>
        <p:txBody>
          <a:bodyPr vert="horz" wrap="non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4F81BD"/>
                </a:solidFill>
                <a:effectLst/>
                <a:latin typeface="Cambria" pitchFamily="18" charset="0"/>
                <a:ea typeface="Times New Roman" pitchFamily="18" charset="0"/>
                <a:cs typeface="Times New Roman" pitchFamily="18" charset="0"/>
              </a:rPr>
              <a:t>Rhythm and Intervals Quiz: Question 3</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5357818" y="285728"/>
          <a:ext cx="3643338" cy="6215106"/>
        </p:xfrm>
        <a:graphic>
          <a:graphicData uri="http://schemas.openxmlformats.org/drawingml/2006/table">
            <a:tbl>
              <a:tblPr/>
              <a:tblGrid>
                <a:gridCol w="25400"/>
                <a:gridCol w="3617938"/>
              </a:tblGrid>
              <a:tr h="1035851">
                <a:tc gridSpan="2">
                  <a:txBody>
                    <a:bodyPr/>
                    <a:lstStyle/>
                    <a:p>
                      <a:pPr marL="0" marR="0" algn="l">
                        <a:lnSpc>
                          <a:spcPct val="115000"/>
                        </a:lnSpc>
                        <a:spcBef>
                          <a:spcPts val="0"/>
                        </a:spcBef>
                        <a:spcAft>
                          <a:spcPts val="1000"/>
                        </a:spcAft>
                      </a:pPr>
                      <a:r>
                        <a:rPr lang="en-US" sz="2000" b="1" dirty="0">
                          <a:latin typeface="Calibri"/>
                          <a:ea typeface="Calibri"/>
                          <a:cs typeface="Arial"/>
                        </a:rPr>
                        <a:t>Match the tracings with the correct interpretation:</a:t>
                      </a:r>
                      <a:endParaRPr lang="en-US" sz="2000" dirty="0">
                        <a:latin typeface="Calibri"/>
                        <a:ea typeface="Calibri"/>
                        <a:cs typeface="Arial"/>
                      </a:endParaRPr>
                    </a:p>
                  </a:txBody>
                  <a:tcPr marL="0" marR="0" marT="0" marB="0" anchor="ctr">
                    <a:lnL>
                      <a:noFill/>
                    </a:lnL>
                    <a:lnR>
                      <a:noFill/>
                    </a:lnR>
                    <a:lnT>
                      <a:noFill/>
                    </a:lnT>
                    <a:lnB>
                      <a:noFill/>
                    </a:lnB>
                  </a:tcPr>
                </a:tc>
                <a:tc hMerge="1">
                  <a:txBody>
                    <a:bodyPr/>
                    <a:lstStyle/>
                    <a:p>
                      <a:endParaRPr lang="en-US"/>
                    </a:p>
                  </a:txBody>
                  <a:tcPr/>
                </a:tc>
              </a:tr>
              <a:tr h="1130019">
                <a:tc>
                  <a:txBody>
                    <a:bodyPr/>
                    <a:lstStyle/>
                    <a:p>
                      <a:pPr marL="0" marR="0" algn="l">
                        <a:lnSpc>
                          <a:spcPct val="115000"/>
                        </a:lnSpc>
                        <a:spcBef>
                          <a:spcPts val="0"/>
                        </a:spcBef>
                        <a:spcAft>
                          <a:spcPts val="1000"/>
                        </a:spcAft>
                      </a:pPr>
                      <a:endParaRPr lang="en-US" sz="2000">
                        <a:latin typeface="Calibri"/>
                        <a:ea typeface="Calibri"/>
                        <a:cs typeface="Arial"/>
                      </a:endParaRPr>
                    </a:p>
                  </a:txBody>
                  <a:tcPr marL="0" marR="0" marT="0" marB="0" anchor="ctr">
                    <a:lnL>
                      <a:noFill/>
                    </a:lnL>
                    <a:lnR>
                      <a:noFill/>
                    </a:lnR>
                    <a:lnT>
                      <a:noFill/>
                    </a:lnT>
                    <a:lnB>
                      <a:noFill/>
                    </a:lnB>
                  </a:tcPr>
                </a:tc>
                <a:tc rowSpan="3">
                  <a:txBody>
                    <a:bodyPr/>
                    <a:lstStyle/>
                    <a:p>
                      <a:pPr marL="0" marR="0" algn="l">
                        <a:lnSpc>
                          <a:spcPct val="115000"/>
                        </a:lnSpc>
                        <a:spcBef>
                          <a:spcPts val="0"/>
                        </a:spcBef>
                        <a:spcAft>
                          <a:spcPts val="1000"/>
                        </a:spcAft>
                      </a:pPr>
                      <a:r>
                        <a:rPr lang="en-US" sz="2000" dirty="0">
                          <a:latin typeface="Calibri"/>
                          <a:ea typeface="Calibri"/>
                          <a:cs typeface="Arial"/>
                        </a:rPr>
                        <a:t>A. Normal Sinus Rhythm</a:t>
                      </a:r>
                      <a:br>
                        <a:rPr lang="en-US" sz="2000" dirty="0">
                          <a:latin typeface="Calibri"/>
                          <a:ea typeface="Calibri"/>
                          <a:cs typeface="Arial"/>
                        </a:rPr>
                      </a:br>
                      <a:r>
                        <a:rPr lang="en-US" sz="2000" dirty="0">
                          <a:latin typeface="Calibri"/>
                          <a:ea typeface="Calibri"/>
                          <a:cs typeface="Arial"/>
                        </a:rPr>
                        <a:t>B. Ventricular Fibrillation</a:t>
                      </a:r>
                      <a:br>
                        <a:rPr lang="en-US" sz="2000" dirty="0">
                          <a:latin typeface="Calibri"/>
                          <a:ea typeface="Calibri"/>
                          <a:cs typeface="Arial"/>
                        </a:rPr>
                      </a:br>
                      <a:r>
                        <a:rPr lang="en-US" sz="2000" dirty="0">
                          <a:latin typeface="Calibri"/>
                          <a:ea typeface="Calibri"/>
                          <a:cs typeface="Arial"/>
                        </a:rPr>
                        <a:t>C. Sinus Arrhythmia</a:t>
                      </a:r>
                      <a:br>
                        <a:rPr lang="en-US" sz="2000" dirty="0">
                          <a:latin typeface="Calibri"/>
                          <a:ea typeface="Calibri"/>
                          <a:cs typeface="Arial"/>
                        </a:rPr>
                      </a:br>
                      <a:r>
                        <a:rPr lang="en-US" sz="2000" dirty="0">
                          <a:latin typeface="Calibri"/>
                          <a:ea typeface="Calibri"/>
                          <a:cs typeface="Arial"/>
                        </a:rPr>
                        <a:t>D. </a:t>
                      </a:r>
                      <a:r>
                        <a:rPr lang="en-US" sz="2000" dirty="0" err="1">
                          <a:latin typeface="Calibri"/>
                          <a:ea typeface="Calibri"/>
                          <a:cs typeface="Arial"/>
                        </a:rPr>
                        <a:t>Junctional</a:t>
                      </a:r>
                      <a:r>
                        <a:rPr lang="en-US" sz="2000" dirty="0">
                          <a:latin typeface="Calibri"/>
                          <a:ea typeface="Calibri"/>
                          <a:cs typeface="Arial"/>
                        </a:rPr>
                        <a:t> Rhythm</a:t>
                      </a:r>
                      <a:br>
                        <a:rPr lang="en-US" sz="2000" dirty="0">
                          <a:latin typeface="Calibri"/>
                          <a:ea typeface="Calibri"/>
                          <a:cs typeface="Arial"/>
                        </a:rPr>
                      </a:br>
                      <a:endParaRPr lang="en-US" sz="2000" dirty="0">
                        <a:latin typeface="Calibri"/>
                        <a:ea typeface="Calibri"/>
                        <a:cs typeface="Arial"/>
                      </a:endParaRPr>
                    </a:p>
                  </a:txBody>
                  <a:tcPr marL="0" marR="0" marT="0" marB="0" anchor="ctr">
                    <a:lnL>
                      <a:noFill/>
                    </a:lnL>
                    <a:lnR>
                      <a:noFill/>
                    </a:lnR>
                    <a:lnT>
                      <a:noFill/>
                    </a:lnT>
                    <a:lnB>
                      <a:noFill/>
                    </a:lnB>
                  </a:tcPr>
                </a:tc>
              </a:tr>
              <a:tr h="1130019">
                <a:tc>
                  <a:txBody>
                    <a:bodyPr/>
                    <a:lstStyle/>
                    <a:p>
                      <a:pPr marL="0" marR="0" algn="l">
                        <a:lnSpc>
                          <a:spcPct val="115000"/>
                        </a:lnSpc>
                        <a:spcBef>
                          <a:spcPts val="0"/>
                        </a:spcBef>
                        <a:spcAft>
                          <a:spcPts val="1000"/>
                        </a:spcAft>
                      </a:pPr>
                      <a:endParaRPr lang="en-US" sz="2000">
                        <a:latin typeface="Calibri"/>
                        <a:ea typeface="Calibri"/>
                        <a:cs typeface="Arial"/>
                      </a:endParaRPr>
                    </a:p>
                  </a:txBody>
                  <a:tcPr marL="0" marR="0" marT="0" marB="0" anchor="ctr">
                    <a:lnL>
                      <a:noFill/>
                    </a:lnL>
                    <a:lnR>
                      <a:noFill/>
                    </a:lnR>
                    <a:lnT>
                      <a:noFill/>
                    </a:lnT>
                    <a:lnB>
                      <a:noFill/>
                    </a:lnB>
                  </a:tcPr>
                </a:tc>
                <a:tc vMerge="1">
                  <a:txBody>
                    <a:bodyPr/>
                    <a:lstStyle/>
                    <a:p>
                      <a:endParaRPr lang="en-US"/>
                    </a:p>
                  </a:txBody>
                  <a:tcPr/>
                </a:tc>
              </a:tr>
              <a:tr h="2919217">
                <a:tc>
                  <a:txBody>
                    <a:bodyPr/>
                    <a:lstStyle/>
                    <a:p>
                      <a:pPr marL="0" marR="0" algn="l">
                        <a:lnSpc>
                          <a:spcPct val="115000"/>
                        </a:lnSpc>
                        <a:spcBef>
                          <a:spcPts val="0"/>
                        </a:spcBef>
                        <a:spcAft>
                          <a:spcPts val="1000"/>
                        </a:spcAft>
                      </a:pPr>
                      <a:endParaRPr lang="en-US" sz="2000" dirty="0">
                        <a:latin typeface="Calibri"/>
                        <a:ea typeface="Calibri"/>
                        <a:cs typeface="Arial"/>
                      </a:endParaRPr>
                    </a:p>
                  </a:txBody>
                  <a:tcPr marL="0" marR="0" marT="0" marB="0" anchor="ctr">
                    <a:lnL>
                      <a:noFill/>
                    </a:lnL>
                    <a:lnR>
                      <a:noFill/>
                    </a:lnR>
                    <a:lnT>
                      <a:noFill/>
                    </a:lnT>
                    <a:lnB>
                      <a:noFill/>
                    </a:lnB>
                  </a:tcPr>
                </a:tc>
                <a:tc vMerge="1">
                  <a:txBody>
                    <a:bodyPr/>
                    <a:lstStyle/>
                    <a:p>
                      <a:endParaRPr lang="en-US"/>
                    </a:p>
                  </a:txBody>
                  <a:tcPr/>
                </a:tc>
              </a:tr>
            </a:tbl>
          </a:graphicData>
        </a:graphic>
      </p:graphicFrame>
      <p:pic>
        <p:nvPicPr>
          <p:cNvPr id="90115" name="صورة 100" descr="http://www.fammed.wisc.edu/medstudent/pcc/ecg/quiz/ri5.jpg"/>
          <p:cNvPicPr>
            <a:picLocks noChangeAspect="1" noChangeArrowheads="1"/>
          </p:cNvPicPr>
          <p:nvPr/>
        </p:nvPicPr>
        <p:blipFill>
          <a:blip r:embed="rId2"/>
          <a:srcRect/>
          <a:stretch>
            <a:fillRect/>
          </a:stretch>
        </p:blipFill>
        <p:spPr bwMode="auto">
          <a:xfrm>
            <a:off x="142844" y="928670"/>
            <a:ext cx="4929222" cy="1762132"/>
          </a:xfrm>
          <a:prstGeom prst="rect">
            <a:avLst/>
          </a:prstGeom>
          <a:noFill/>
        </p:spPr>
      </p:pic>
      <p:pic>
        <p:nvPicPr>
          <p:cNvPr id="90114" name="صورة 101" descr="http://www.fammed.wisc.edu/medstudent/pcc/ecg/quiz/ri13.jpg"/>
          <p:cNvPicPr>
            <a:picLocks noChangeAspect="1" noChangeArrowheads="1"/>
          </p:cNvPicPr>
          <p:nvPr/>
        </p:nvPicPr>
        <p:blipFill>
          <a:blip r:embed="rId3"/>
          <a:srcRect/>
          <a:stretch>
            <a:fillRect/>
          </a:stretch>
        </p:blipFill>
        <p:spPr bwMode="auto">
          <a:xfrm>
            <a:off x="142844" y="2928934"/>
            <a:ext cx="5000660" cy="1285884"/>
          </a:xfrm>
          <a:prstGeom prst="rect">
            <a:avLst/>
          </a:prstGeom>
          <a:noFill/>
        </p:spPr>
      </p:pic>
      <p:pic>
        <p:nvPicPr>
          <p:cNvPr id="90113" name="صورة 102" descr="http://www.fammed.wisc.edu/medstudent/pcc/ecg/quiz/ri2.jpg"/>
          <p:cNvPicPr>
            <a:picLocks noChangeAspect="1" noChangeArrowheads="1"/>
          </p:cNvPicPr>
          <p:nvPr/>
        </p:nvPicPr>
        <p:blipFill>
          <a:blip r:embed="rId4"/>
          <a:srcRect/>
          <a:stretch>
            <a:fillRect/>
          </a:stretch>
        </p:blipFill>
        <p:spPr bwMode="auto">
          <a:xfrm>
            <a:off x="214282" y="4500570"/>
            <a:ext cx="5072098" cy="2071702"/>
          </a:xfrm>
          <a:prstGeom prst="rect">
            <a:avLst/>
          </a:prstGeom>
          <a:noFill/>
        </p:spPr>
      </p:pic>
      <p:sp>
        <p:nvSpPr>
          <p:cNvPr id="90116" name="Rectangle 4"/>
          <p:cNvSpPr>
            <a:spLocks noChangeArrowheads="1"/>
          </p:cNvSpPr>
          <p:nvPr/>
        </p:nvSpPr>
        <p:spPr bwMode="auto">
          <a:xfrm>
            <a:off x="214282" y="214290"/>
            <a:ext cx="8929718" cy="589865"/>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Rhythm and Intervals Quiz: Question 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5643570" y="357166"/>
          <a:ext cx="3286148" cy="6072230"/>
        </p:xfrm>
        <a:graphic>
          <a:graphicData uri="http://schemas.openxmlformats.org/drawingml/2006/table">
            <a:tbl>
              <a:tblPr/>
              <a:tblGrid>
                <a:gridCol w="25400"/>
                <a:gridCol w="3260748"/>
              </a:tblGrid>
              <a:tr h="624247">
                <a:tc gridSpan="2">
                  <a:txBody>
                    <a:bodyPr/>
                    <a:lstStyle/>
                    <a:p>
                      <a:pPr marL="0" marR="0" algn="l">
                        <a:lnSpc>
                          <a:spcPct val="115000"/>
                        </a:lnSpc>
                        <a:spcBef>
                          <a:spcPts val="0"/>
                        </a:spcBef>
                        <a:spcAft>
                          <a:spcPts val="1000"/>
                        </a:spcAft>
                      </a:pPr>
                      <a:r>
                        <a:rPr lang="en-US" sz="1800" b="1">
                          <a:latin typeface="Calibri"/>
                          <a:ea typeface="Calibri"/>
                          <a:cs typeface="Arial"/>
                        </a:rPr>
                        <a:t>The correct matches are:</a:t>
                      </a:r>
                      <a:endParaRPr lang="en-US" sz="1800">
                        <a:latin typeface="Calibri"/>
                        <a:ea typeface="Calibri"/>
                        <a:cs typeface="Arial"/>
                      </a:endParaRPr>
                    </a:p>
                  </a:txBody>
                  <a:tcPr marL="0" marR="0" marT="0" marB="0" anchor="ctr">
                    <a:lnL>
                      <a:noFill/>
                    </a:lnL>
                    <a:lnR>
                      <a:noFill/>
                    </a:lnR>
                    <a:lnT>
                      <a:noFill/>
                    </a:lnT>
                    <a:lnB>
                      <a:noFill/>
                    </a:lnB>
                  </a:tcPr>
                </a:tc>
                <a:tc hMerge="1">
                  <a:txBody>
                    <a:bodyPr/>
                    <a:lstStyle/>
                    <a:p>
                      <a:endParaRPr lang="en-US"/>
                    </a:p>
                  </a:txBody>
                  <a:tcPr/>
                </a:tc>
              </a:tr>
              <a:tr h="1815995">
                <a:tc>
                  <a:txBody>
                    <a:bodyPr/>
                    <a:lstStyle/>
                    <a:p>
                      <a:pPr marL="0" marR="0" algn="l">
                        <a:lnSpc>
                          <a:spcPct val="115000"/>
                        </a:lnSpc>
                        <a:spcBef>
                          <a:spcPts val="0"/>
                        </a:spcBef>
                        <a:spcAft>
                          <a:spcPts val="1000"/>
                        </a:spcAft>
                      </a:pPr>
                      <a:endParaRPr lang="en-US" sz="180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800">
                          <a:latin typeface="Calibri"/>
                          <a:ea typeface="Calibri"/>
                          <a:cs typeface="Arial"/>
                        </a:rPr>
                        <a:t>A. Normal Sinus Rhythm</a:t>
                      </a:r>
                      <a:br>
                        <a:rPr lang="en-US" sz="1800">
                          <a:latin typeface="Calibri"/>
                          <a:ea typeface="Calibri"/>
                          <a:cs typeface="Arial"/>
                        </a:rPr>
                      </a:br>
                      <a:r>
                        <a:rPr lang="en-US" sz="1800">
                          <a:latin typeface="Calibri"/>
                          <a:ea typeface="Calibri"/>
                          <a:cs typeface="Arial"/>
                        </a:rPr>
                        <a:t>Normal appearing P waves and QRS complexes. </a:t>
                      </a:r>
                    </a:p>
                  </a:txBody>
                  <a:tcPr marL="0" marR="0" marT="0" marB="0" anchor="ctr">
                    <a:lnL>
                      <a:noFill/>
                    </a:lnL>
                    <a:lnR>
                      <a:noFill/>
                    </a:lnR>
                    <a:lnT>
                      <a:noFill/>
                    </a:lnT>
                    <a:lnB>
                      <a:noFill/>
                    </a:lnB>
                  </a:tcPr>
                </a:tc>
              </a:tr>
              <a:tr h="1248496">
                <a:tc>
                  <a:txBody>
                    <a:bodyPr/>
                    <a:lstStyle/>
                    <a:p>
                      <a:pPr marL="0" marR="0" algn="l">
                        <a:lnSpc>
                          <a:spcPct val="115000"/>
                        </a:lnSpc>
                        <a:spcBef>
                          <a:spcPts val="0"/>
                        </a:spcBef>
                        <a:spcAft>
                          <a:spcPts val="1000"/>
                        </a:spcAft>
                      </a:pPr>
                      <a:endParaRPr lang="en-US" sz="1800" dirty="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800">
                          <a:latin typeface="Calibri"/>
                          <a:ea typeface="Calibri"/>
                          <a:cs typeface="Arial"/>
                        </a:rPr>
                        <a:t>D. Junctional Rhythm</a:t>
                      </a:r>
                      <a:br>
                        <a:rPr lang="en-US" sz="1800">
                          <a:latin typeface="Calibri"/>
                          <a:ea typeface="Calibri"/>
                          <a:cs typeface="Arial"/>
                        </a:rPr>
                      </a:br>
                      <a:r>
                        <a:rPr lang="en-US" sz="1800">
                          <a:latin typeface="Calibri"/>
                          <a:ea typeface="Calibri"/>
                          <a:cs typeface="Arial"/>
                        </a:rPr>
                        <a:t>Relatively narrow QRS, absence of P waves. </a:t>
                      </a:r>
                    </a:p>
                  </a:txBody>
                  <a:tcPr marL="0" marR="0" marT="0" marB="0" anchor="ctr">
                    <a:lnL>
                      <a:noFill/>
                    </a:lnL>
                    <a:lnR>
                      <a:noFill/>
                    </a:lnR>
                    <a:lnT>
                      <a:noFill/>
                    </a:lnT>
                    <a:lnB>
                      <a:noFill/>
                    </a:lnB>
                  </a:tcPr>
                </a:tc>
              </a:tr>
              <a:tr h="2383492">
                <a:tc>
                  <a:txBody>
                    <a:bodyPr/>
                    <a:lstStyle/>
                    <a:p>
                      <a:pPr marL="0" marR="0" algn="l">
                        <a:lnSpc>
                          <a:spcPct val="115000"/>
                        </a:lnSpc>
                        <a:spcBef>
                          <a:spcPts val="0"/>
                        </a:spcBef>
                        <a:spcAft>
                          <a:spcPts val="1000"/>
                        </a:spcAft>
                      </a:pPr>
                      <a:endParaRPr lang="en-US" sz="1800">
                        <a:latin typeface="Calibri"/>
                        <a:ea typeface="Calibri"/>
                        <a:cs typeface="Arial"/>
                      </a:endParaRPr>
                    </a:p>
                  </a:txBody>
                  <a:tcPr marL="0" marR="0" marT="0" marB="0" anchor="ctr">
                    <a:lnL>
                      <a:noFill/>
                    </a:lnL>
                    <a:lnR>
                      <a:noFill/>
                    </a:lnR>
                    <a:lnT>
                      <a:noFill/>
                    </a:lnT>
                    <a:lnB>
                      <a:noFill/>
                    </a:lnB>
                  </a:tcPr>
                </a:tc>
                <a:tc>
                  <a:txBody>
                    <a:bodyPr/>
                    <a:lstStyle/>
                    <a:p>
                      <a:pPr marL="0" marR="0" algn="l">
                        <a:lnSpc>
                          <a:spcPct val="115000"/>
                        </a:lnSpc>
                        <a:spcBef>
                          <a:spcPts val="0"/>
                        </a:spcBef>
                        <a:spcAft>
                          <a:spcPts val="1000"/>
                        </a:spcAft>
                      </a:pPr>
                      <a:r>
                        <a:rPr lang="en-US" sz="1800" dirty="0">
                          <a:latin typeface="Calibri"/>
                          <a:ea typeface="Calibri"/>
                          <a:cs typeface="Arial"/>
                        </a:rPr>
                        <a:t>C. Sinus Arrhythmia</a:t>
                      </a:r>
                      <a:br>
                        <a:rPr lang="en-US" sz="1800" dirty="0">
                          <a:latin typeface="Calibri"/>
                          <a:ea typeface="Calibri"/>
                          <a:cs typeface="Arial"/>
                        </a:rPr>
                      </a:br>
                      <a:r>
                        <a:rPr lang="en-US" sz="1800" dirty="0">
                          <a:latin typeface="Calibri"/>
                          <a:ea typeface="Calibri"/>
                          <a:cs typeface="Arial"/>
                        </a:rPr>
                        <a:t>Irregular, but note P wave morphology and PR intervals are identical, this </a:t>
                      </a:r>
                      <a:r>
                        <a:rPr lang="en-US" sz="1800" dirty="0" err="1">
                          <a:latin typeface="Calibri"/>
                          <a:ea typeface="Calibri"/>
                          <a:cs typeface="Arial"/>
                        </a:rPr>
                        <a:t>identiies</a:t>
                      </a:r>
                      <a:r>
                        <a:rPr lang="en-US" sz="1800" dirty="0">
                          <a:latin typeface="Calibri"/>
                          <a:ea typeface="Calibri"/>
                          <a:cs typeface="Arial"/>
                        </a:rPr>
                        <a:t> it as a sinus rhythm. </a:t>
                      </a:r>
                    </a:p>
                  </a:txBody>
                  <a:tcPr marL="0" marR="0" marT="0" marB="0" anchor="ctr">
                    <a:lnL>
                      <a:noFill/>
                    </a:lnL>
                    <a:lnR>
                      <a:noFill/>
                    </a:lnR>
                    <a:lnT>
                      <a:noFill/>
                    </a:lnT>
                    <a:lnB>
                      <a:noFill/>
                    </a:lnB>
                  </a:tcPr>
                </a:tc>
              </a:tr>
            </a:tbl>
          </a:graphicData>
        </a:graphic>
      </p:graphicFrame>
      <p:pic>
        <p:nvPicPr>
          <p:cNvPr id="91139" name="صورة 106" descr="http://www.fammed.wisc.edu/medstudent/pcc/ecg/quiz/ri5.jpg"/>
          <p:cNvPicPr>
            <a:picLocks noChangeAspect="1" noChangeArrowheads="1"/>
          </p:cNvPicPr>
          <p:nvPr/>
        </p:nvPicPr>
        <p:blipFill>
          <a:blip r:embed="rId2"/>
          <a:srcRect/>
          <a:stretch>
            <a:fillRect/>
          </a:stretch>
        </p:blipFill>
        <p:spPr bwMode="auto">
          <a:xfrm>
            <a:off x="214282" y="857232"/>
            <a:ext cx="5286412" cy="1714512"/>
          </a:xfrm>
          <a:prstGeom prst="rect">
            <a:avLst/>
          </a:prstGeom>
          <a:noFill/>
        </p:spPr>
      </p:pic>
      <p:pic>
        <p:nvPicPr>
          <p:cNvPr id="91138" name="صورة 107" descr="http://www.fammed.wisc.edu/medstudent/pcc/ecg/quiz/ri13.jpg"/>
          <p:cNvPicPr>
            <a:picLocks noChangeAspect="1" noChangeArrowheads="1"/>
          </p:cNvPicPr>
          <p:nvPr/>
        </p:nvPicPr>
        <p:blipFill>
          <a:blip r:embed="rId3"/>
          <a:srcRect/>
          <a:stretch>
            <a:fillRect/>
          </a:stretch>
        </p:blipFill>
        <p:spPr bwMode="auto">
          <a:xfrm>
            <a:off x="285720" y="3071810"/>
            <a:ext cx="5214974" cy="1285884"/>
          </a:xfrm>
          <a:prstGeom prst="rect">
            <a:avLst/>
          </a:prstGeom>
          <a:noFill/>
        </p:spPr>
      </p:pic>
      <p:pic>
        <p:nvPicPr>
          <p:cNvPr id="91137" name="صورة 108" descr="http://www.fammed.wisc.edu/medstudent/pcc/ecg/quiz/ri2.jpg"/>
          <p:cNvPicPr>
            <a:picLocks noChangeAspect="1" noChangeArrowheads="1"/>
          </p:cNvPicPr>
          <p:nvPr/>
        </p:nvPicPr>
        <p:blipFill>
          <a:blip r:embed="rId4"/>
          <a:srcRect/>
          <a:stretch>
            <a:fillRect/>
          </a:stretch>
        </p:blipFill>
        <p:spPr bwMode="auto">
          <a:xfrm>
            <a:off x="357158" y="4857760"/>
            <a:ext cx="5072098" cy="1500198"/>
          </a:xfrm>
          <a:prstGeom prst="rect">
            <a:avLst/>
          </a:prstGeom>
          <a:noFill/>
        </p:spPr>
      </p:pic>
      <p:sp>
        <p:nvSpPr>
          <p:cNvPr id="911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4F81BD"/>
                </a:solidFill>
                <a:effectLst/>
                <a:latin typeface="Cambria" pitchFamily="18" charset="0"/>
                <a:ea typeface="Times New Roman" pitchFamily="18" charset="0"/>
                <a:cs typeface="Times New Roman" pitchFamily="18" charset="0"/>
              </a:rPr>
              <a:t>Rhythm and Intervals Quiz: Question 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ChangeArrowheads="1"/>
          </p:cNvSpPr>
          <p:nvPr/>
        </p:nvSpPr>
        <p:spPr bwMode="auto">
          <a:xfrm>
            <a:off x="285720" y="214290"/>
            <a:ext cx="8643998" cy="1513194"/>
          </a:xfrm>
          <a:prstGeom prst="rect">
            <a:avLst/>
          </a:prstGeom>
          <a:noFill/>
          <a:ln w="9525">
            <a:noFill/>
            <a:miter lim="800000"/>
            <a:headEnd/>
            <a:tailEnd/>
          </a:ln>
          <a:effectLst/>
        </p:spPr>
        <p:txBody>
          <a:bodyPr vert="horz" wrap="square" lIns="0"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rPr>
              <a:t>Rhythm and Intervals Quiz: Question 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rgbClr val="4F81BD"/>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pitchFamily="34" charset="0"/>
                <a:ea typeface="Calibri" pitchFamily="34" charset="0"/>
                <a:cs typeface="Arial" pitchFamily="34" charset="0"/>
              </a:rPr>
              <a:t>For the following two 12 lead ECGs verify that the QRS is prolonged in each. Which of the following 12 leads is a Right Bundle Branch Block and which is a Left Bundle Branch Block?</a:t>
            </a:r>
            <a:r>
              <a:rPr kumimoji="0" lang="en-US"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92161" name="صورة 112" descr="http://www.fammed.wisc.edu/medstudent/pcc/ecg/quiz/ri7.jpg"/>
          <p:cNvPicPr>
            <a:picLocks noChangeAspect="1" noChangeArrowheads="1"/>
          </p:cNvPicPr>
          <p:nvPr/>
        </p:nvPicPr>
        <p:blipFill>
          <a:blip r:embed="rId3"/>
          <a:srcRect/>
          <a:stretch>
            <a:fillRect/>
          </a:stretch>
        </p:blipFill>
        <p:spPr bwMode="auto">
          <a:xfrm>
            <a:off x="357158" y="2285992"/>
            <a:ext cx="8286808" cy="3714776"/>
          </a:xfrm>
          <a:prstGeom prst="rect">
            <a:avLst/>
          </a:prstGeom>
          <a:noFill/>
        </p:spPr>
      </p:pic>
      <p:sp>
        <p:nvSpPr>
          <p:cNvPr id="92163" name="Rectangle 3"/>
          <p:cNvSpPr>
            <a:spLocks noChangeArrowheads="1"/>
          </p:cNvSpPr>
          <p:nvPr/>
        </p:nvSpPr>
        <p:spPr bwMode="auto">
          <a:xfrm>
            <a:off x="0" y="3495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t/>
            </a:r>
            <a:b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br>
            <a: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t/>
            </a:r>
            <a:br>
              <a:rPr kumimoji="0" lang="en-US" sz="1100" b="0" i="0" u="none" strike="noStrike" cap="none" normalizeH="0" baseline="0" smtClean="0">
                <a:ln>
                  <a:noFill/>
                </a:ln>
                <a:solidFill>
                  <a:schemeClr val="tx1"/>
                </a:solidFill>
                <a:effectLst/>
                <a:latin typeface="Arial" pitchFamily="34" charset="0"/>
                <a:ea typeface="Calibri"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quiz/ri6.jpg"/>
          <p:cNvPicPr/>
          <p:nvPr/>
        </p:nvPicPr>
        <p:blipFill>
          <a:blip r:embed="rId3"/>
          <a:srcRect/>
          <a:stretch>
            <a:fillRect/>
          </a:stretch>
        </p:blipFill>
        <p:spPr bwMode="auto">
          <a:xfrm>
            <a:off x="285720" y="357166"/>
            <a:ext cx="8643998" cy="4929222"/>
          </a:xfrm>
          <a:prstGeom prst="rect">
            <a:avLst/>
          </a:prstGeom>
          <a:noFill/>
          <a:ln w="9525">
            <a:noFill/>
            <a:miter lim="800000"/>
            <a:headEnd/>
            <a:tailEnd/>
          </a:ln>
        </p:spPr>
      </p:pic>
      <p:sp>
        <p:nvSpPr>
          <p:cNvPr id="95233" name="Rectangle 1"/>
          <p:cNvSpPr>
            <a:spLocks noChangeArrowheads="1"/>
          </p:cNvSpPr>
          <p:nvPr/>
        </p:nvSpPr>
        <p:spPr bwMode="auto">
          <a:xfrm>
            <a:off x="214282" y="5500702"/>
            <a:ext cx="857256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Right Bundle Branch Block</a:t>
            </a:r>
            <a:br>
              <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br>
            <a:r>
              <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There is a RR' in V1 and V2 with a QRS greater than .12 seconds (three small boxes). You can measure the interval in the lead that shows the widest QRS. Also with right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bundl</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branch block, the T wave is often affected (at least partially inverted) as part of the bundle branch block.</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214282" y="5429264"/>
          <a:ext cx="8715436" cy="1126744"/>
        </p:xfrm>
        <a:graphic>
          <a:graphicData uri="http://schemas.openxmlformats.org/drawingml/2006/table">
            <a:tbl>
              <a:tblPr/>
              <a:tblGrid>
                <a:gridCol w="4357718"/>
                <a:gridCol w="4357718"/>
              </a:tblGrid>
              <a:tr h="232174">
                <a:tc>
                  <a:txBody>
                    <a:bodyPr/>
                    <a:lstStyle/>
                    <a:p>
                      <a:pPr marL="0" marR="0" algn="l">
                        <a:lnSpc>
                          <a:spcPct val="115000"/>
                        </a:lnSpc>
                        <a:spcBef>
                          <a:spcPts val="0"/>
                        </a:spcBef>
                        <a:spcAft>
                          <a:spcPts val="0"/>
                        </a:spcAft>
                      </a:pPr>
                      <a:r>
                        <a:rPr lang="en-US" sz="1600" dirty="0">
                          <a:latin typeface="Times New Roman"/>
                          <a:ea typeface="Times New Roman"/>
                          <a:cs typeface="Arial"/>
                        </a:rPr>
                        <a:t>Normal axis</a:t>
                      </a:r>
                      <a:endParaRPr lang="en-US" sz="1600" dirty="0">
                        <a:latin typeface="Calibri"/>
                        <a:ea typeface="Calibri"/>
                        <a:cs typeface="Arial"/>
                      </a:endParaRPr>
                    </a:p>
                  </a:txBody>
                  <a:tcPr marL="9525" marR="9525" marT="9525" marB="9525" anchor="ctr">
                    <a:lnL>
                      <a:noFill/>
                    </a:lnL>
                    <a:lnR>
                      <a:noFill/>
                    </a:lnR>
                    <a:lnT>
                      <a:noFill/>
                    </a:lnT>
                    <a:lnB>
                      <a:noFill/>
                    </a:lnB>
                  </a:tcPr>
                </a:tc>
                <a:tc>
                  <a:txBody>
                    <a:bodyPr/>
                    <a:lstStyle/>
                    <a:p>
                      <a:pPr marL="0" marR="0" algn="l">
                        <a:lnSpc>
                          <a:spcPct val="115000"/>
                        </a:lnSpc>
                        <a:spcBef>
                          <a:spcPts val="0"/>
                        </a:spcBef>
                        <a:spcAft>
                          <a:spcPts val="0"/>
                        </a:spcAft>
                      </a:pPr>
                      <a:r>
                        <a:rPr lang="en-US" sz="1600">
                          <a:latin typeface="Times New Roman"/>
                          <a:ea typeface="Times New Roman"/>
                          <a:cs typeface="Arial"/>
                        </a:rPr>
                        <a:t>-30 to +90 degrees</a:t>
                      </a:r>
                      <a:endParaRPr lang="en-US" sz="1600">
                        <a:latin typeface="Calibri"/>
                        <a:ea typeface="Calibri"/>
                        <a:cs typeface="Arial"/>
                      </a:endParaRPr>
                    </a:p>
                  </a:txBody>
                  <a:tcPr marL="9525" marR="9525" marT="9525" marB="9525" anchor="ctr">
                    <a:lnL>
                      <a:noFill/>
                    </a:lnL>
                    <a:lnR>
                      <a:noFill/>
                    </a:lnR>
                    <a:lnT>
                      <a:noFill/>
                    </a:lnT>
                    <a:lnB>
                      <a:noFill/>
                    </a:lnB>
                  </a:tcPr>
                </a:tc>
              </a:tr>
              <a:tr h="232174">
                <a:tc>
                  <a:txBody>
                    <a:bodyPr/>
                    <a:lstStyle/>
                    <a:p>
                      <a:pPr marL="0" marR="0" algn="l">
                        <a:lnSpc>
                          <a:spcPct val="115000"/>
                        </a:lnSpc>
                        <a:spcBef>
                          <a:spcPts val="0"/>
                        </a:spcBef>
                        <a:spcAft>
                          <a:spcPts val="0"/>
                        </a:spcAft>
                      </a:pPr>
                      <a:r>
                        <a:rPr lang="en-US" sz="1600" dirty="0">
                          <a:latin typeface="Times New Roman"/>
                          <a:ea typeface="Times New Roman"/>
                          <a:cs typeface="Arial"/>
                        </a:rPr>
                        <a:t>Left axis deviation</a:t>
                      </a:r>
                      <a:endParaRPr lang="en-US" sz="1600" dirty="0">
                        <a:latin typeface="Calibri"/>
                        <a:ea typeface="Calibri"/>
                        <a:cs typeface="Arial"/>
                      </a:endParaRPr>
                    </a:p>
                  </a:txBody>
                  <a:tcPr marL="9525" marR="9525" marT="9525" marB="9525" anchor="ctr">
                    <a:lnL>
                      <a:noFill/>
                    </a:lnL>
                    <a:lnR>
                      <a:noFill/>
                    </a:lnR>
                    <a:lnT>
                      <a:noFill/>
                    </a:lnT>
                    <a:lnB>
                      <a:noFill/>
                    </a:lnB>
                  </a:tcPr>
                </a:tc>
                <a:tc>
                  <a:txBody>
                    <a:bodyPr/>
                    <a:lstStyle/>
                    <a:p>
                      <a:pPr marL="0" marR="0" algn="l">
                        <a:lnSpc>
                          <a:spcPct val="115000"/>
                        </a:lnSpc>
                        <a:spcBef>
                          <a:spcPts val="0"/>
                        </a:spcBef>
                        <a:spcAft>
                          <a:spcPts val="0"/>
                        </a:spcAft>
                      </a:pPr>
                      <a:r>
                        <a:rPr lang="en-US" sz="1600">
                          <a:latin typeface="Times New Roman"/>
                          <a:ea typeface="Times New Roman"/>
                          <a:cs typeface="Arial"/>
                        </a:rPr>
                        <a:t>-30 to -90 degrees</a:t>
                      </a:r>
                      <a:endParaRPr lang="en-US" sz="1600">
                        <a:latin typeface="Calibri"/>
                        <a:ea typeface="Calibri"/>
                        <a:cs typeface="Arial"/>
                      </a:endParaRPr>
                    </a:p>
                  </a:txBody>
                  <a:tcPr marL="9525" marR="9525" marT="9525" marB="9525" anchor="ctr">
                    <a:lnL>
                      <a:noFill/>
                    </a:lnL>
                    <a:lnR>
                      <a:noFill/>
                    </a:lnR>
                    <a:lnT>
                      <a:noFill/>
                    </a:lnT>
                    <a:lnB>
                      <a:noFill/>
                    </a:lnB>
                  </a:tcPr>
                </a:tc>
              </a:tr>
              <a:tr h="232174">
                <a:tc>
                  <a:txBody>
                    <a:bodyPr/>
                    <a:lstStyle/>
                    <a:p>
                      <a:pPr marL="0" marR="0" algn="l">
                        <a:lnSpc>
                          <a:spcPct val="115000"/>
                        </a:lnSpc>
                        <a:spcBef>
                          <a:spcPts val="0"/>
                        </a:spcBef>
                        <a:spcAft>
                          <a:spcPts val="0"/>
                        </a:spcAft>
                      </a:pPr>
                      <a:r>
                        <a:rPr lang="en-US" sz="1600">
                          <a:latin typeface="Times New Roman"/>
                          <a:ea typeface="Times New Roman"/>
                          <a:cs typeface="Arial"/>
                        </a:rPr>
                        <a:t>Right axis deviation</a:t>
                      </a:r>
                      <a:endParaRPr lang="en-US" sz="1600">
                        <a:latin typeface="Calibri"/>
                        <a:ea typeface="Calibri"/>
                        <a:cs typeface="Arial"/>
                      </a:endParaRPr>
                    </a:p>
                  </a:txBody>
                  <a:tcPr marL="9525" marR="9525" marT="9525" marB="9525" anchor="ctr">
                    <a:lnL>
                      <a:noFill/>
                    </a:lnL>
                    <a:lnR>
                      <a:noFill/>
                    </a:lnR>
                    <a:lnT>
                      <a:noFill/>
                    </a:lnT>
                    <a:lnB>
                      <a:noFill/>
                    </a:lnB>
                  </a:tcPr>
                </a:tc>
                <a:tc>
                  <a:txBody>
                    <a:bodyPr/>
                    <a:lstStyle/>
                    <a:p>
                      <a:pPr marL="0" marR="0" algn="l">
                        <a:lnSpc>
                          <a:spcPct val="115000"/>
                        </a:lnSpc>
                        <a:spcBef>
                          <a:spcPts val="0"/>
                        </a:spcBef>
                        <a:spcAft>
                          <a:spcPts val="0"/>
                        </a:spcAft>
                      </a:pPr>
                      <a:r>
                        <a:rPr lang="en-US" sz="1600">
                          <a:latin typeface="Times New Roman"/>
                          <a:ea typeface="Times New Roman"/>
                          <a:cs typeface="Arial"/>
                        </a:rPr>
                        <a:t>+90 to +/-180 degrees</a:t>
                      </a:r>
                      <a:endParaRPr lang="en-US" sz="1600">
                        <a:latin typeface="Calibri"/>
                        <a:ea typeface="Calibri"/>
                        <a:cs typeface="Arial"/>
                      </a:endParaRPr>
                    </a:p>
                  </a:txBody>
                  <a:tcPr marL="9525" marR="9525" marT="9525" marB="9525" anchor="ctr">
                    <a:lnL>
                      <a:noFill/>
                    </a:lnL>
                    <a:lnR>
                      <a:noFill/>
                    </a:lnR>
                    <a:lnT>
                      <a:noFill/>
                    </a:lnT>
                    <a:lnB>
                      <a:noFill/>
                    </a:lnB>
                  </a:tcPr>
                </a:tc>
              </a:tr>
              <a:tr h="232174">
                <a:tc>
                  <a:txBody>
                    <a:bodyPr/>
                    <a:lstStyle/>
                    <a:p>
                      <a:pPr marL="0" marR="0" algn="l">
                        <a:lnSpc>
                          <a:spcPct val="115000"/>
                        </a:lnSpc>
                        <a:spcBef>
                          <a:spcPts val="0"/>
                        </a:spcBef>
                        <a:spcAft>
                          <a:spcPts val="0"/>
                        </a:spcAft>
                      </a:pPr>
                      <a:r>
                        <a:rPr lang="en-US" sz="1600">
                          <a:latin typeface="Times New Roman"/>
                          <a:ea typeface="Times New Roman"/>
                          <a:cs typeface="Arial"/>
                        </a:rPr>
                        <a:t>Indeterminate (extreme) axis deviation</a:t>
                      </a:r>
                      <a:endParaRPr lang="en-US" sz="1600">
                        <a:latin typeface="Calibri"/>
                        <a:ea typeface="Calibri"/>
                        <a:cs typeface="Arial"/>
                      </a:endParaRPr>
                    </a:p>
                  </a:txBody>
                  <a:tcPr marL="9525" marR="9525" marT="9525" marB="9525" anchor="ctr">
                    <a:lnL>
                      <a:noFill/>
                    </a:lnL>
                    <a:lnR>
                      <a:noFill/>
                    </a:lnR>
                    <a:lnT>
                      <a:noFill/>
                    </a:lnT>
                    <a:lnB>
                      <a:noFill/>
                    </a:lnB>
                  </a:tcPr>
                </a:tc>
                <a:tc>
                  <a:txBody>
                    <a:bodyPr/>
                    <a:lstStyle/>
                    <a:p>
                      <a:pPr marL="0" marR="0" algn="l">
                        <a:lnSpc>
                          <a:spcPct val="115000"/>
                        </a:lnSpc>
                        <a:spcBef>
                          <a:spcPts val="0"/>
                        </a:spcBef>
                        <a:spcAft>
                          <a:spcPts val="0"/>
                        </a:spcAft>
                      </a:pPr>
                      <a:r>
                        <a:rPr lang="en-US" sz="1600" dirty="0">
                          <a:latin typeface="Times New Roman"/>
                          <a:ea typeface="Times New Roman"/>
                          <a:cs typeface="Arial"/>
                        </a:rPr>
                        <a:t>-90 to +/-180 degrees</a:t>
                      </a:r>
                      <a:endParaRPr lang="en-US" sz="1600" dirty="0">
                        <a:latin typeface="Calibri"/>
                        <a:ea typeface="Calibri"/>
                        <a:cs typeface="Arial"/>
                      </a:endParaRPr>
                    </a:p>
                  </a:txBody>
                  <a:tcPr marL="9525" marR="9525" marT="9525" marB="9525" anchor="ctr">
                    <a:lnL>
                      <a:noFill/>
                    </a:lnL>
                    <a:lnR>
                      <a:noFill/>
                    </a:lnR>
                    <a:lnT>
                      <a:noFill/>
                    </a:lnT>
                    <a:lnB>
                      <a:noFill/>
                    </a:lnB>
                  </a:tcPr>
                </a:tc>
              </a:tr>
            </a:tbl>
          </a:graphicData>
        </a:graphic>
      </p:graphicFrame>
      <p:sp>
        <p:nvSpPr>
          <p:cNvPr id="96258" name="Rectangle 2"/>
          <p:cNvSpPr>
            <a:spLocks noChangeArrowheads="1"/>
          </p:cNvSpPr>
          <p:nvPr/>
        </p:nvSpPr>
        <p:spPr bwMode="auto">
          <a:xfrm>
            <a:off x="357158" y="214290"/>
            <a:ext cx="878684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Axis</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Direction of depolarization (vector) of the QRS complex.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The left ventricle is thicker so the mean QRS vector is down and to the left. (The origin of the vector is the AV node with the left ventricle being down and to the left of this). </a:t>
            </a:r>
            <a:endParaRPr kumimoji="0" lang="en-US"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The vector will point toward hypertrophy (thickened wall) and away from the infarct (electrically dead area).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pic>
        <p:nvPicPr>
          <p:cNvPr id="96257" name="صورة 5" descr="http://www.fammed.wisc.edu/medstudent/pcc/ecg/images/fig28.jpg"/>
          <p:cNvPicPr>
            <a:picLocks noChangeAspect="1" noChangeArrowheads="1"/>
          </p:cNvPicPr>
          <p:nvPr/>
        </p:nvPicPr>
        <p:blipFill>
          <a:blip r:embed="rId2"/>
          <a:srcRect/>
          <a:stretch>
            <a:fillRect/>
          </a:stretch>
        </p:blipFill>
        <p:spPr bwMode="auto">
          <a:xfrm>
            <a:off x="571472" y="2143116"/>
            <a:ext cx="7643866" cy="2571768"/>
          </a:xfrm>
          <a:prstGeom prst="rect">
            <a:avLst/>
          </a:prstGeom>
          <a:noFill/>
        </p:spPr>
      </p:pic>
      <p:sp>
        <p:nvSpPr>
          <p:cNvPr id="96259" name="Rectangle 3"/>
          <p:cNvSpPr>
            <a:spLocks noChangeArrowheads="1"/>
          </p:cNvSpPr>
          <p:nvPr/>
        </p:nvSpPr>
        <p:spPr bwMode="auto">
          <a:xfrm>
            <a:off x="0" y="4643446"/>
            <a:ext cx="91440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16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Figure 28:</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Axis nomenclature.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ChangeArrowheads="1"/>
          </p:cNvSpPr>
          <p:nvPr/>
        </p:nvSpPr>
        <p:spPr bwMode="auto">
          <a:xfrm>
            <a:off x="214282" y="214290"/>
            <a:ext cx="871543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Since lead I and </a:t>
            </a:r>
            <a:r>
              <a:rPr kumimoji="0" lang="en-US"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aVF</a:t>
            </a: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are perpendicular to each other, you can use those two leads to quickly determine axis.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Lead I runs from right to left across a patient's body, positive at the left hand:.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7281" name="صورة 6" descr="http://www.fammed.wisc.edu/medstudent/pcc/ecg/images/axis_1.jpg"/>
          <p:cNvPicPr>
            <a:picLocks noChangeAspect="1" noChangeArrowheads="1"/>
          </p:cNvPicPr>
          <p:nvPr/>
        </p:nvPicPr>
        <p:blipFill>
          <a:blip r:embed="rId2"/>
          <a:srcRect/>
          <a:stretch>
            <a:fillRect/>
          </a:stretch>
        </p:blipFill>
        <p:spPr bwMode="auto">
          <a:xfrm>
            <a:off x="2643174" y="1500174"/>
            <a:ext cx="3143272" cy="2714644"/>
          </a:xfrm>
          <a:prstGeom prst="rect">
            <a:avLst/>
          </a:prstGeom>
          <a:noFill/>
        </p:spPr>
      </p:pic>
      <p:sp>
        <p:nvSpPr>
          <p:cNvPr id="97283" name="Rectangle 3"/>
          <p:cNvSpPr>
            <a:spLocks noChangeArrowheads="1"/>
          </p:cNvSpPr>
          <p:nvPr/>
        </p:nvSpPr>
        <p:spPr bwMode="auto">
          <a:xfrm>
            <a:off x="285720" y="4987954"/>
            <a:ext cx="871537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If the QRS in lead I is positive (mainly above the baseline), the direction of depolarization will be in the positive half (right half) of the circle above. You can make a diagram and shade in the positive half of the circle.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8" name="صورة 7" descr="http://www.fammed.wisc.edu/medstudent/pcc/ecg/images/axis_2.jpg"/>
          <p:cNvPicPr>
            <a:picLocks noChangeAspect="1" noChangeArrowheads="1"/>
          </p:cNvPicPr>
          <p:nvPr/>
        </p:nvPicPr>
        <p:blipFill>
          <a:blip r:embed="rId2"/>
          <a:srcRect/>
          <a:stretch>
            <a:fillRect/>
          </a:stretch>
        </p:blipFill>
        <p:spPr bwMode="auto">
          <a:xfrm>
            <a:off x="1643042" y="0"/>
            <a:ext cx="4572032" cy="842941"/>
          </a:xfrm>
          <a:prstGeom prst="rect">
            <a:avLst/>
          </a:prstGeom>
          <a:noFill/>
        </p:spPr>
      </p:pic>
      <p:pic>
        <p:nvPicPr>
          <p:cNvPr id="98307" name="صورة 8" descr="http://www.fammed.wisc.edu/medstudent/pcc/ecg/images/axis_3.jpg"/>
          <p:cNvPicPr>
            <a:picLocks noChangeAspect="1" noChangeArrowheads="1"/>
          </p:cNvPicPr>
          <p:nvPr/>
        </p:nvPicPr>
        <p:blipFill>
          <a:blip r:embed="rId3"/>
          <a:srcRect/>
          <a:stretch>
            <a:fillRect/>
          </a:stretch>
        </p:blipFill>
        <p:spPr bwMode="auto">
          <a:xfrm>
            <a:off x="2928926" y="1571612"/>
            <a:ext cx="1038225" cy="1171575"/>
          </a:xfrm>
          <a:prstGeom prst="rect">
            <a:avLst/>
          </a:prstGeom>
          <a:noFill/>
        </p:spPr>
      </p:pic>
      <p:pic>
        <p:nvPicPr>
          <p:cNvPr id="98306" name="صورة 9" descr="http://www.fammed.wisc.edu/medstudent/pcc/ecg/images/axis_4.jpg"/>
          <p:cNvPicPr>
            <a:picLocks noChangeAspect="1" noChangeArrowheads="1"/>
          </p:cNvPicPr>
          <p:nvPr/>
        </p:nvPicPr>
        <p:blipFill>
          <a:blip r:embed="rId4"/>
          <a:srcRect/>
          <a:stretch>
            <a:fillRect/>
          </a:stretch>
        </p:blipFill>
        <p:spPr bwMode="auto">
          <a:xfrm>
            <a:off x="357158" y="3786190"/>
            <a:ext cx="7000924" cy="1214446"/>
          </a:xfrm>
          <a:prstGeom prst="rect">
            <a:avLst/>
          </a:prstGeom>
          <a:noFill/>
        </p:spPr>
      </p:pic>
      <p:pic>
        <p:nvPicPr>
          <p:cNvPr id="98305" name="صورة 10" descr="http://www.fammed.wisc.edu/medstudent/pcc/ecg/images/axis_5.jpg"/>
          <p:cNvPicPr>
            <a:picLocks noChangeAspect="1" noChangeArrowheads="1"/>
          </p:cNvPicPr>
          <p:nvPr/>
        </p:nvPicPr>
        <p:blipFill>
          <a:blip r:embed="rId5"/>
          <a:srcRect/>
          <a:stretch>
            <a:fillRect/>
          </a:stretch>
        </p:blipFill>
        <p:spPr bwMode="auto">
          <a:xfrm>
            <a:off x="3286116" y="5715016"/>
            <a:ext cx="2214578" cy="857256"/>
          </a:xfrm>
          <a:prstGeom prst="rect">
            <a:avLst/>
          </a:prstGeom>
          <a:noFill/>
        </p:spPr>
      </p:pic>
      <p:sp>
        <p:nvSpPr>
          <p:cNvPr id="9830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98310" name="Rectangle 6"/>
          <p:cNvSpPr>
            <a:spLocks noChangeArrowheads="1"/>
          </p:cNvSpPr>
          <p:nvPr/>
        </p:nvSpPr>
        <p:spPr bwMode="auto">
          <a:xfrm>
            <a:off x="0" y="942974"/>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Lead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aVF</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runs from top to bottom across a patient's body, positive at the feet.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98311" name="Rectangle 7"/>
          <p:cNvSpPr>
            <a:spLocks noChangeArrowheads="1"/>
          </p:cNvSpPr>
          <p:nvPr/>
        </p:nvSpPr>
        <p:spPr bwMode="auto">
          <a:xfrm>
            <a:off x="0" y="2928934"/>
            <a:ext cx="9144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If the QRS in lead </a:t>
            </a:r>
            <a:r>
              <a:rPr kumimoji="0" lang="en-US" sz="16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aVF</a:t>
            </a: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is positive (mainly above the baseline), the direction of depolarization will be in the positive half (lower half) of the circle above. You can make a diagram and shade in the positive half of the circle: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8312" name="Rectangle 8"/>
          <p:cNvSpPr>
            <a:spLocks noChangeArrowheads="1"/>
          </p:cNvSpPr>
          <p:nvPr/>
        </p:nvSpPr>
        <p:spPr bwMode="auto">
          <a:xfrm>
            <a:off x="0" y="5000636"/>
            <a:ext cx="9144000" cy="8617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To find the axis overlap the two circles. The common shaded area is the quadrant in which the axis lies. In this example, the axis lies in the normal quadrant, which on a patient, points down and to the left.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8313" name="Rectangle 9"/>
          <p:cNvSpPr>
            <a:spLocks noChangeArrowheads="1"/>
          </p:cNvSpPr>
          <p:nvPr/>
        </p:nvSpPr>
        <p:spPr bwMode="auto">
          <a:xfrm>
            <a:off x="0" y="2809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428597" y="2000243"/>
          <a:ext cx="8001054" cy="4669990"/>
        </p:xfrm>
        <a:graphic>
          <a:graphicData uri="http://schemas.openxmlformats.org/drawingml/2006/table">
            <a:tbl>
              <a:tblPr/>
              <a:tblGrid>
                <a:gridCol w="3353886"/>
                <a:gridCol w="2327908"/>
                <a:gridCol w="2319260"/>
              </a:tblGrid>
              <a:tr h="360036">
                <a:tc>
                  <a:txBody>
                    <a:bodyPr/>
                    <a:lstStyle/>
                    <a:p>
                      <a:pPr algn="l">
                        <a:lnSpc>
                          <a:spcPct val="115000"/>
                        </a:lnSpc>
                      </a:pPr>
                      <a:endParaRPr lang="en-US" sz="1800" dirty="0">
                        <a:latin typeface="Calibri"/>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Lead I</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Lead aVF</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7830">
                <a:tc>
                  <a:txBody>
                    <a:bodyPr/>
                    <a:lstStyle/>
                    <a:p>
                      <a:pPr marL="0" marR="0" algn="l">
                        <a:lnSpc>
                          <a:spcPct val="115000"/>
                        </a:lnSpc>
                        <a:spcBef>
                          <a:spcPts val="0"/>
                        </a:spcBef>
                        <a:spcAft>
                          <a:spcPts val="0"/>
                        </a:spcAft>
                      </a:pPr>
                      <a:r>
                        <a:rPr lang="en-US" sz="1800">
                          <a:latin typeface="Times New Roman"/>
                          <a:ea typeface="Times New Roman"/>
                          <a:cs typeface="Arial"/>
                        </a:rPr>
                        <a:t>1. Normal axis (0 to +90 degrees)</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Positive</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Positive</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56464">
                <a:tc>
                  <a:txBody>
                    <a:bodyPr/>
                    <a:lstStyle/>
                    <a:p>
                      <a:pPr marL="0" marR="0" algn="l">
                        <a:lnSpc>
                          <a:spcPct val="115000"/>
                        </a:lnSpc>
                        <a:spcBef>
                          <a:spcPts val="0"/>
                        </a:spcBef>
                        <a:spcAft>
                          <a:spcPts val="0"/>
                        </a:spcAft>
                      </a:pPr>
                      <a:r>
                        <a:rPr lang="en-US" sz="1800" dirty="0">
                          <a:latin typeface="Times New Roman"/>
                          <a:ea typeface="Times New Roman"/>
                          <a:cs typeface="Arial"/>
                        </a:rPr>
                        <a:t>2. Left axis deviation (-30 to -90) Also check lead II. To be true left axis deviation, it should also be down in lead II. If the QRS is upright in II, the axis is still normal (0 to -30).</a:t>
                      </a:r>
                      <a:endParaRPr lang="en-US" sz="18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a:latin typeface="Times New Roman"/>
                          <a:ea typeface="Times New Roman"/>
                          <a:cs typeface="Arial"/>
                        </a:rPr>
                        <a:t>Positive</a:t>
                      </a:r>
                      <a:endParaRPr lang="en-US" sz="18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a:latin typeface="Times New Roman"/>
                          <a:ea typeface="Times New Roman"/>
                          <a:cs typeface="Arial"/>
                        </a:rPr>
                        <a:t>Negative</a:t>
                      </a:r>
                      <a:endParaRPr lang="en-US" sz="18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7830">
                <a:tc>
                  <a:txBody>
                    <a:bodyPr/>
                    <a:lstStyle/>
                    <a:p>
                      <a:pPr marL="0" marR="0" algn="l">
                        <a:lnSpc>
                          <a:spcPct val="115000"/>
                        </a:lnSpc>
                        <a:spcBef>
                          <a:spcPts val="0"/>
                        </a:spcBef>
                        <a:spcAft>
                          <a:spcPts val="0"/>
                        </a:spcAft>
                      </a:pPr>
                      <a:r>
                        <a:rPr lang="en-US" sz="1800">
                          <a:latin typeface="Times New Roman"/>
                          <a:ea typeface="Times New Roman"/>
                          <a:cs typeface="Arial"/>
                        </a:rPr>
                        <a:t>3. Right axis deviation (+90 to +180)</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Negative</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Positive</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17830">
                <a:tc>
                  <a:txBody>
                    <a:bodyPr/>
                    <a:lstStyle/>
                    <a:p>
                      <a:pPr marL="0" marR="0" algn="l">
                        <a:lnSpc>
                          <a:spcPct val="115000"/>
                        </a:lnSpc>
                        <a:spcBef>
                          <a:spcPts val="0"/>
                        </a:spcBef>
                        <a:spcAft>
                          <a:spcPts val="0"/>
                        </a:spcAft>
                      </a:pPr>
                      <a:r>
                        <a:rPr lang="en-US" sz="1800">
                          <a:latin typeface="Times New Roman"/>
                          <a:ea typeface="Times New Roman"/>
                          <a:cs typeface="Arial"/>
                        </a:rPr>
                        <a:t>4. Indeterminate axis (-90 to -180)</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Arial"/>
                        </a:rPr>
                        <a:t>Negative</a:t>
                      </a:r>
                      <a:endParaRPr lang="en-US" sz="18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a:latin typeface="Times New Roman"/>
                          <a:ea typeface="Times New Roman"/>
                          <a:cs typeface="Arial"/>
                        </a:rPr>
                        <a:t>Negative</a:t>
                      </a:r>
                      <a:endParaRPr lang="en-US" sz="18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99329" name="Rectangle 1"/>
          <p:cNvSpPr>
            <a:spLocks noChangeArrowheads="1"/>
          </p:cNvSpPr>
          <p:nvPr/>
        </p:nvSpPr>
        <p:spPr bwMode="auto">
          <a:xfrm>
            <a:off x="285720" y="214290"/>
            <a:ext cx="885828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You can repeat this process for any two leads, but I and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aVF</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are the classic places to look. If you realize that there are two leads to consider and a positive (+) or (-) orientation for each lead, there would be four possible combinations. Memorize the following axis guidelines.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214414" y="2500306"/>
          <a:ext cx="7286676" cy="3857652"/>
        </p:xfrm>
        <a:graphic>
          <a:graphicData uri="http://schemas.openxmlformats.org/drawingml/2006/table">
            <a:tbl>
              <a:tblPr/>
              <a:tblGrid>
                <a:gridCol w="7286676"/>
              </a:tblGrid>
              <a:tr h="1752901">
                <a:tc>
                  <a:txBody>
                    <a:bodyPr/>
                    <a:lstStyle/>
                    <a:p>
                      <a:pPr marL="0" marR="0" algn="l">
                        <a:lnSpc>
                          <a:spcPct val="115000"/>
                        </a:lnSpc>
                        <a:spcBef>
                          <a:spcPts val="0"/>
                        </a:spcBef>
                        <a:spcAft>
                          <a:spcPts val="0"/>
                        </a:spcAft>
                      </a:pPr>
                      <a:r>
                        <a:rPr lang="en-US" sz="1600" b="1" dirty="0">
                          <a:latin typeface="Times New Roman"/>
                          <a:ea typeface="Times New Roman"/>
                          <a:cs typeface="Arial"/>
                        </a:rPr>
                        <a:t>1</a:t>
                      </a:r>
                      <a:r>
                        <a:rPr lang="en-US" sz="1600" b="1" dirty="0" smtClean="0">
                          <a:latin typeface="Times New Roman"/>
                          <a:ea typeface="Times New Roman"/>
                          <a:cs typeface="Arial"/>
                        </a:rPr>
                        <a:t>.   </a:t>
                      </a:r>
                      <a:r>
                        <a:rPr lang="en-US" sz="1600" b="1" dirty="0">
                          <a:latin typeface="Times New Roman"/>
                          <a:ea typeface="Times New Roman"/>
                          <a:cs typeface="Arial"/>
                        </a:rPr>
                        <a:t>LVH:</a:t>
                      </a:r>
                      <a:r>
                        <a:rPr lang="en-US" sz="1600" dirty="0">
                          <a:latin typeface="Times New Roman"/>
                          <a:ea typeface="Times New Roman"/>
                          <a:cs typeface="Arial"/>
                        </a:rPr>
                        <a:t> (Left ventricular hypertrophy). Add the larger S wave of V1 or V2 (not both), measure in mm, to the larger R wave of V5 or V6. If the sum is &gt; 35mm, it meets "voltage criteria" for LVH. Also consider if R wave is &gt; 12mm in </a:t>
                      </a:r>
                      <a:r>
                        <a:rPr lang="en-US" sz="1600" dirty="0" err="1">
                          <a:latin typeface="Times New Roman"/>
                          <a:ea typeface="Times New Roman"/>
                          <a:cs typeface="Arial"/>
                        </a:rPr>
                        <a:t>aVL</a:t>
                      </a:r>
                      <a:r>
                        <a:rPr lang="en-US" sz="1600" dirty="0">
                          <a:latin typeface="Times New Roman"/>
                          <a:ea typeface="Times New Roman"/>
                          <a:cs typeface="Arial"/>
                        </a:rPr>
                        <a:t>. LVH is more likely with a "strain pattern" which is asymmetric T wave inversion in those leads showing LVH. </a:t>
                      </a:r>
                      <a:endParaRPr lang="en-US" sz="16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02113">
                <a:tc>
                  <a:txBody>
                    <a:bodyPr/>
                    <a:lstStyle/>
                    <a:p>
                      <a:pPr marL="0" marR="0" algn="l">
                        <a:lnSpc>
                          <a:spcPct val="115000"/>
                        </a:lnSpc>
                        <a:spcBef>
                          <a:spcPts val="0"/>
                        </a:spcBef>
                        <a:spcAft>
                          <a:spcPts val="0"/>
                        </a:spcAft>
                      </a:pPr>
                      <a:r>
                        <a:rPr lang="en-US" sz="1600" b="1" dirty="0">
                          <a:latin typeface="Times New Roman"/>
                          <a:ea typeface="Times New Roman"/>
                          <a:cs typeface="Arial"/>
                        </a:rPr>
                        <a:t>2</a:t>
                      </a:r>
                      <a:r>
                        <a:rPr lang="en-US" sz="1600" b="1" dirty="0" smtClean="0">
                          <a:latin typeface="Times New Roman"/>
                          <a:ea typeface="Times New Roman"/>
                          <a:cs typeface="Arial"/>
                        </a:rPr>
                        <a:t>.   </a:t>
                      </a:r>
                      <a:r>
                        <a:rPr lang="en-US" sz="1600" b="1" dirty="0">
                          <a:latin typeface="Times New Roman"/>
                          <a:ea typeface="Times New Roman"/>
                          <a:cs typeface="Arial"/>
                        </a:rPr>
                        <a:t>RVH:</a:t>
                      </a:r>
                      <a:r>
                        <a:rPr lang="en-US" sz="1600" dirty="0">
                          <a:latin typeface="Times New Roman"/>
                          <a:ea typeface="Times New Roman"/>
                          <a:cs typeface="Arial"/>
                        </a:rPr>
                        <a:t> (Right ventricular hypertrophy). R wave &gt; S wave in V1 and R wave decreases from V1 to V6. </a:t>
                      </a:r>
                      <a:endParaRPr lang="en-US" sz="16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02638">
                <a:tc>
                  <a:txBody>
                    <a:bodyPr/>
                    <a:lstStyle/>
                    <a:p>
                      <a:pPr marL="0" marR="0" algn="l">
                        <a:lnSpc>
                          <a:spcPct val="115000"/>
                        </a:lnSpc>
                        <a:spcBef>
                          <a:spcPts val="0"/>
                        </a:spcBef>
                        <a:spcAft>
                          <a:spcPts val="0"/>
                        </a:spcAft>
                      </a:pPr>
                      <a:r>
                        <a:rPr lang="en-US" sz="1600" b="1" dirty="0">
                          <a:latin typeface="Times New Roman"/>
                          <a:ea typeface="Times New Roman"/>
                          <a:cs typeface="Arial"/>
                        </a:rPr>
                        <a:t>3. </a:t>
                      </a:r>
                      <a:r>
                        <a:rPr lang="en-US" sz="1600" b="1" dirty="0" err="1">
                          <a:latin typeface="Times New Roman"/>
                          <a:ea typeface="Times New Roman"/>
                          <a:cs typeface="Arial"/>
                        </a:rPr>
                        <a:t>Atrial</a:t>
                      </a:r>
                      <a:r>
                        <a:rPr lang="en-US" sz="1600" b="1" dirty="0">
                          <a:latin typeface="Times New Roman"/>
                          <a:ea typeface="Times New Roman"/>
                          <a:cs typeface="Arial"/>
                        </a:rPr>
                        <a:t> hypertrophy:</a:t>
                      </a:r>
                      <a:r>
                        <a:rPr lang="en-US" sz="1600" dirty="0">
                          <a:latin typeface="Times New Roman"/>
                          <a:ea typeface="Times New Roman"/>
                          <a:cs typeface="Arial"/>
                        </a:rPr>
                        <a:t> (leads II and V1). Right </a:t>
                      </a:r>
                      <a:r>
                        <a:rPr lang="en-US" sz="1600" dirty="0" err="1">
                          <a:latin typeface="Times New Roman"/>
                          <a:ea typeface="Times New Roman"/>
                          <a:cs typeface="Arial"/>
                        </a:rPr>
                        <a:t>atrial</a:t>
                      </a:r>
                      <a:r>
                        <a:rPr lang="en-US" sz="1600" dirty="0">
                          <a:latin typeface="Times New Roman"/>
                          <a:ea typeface="Times New Roman"/>
                          <a:cs typeface="Arial"/>
                        </a:rPr>
                        <a:t> hypertrophy - Peaked P wave in lead II &gt; 2.5mm amplitude. V1 has increase in the initial positive deflection. Left </a:t>
                      </a:r>
                      <a:r>
                        <a:rPr lang="en-US" sz="1600" dirty="0" err="1">
                          <a:latin typeface="Times New Roman"/>
                          <a:ea typeface="Times New Roman"/>
                          <a:cs typeface="Arial"/>
                        </a:rPr>
                        <a:t>atrial</a:t>
                      </a:r>
                      <a:r>
                        <a:rPr lang="en-US" sz="1600" dirty="0">
                          <a:latin typeface="Times New Roman"/>
                          <a:ea typeface="Times New Roman"/>
                          <a:cs typeface="Arial"/>
                        </a:rPr>
                        <a:t> hypertrophy - Notched wide (&gt; 3mm) P wave in lead II. V1 has increase in the terminal negative deflection.</a:t>
                      </a:r>
                      <a:endParaRPr lang="en-US" sz="16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3553" name="Rectangle 1"/>
          <p:cNvSpPr>
            <a:spLocks noChangeArrowheads="1"/>
          </p:cNvSpPr>
          <p:nvPr/>
        </p:nvSpPr>
        <p:spPr bwMode="auto">
          <a:xfrm>
            <a:off x="0" y="285728"/>
            <a:ext cx="9144000" cy="20005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4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Hypertrophy</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Hypertrophy criteria are fairly straightforward; we will be looking for enlargement of any of the four chambers</a:t>
            </a:r>
            <a:r>
              <a:rPr kumimoji="0" lang="en-US" sz="1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fig29.jpg"/>
          <p:cNvPicPr/>
          <p:nvPr/>
        </p:nvPicPr>
        <p:blipFill>
          <a:blip r:embed="rId2"/>
          <a:srcRect/>
          <a:stretch>
            <a:fillRect/>
          </a:stretch>
        </p:blipFill>
        <p:spPr bwMode="auto">
          <a:xfrm>
            <a:off x="357158" y="214290"/>
            <a:ext cx="8286808" cy="4467247"/>
          </a:xfrm>
          <a:prstGeom prst="rect">
            <a:avLst/>
          </a:prstGeom>
          <a:noFill/>
          <a:ln w="9525">
            <a:noFill/>
            <a:miter lim="800000"/>
            <a:headEnd/>
            <a:tailEnd/>
          </a:ln>
        </p:spPr>
      </p:pic>
      <p:sp>
        <p:nvSpPr>
          <p:cNvPr id="100353" name="Rectangle 1"/>
          <p:cNvSpPr>
            <a:spLocks noChangeArrowheads="1"/>
          </p:cNvSpPr>
          <p:nvPr/>
        </p:nvSpPr>
        <p:spPr bwMode="auto">
          <a:xfrm>
            <a:off x="500034" y="5072074"/>
            <a:ext cx="821537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Normal axis.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fig30.jpg"/>
          <p:cNvPicPr/>
          <p:nvPr/>
        </p:nvPicPr>
        <p:blipFill>
          <a:blip r:embed="rId2"/>
          <a:srcRect/>
          <a:stretch>
            <a:fillRect/>
          </a:stretch>
        </p:blipFill>
        <p:spPr bwMode="auto">
          <a:xfrm>
            <a:off x="285720" y="214290"/>
            <a:ext cx="8429684" cy="4714908"/>
          </a:xfrm>
          <a:prstGeom prst="rect">
            <a:avLst/>
          </a:prstGeom>
          <a:noFill/>
          <a:ln w="9525">
            <a:noFill/>
            <a:miter lim="800000"/>
            <a:headEnd/>
            <a:tailEnd/>
          </a:ln>
        </p:spPr>
      </p:pic>
      <p:sp>
        <p:nvSpPr>
          <p:cNvPr id="3" name="مستطيل 2"/>
          <p:cNvSpPr/>
          <p:nvPr/>
        </p:nvSpPr>
        <p:spPr>
          <a:xfrm rot="10800000" flipV="1">
            <a:off x="785786" y="5525974"/>
            <a:ext cx="6072230" cy="461665"/>
          </a:xfrm>
          <a:prstGeom prst="rect">
            <a:avLst/>
          </a:prstGeom>
        </p:spPr>
        <p:txBody>
          <a:bodyPr wrap="square">
            <a:spAutoFit/>
          </a:bodyPr>
          <a:lstStyle/>
          <a:p>
            <a:pPr algn="ctr"/>
            <a:r>
              <a:rPr lang="en-US" sz="2400" dirty="0" smtClean="0"/>
              <a:t>Left axis deviation</a:t>
            </a:r>
            <a:endParaRPr lang="en-US" sz="240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fig31.jpg"/>
          <p:cNvPicPr/>
          <p:nvPr/>
        </p:nvPicPr>
        <p:blipFill>
          <a:blip r:embed="rId2"/>
          <a:srcRect/>
          <a:stretch>
            <a:fillRect/>
          </a:stretch>
        </p:blipFill>
        <p:spPr bwMode="auto">
          <a:xfrm>
            <a:off x="357158" y="214290"/>
            <a:ext cx="8429684" cy="4538685"/>
          </a:xfrm>
          <a:prstGeom prst="rect">
            <a:avLst/>
          </a:prstGeom>
          <a:noFill/>
          <a:ln w="9525">
            <a:noFill/>
            <a:miter lim="800000"/>
            <a:headEnd/>
            <a:tailEnd/>
          </a:ln>
        </p:spPr>
      </p:pic>
      <p:sp>
        <p:nvSpPr>
          <p:cNvPr id="3" name="مستطيل 2"/>
          <p:cNvSpPr/>
          <p:nvPr/>
        </p:nvSpPr>
        <p:spPr>
          <a:xfrm>
            <a:off x="642910" y="5500702"/>
            <a:ext cx="7286676" cy="523220"/>
          </a:xfrm>
          <a:prstGeom prst="rect">
            <a:avLst/>
          </a:prstGeom>
        </p:spPr>
        <p:txBody>
          <a:bodyPr wrap="square">
            <a:spAutoFit/>
          </a:bodyPr>
          <a:lstStyle/>
          <a:p>
            <a:pPr algn="ctr"/>
            <a:r>
              <a:rPr lang="en-US" sz="2800" dirty="0" smtClean="0"/>
              <a:t>Right axis deviation. </a:t>
            </a:r>
            <a:endParaRPr lang="en-US" sz="2800"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857224" y="2000239"/>
          <a:ext cx="6762776" cy="4214840"/>
        </p:xfrm>
        <a:graphic>
          <a:graphicData uri="http://schemas.openxmlformats.org/drawingml/2006/table">
            <a:tbl>
              <a:tblPr/>
              <a:tblGrid>
                <a:gridCol w="3381388"/>
                <a:gridCol w="3381388"/>
              </a:tblGrid>
              <a:tr h="871936">
                <a:tc>
                  <a:txBody>
                    <a:bodyPr/>
                    <a:lstStyle/>
                    <a:p>
                      <a:pPr algn="l">
                        <a:lnSpc>
                          <a:spcPct val="115000"/>
                        </a:lnSpc>
                      </a:pPr>
                      <a:endParaRPr lang="en-US" sz="2400" dirty="0">
                        <a:latin typeface="Calibri"/>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400" dirty="0">
                          <a:latin typeface="Times New Roman"/>
                          <a:ea typeface="Times New Roman"/>
                          <a:cs typeface="Arial"/>
                        </a:rPr>
                        <a:t>Differential Diagnosis</a:t>
                      </a:r>
                      <a:endParaRPr lang="en-US" sz="24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71452">
                <a:tc>
                  <a:txBody>
                    <a:bodyPr/>
                    <a:lstStyle/>
                    <a:p>
                      <a:pPr marL="0" marR="0" algn="l">
                        <a:lnSpc>
                          <a:spcPct val="115000"/>
                        </a:lnSpc>
                        <a:spcBef>
                          <a:spcPts val="0"/>
                        </a:spcBef>
                        <a:spcAft>
                          <a:spcPts val="0"/>
                        </a:spcAft>
                      </a:pPr>
                      <a:r>
                        <a:rPr lang="en-US" sz="2400">
                          <a:latin typeface="Times New Roman"/>
                          <a:ea typeface="Times New Roman"/>
                          <a:cs typeface="Arial"/>
                        </a:rPr>
                        <a:t>Left axis deviation</a:t>
                      </a:r>
                      <a:endParaRPr lang="en-US" sz="24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400" dirty="0">
                          <a:latin typeface="Times New Roman"/>
                          <a:ea typeface="Times New Roman"/>
                          <a:cs typeface="Arial"/>
                        </a:rPr>
                        <a:t>LVH, left anterior fascicular block, inferior wall MI</a:t>
                      </a:r>
                      <a:endParaRPr lang="en-US" sz="24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71452">
                <a:tc>
                  <a:txBody>
                    <a:bodyPr/>
                    <a:lstStyle/>
                    <a:p>
                      <a:pPr marL="0" marR="0" algn="l">
                        <a:lnSpc>
                          <a:spcPct val="115000"/>
                        </a:lnSpc>
                        <a:spcBef>
                          <a:spcPts val="0"/>
                        </a:spcBef>
                        <a:spcAft>
                          <a:spcPts val="0"/>
                        </a:spcAft>
                      </a:pPr>
                      <a:r>
                        <a:rPr lang="en-US" sz="2400">
                          <a:latin typeface="Times New Roman"/>
                          <a:ea typeface="Times New Roman"/>
                          <a:cs typeface="Arial"/>
                        </a:rPr>
                        <a:t>Right axis deviation</a:t>
                      </a:r>
                      <a:endParaRPr lang="en-US" sz="240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2400" dirty="0">
                          <a:latin typeface="Times New Roman"/>
                          <a:ea typeface="Times New Roman"/>
                          <a:cs typeface="Arial"/>
                        </a:rPr>
                        <a:t>RVH, left posterior fascicular block, lateral wall MI</a:t>
                      </a:r>
                      <a:endParaRPr lang="en-US" sz="2400" dirty="0">
                        <a:latin typeface="Calibri"/>
                        <a:ea typeface="Calibri"/>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1377" name="Rectangle 1"/>
          <p:cNvSpPr>
            <a:spLocks noChangeArrowheads="1"/>
          </p:cNvSpPr>
          <p:nvPr/>
        </p:nvSpPr>
        <p:spPr bwMode="auto">
          <a:xfrm>
            <a:off x="214282" y="500042"/>
            <a:ext cx="878687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The bottom line is, </a:t>
            </a:r>
            <a:r>
              <a:rPr kumimoji="0" lang="en-US" sz="2000"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if the axis is shifted out of the normal quadrant</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evaluate the reasons for this.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12_leads/ecg28.jpg"/>
          <p:cNvPicPr/>
          <p:nvPr/>
        </p:nvPicPr>
        <p:blipFill>
          <a:blip r:embed="rId2"/>
          <a:srcRect/>
          <a:stretch>
            <a:fillRect/>
          </a:stretch>
        </p:blipFill>
        <p:spPr bwMode="auto">
          <a:xfrm>
            <a:off x="500034" y="357166"/>
            <a:ext cx="8072494" cy="5000660"/>
          </a:xfrm>
          <a:prstGeom prst="rect">
            <a:avLst/>
          </a:prstGeom>
          <a:noFill/>
          <a:ln w="9525">
            <a:noFill/>
            <a:miter lim="800000"/>
            <a:headEnd/>
            <a:tailEnd/>
          </a:ln>
        </p:spPr>
      </p:pic>
      <p:sp>
        <p:nvSpPr>
          <p:cNvPr id="104449" name="Rectangle 1"/>
          <p:cNvSpPr>
            <a:spLocks noChangeArrowheads="1"/>
          </p:cNvSpPr>
          <p:nvPr/>
        </p:nvSpPr>
        <p:spPr bwMode="auto">
          <a:xfrm>
            <a:off x="500034" y="5786454"/>
            <a:ext cx="828680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#1 Axis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12_leads/ecg28.jpg"/>
          <p:cNvPicPr/>
          <p:nvPr/>
        </p:nvPicPr>
        <p:blipFill>
          <a:blip r:embed="rId2"/>
          <a:srcRect/>
          <a:stretch>
            <a:fillRect/>
          </a:stretch>
        </p:blipFill>
        <p:spPr bwMode="auto">
          <a:xfrm>
            <a:off x="357158" y="428604"/>
            <a:ext cx="8429684" cy="4286271"/>
          </a:xfrm>
          <a:prstGeom prst="rect">
            <a:avLst/>
          </a:prstGeom>
          <a:noFill/>
          <a:ln w="9525">
            <a:noFill/>
            <a:miter lim="800000"/>
            <a:headEnd/>
            <a:tailEnd/>
          </a:ln>
        </p:spPr>
      </p:pic>
      <p:sp>
        <p:nvSpPr>
          <p:cNvPr id="3" name="مستطيل 2"/>
          <p:cNvSpPr/>
          <p:nvPr/>
        </p:nvSpPr>
        <p:spPr>
          <a:xfrm>
            <a:off x="571472" y="5000636"/>
            <a:ext cx="7358114" cy="954107"/>
          </a:xfrm>
          <a:prstGeom prst="rect">
            <a:avLst/>
          </a:prstGeom>
        </p:spPr>
        <p:txBody>
          <a:bodyPr wrap="square">
            <a:spAutoFit/>
          </a:bodyPr>
          <a:lstStyle/>
          <a:p>
            <a:pPr algn="l"/>
            <a:r>
              <a:rPr lang="en-US" sz="2800" b="1" dirty="0" smtClean="0"/>
              <a:t>Normal Axis</a:t>
            </a:r>
            <a:r>
              <a:rPr lang="en-US" sz="2800" dirty="0" smtClean="0"/>
              <a:t>. </a:t>
            </a:r>
          </a:p>
          <a:p>
            <a:pPr algn="l"/>
            <a:r>
              <a:rPr lang="en-US" sz="2800" dirty="0" smtClean="0"/>
              <a:t>Positive QRS in Lead I and </a:t>
            </a:r>
            <a:r>
              <a:rPr lang="en-US" sz="2800" dirty="0" err="1" smtClean="0"/>
              <a:t>aVF</a:t>
            </a:r>
            <a:r>
              <a:rPr lang="en-US" sz="2800" dirty="0" smtClean="0"/>
              <a:t> </a:t>
            </a:r>
            <a:endParaRPr lang="en-US" sz="2800"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12_leads/ecg17.jpg"/>
          <p:cNvPicPr/>
          <p:nvPr/>
        </p:nvPicPr>
        <p:blipFill>
          <a:blip r:embed="rId2"/>
          <a:srcRect/>
          <a:stretch>
            <a:fillRect/>
          </a:stretch>
        </p:blipFill>
        <p:spPr bwMode="auto">
          <a:xfrm>
            <a:off x="285720" y="285729"/>
            <a:ext cx="8501122" cy="4071966"/>
          </a:xfrm>
          <a:prstGeom prst="rect">
            <a:avLst/>
          </a:prstGeom>
          <a:noFill/>
          <a:ln w="9525">
            <a:noFill/>
            <a:miter lim="800000"/>
            <a:headEnd/>
            <a:tailEnd/>
          </a:ln>
        </p:spPr>
      </p:pic>
      <p:sp>
        <p:nvSpPr>
          <p:cNvPr id="105473" name="Rectangle 1"/>
          <p:cNvSpPr>
            <a:spLocks noChangeArrowheads="1"/>
          </p:cNvSpPr>
          <p:nvPr/>
        </p:nvSpPr>
        <p:spPr bwMode="auto">
          <a:xfrm>
            <a:off x="714348" y="5000636"/>
            <a:ext cx="764386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r>
              <a:rPr kumimoji="0" lang="en-US" sz="3200" b="1" i="0" u="none" strike="noStrike" cap="none" normalizeH="0" baseline="0" dirty="0" smtClean="0" bmk="">
                <a:ln>
                  <a:noFill/>
                </a:ln>
                <a:solidFill>
                  <a:schemeClr val="tx1"/>
                </a:solidFill>
                <a:effectLst/>
                <a:latin typeface="Calibri" pitchFamily="34" charset="0"/>
                <a:ea typeface="Calibri" pitchFamily="34" charset="0"/>
                <a:cs typeface="Arial" pitchFamily="34" charset="0"/>
              </a:rPr>
              <a:t>3 Axis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7521" name="صورة 9" descr="http://www.fammed.wisc.edu/medstudent/pcc/ecg/images/12_leads/ecg32.jpg"/>
          <p:cNvPicPr>
            <a:picLocks noChangeAspect="1" noChangeArrowheads="1"/>
          </p:cNvPicPr>
          <p:nvPr/>
        </p:nvPicPr>
        <p:blipFill>
          <a:blip r:embed="rId2"/>
          <a:srcRect/>
          <a:stretch>
            <a:fillRect/>
          </a:stretch>
        </p:blipFill>
        <p:spPr bwMode="auto">
          <a:xfrm>
            <a:off x="285720" y="285728"/>
            <a:ext cx="8501122" cy="4071966"/>
          </a:xfrm>
          <a:prstGeom prst="rect">
            <a:avLst/>
          </a:prstGeom>
          <a:noFill/>
        </p:spPr>
      </p:pic>
      <p:sp>
        <p:nvSpPr>
          <p:cNvPr id="107523" name="Rectangle 3"/>
          <p:cNvSpPr>
            <a:spLocks noChangeArrowheads="1"/>
          </p:cNvSpPr>
          <p:nvPr/>
        </p:nvSpPr>
        <p:spPr bwMode="auto">
          <a:xfrm>
            <a:off x="285720" y="5429264"/>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Left axis deviation</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Positive QRS in lead I, but negative QRS in leads II and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aVF</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12_leads/ecg17.jpg"/>
          <p:cNvPicPr/>
          <p:nvPr/>
        </p:nvPicPr>
        <p:blipFill>
          <a:blip r:embed="rId2"/>
          <a:srcRect/>
          <a:stretch>
            <a:fillRect/>
          </a:stretch>
        </p:blipFill>
        <p:spPr bwMode="auto">
          <a:xfrm>
            <a:off x="214282" y="428604"/>
            <a:ext cx="8501122" cy="4286271"/>
          </a:xfrm>
          <a:prstGeom prst="rect">
            <a:avLst/>
          </a:prstGeom>
          <a:noFill/>
          <a:ln w="9525">
            <a:noFill/>
            <a:miter lim="800000"/>
            <a:headEnd/>
            <a:tailEnd/>
          </a:ln>
        </p:spPr>
      </p:pic>
      <p:sp>
        <p:nvSpPr>
          <p:cNvPr id="4" name="مستطيل 3"/>
          <p:cNvSpPr/>
          <p:nvPr/>
        </p:nvSpPr>
        <p:spPr>
          <a:xfrm>
            <a:off x="428596" y="5214950"/>
            <a:ext cx="8286808" cy="954107"/>
          </a:xfrm>
          <a:prstGeom prst="rect">
            <a:avLst/>
          </a:prstGeom>
        </p:spPr>
        <p:txBody>
          <a:bodyPr wrap="square">
            <a:spAutoFit/>
          </a:bodyPr>
          <a:lstStyle/>
          <a:p>
            <a:pPr algn="l"/>
            <a:r>
              <a:rPr lang="en-US" sz="2800" b="1" dirty="0" smtClean="0"/>
              <a:t>Right axis deviation</a:t>
            </a:r>
            <a:r>
              <a:rPr lang="en-US" sz="2800" dirty="0" smtClean="0"/>
              <a:t>. </a:t>
            </a:r>
          </a:p>
          <a:p>
            <a:pPr algn="l"/>
            <a:r>
              <a:rPr lang="en-US" sz="2800" dirty="0" smtClean="0"/>
              <a:t>Positive QRS in lead </a:t>
            </a:r>
            <a:r>
              <a:rPr lang="en-US" sz="2800" dirty="0" err="1" smtClean="0"/>
              <a:t>aVF</a:t>
            </a:r>
            <a:r>
              <a:rPr lang="en-US" sz="2800" dirty="0" smtClean="0"/>
              <a:t>, but negative QRS in lead I. </a:t>
            </a:r>
            <a:endParaRPr lang="en-US" sz="2800"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ChangeArrowheads="1"/>
          </p:cNvSpPr>
          <p:nvPr/>
        </p:nvSpPr>
        <p:spPr bwMode="auto">
          <a:xfrm>
            <a:off x="285720" y="1000108"/>
            <a:ext cx="8572560" cy="18620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fascicular Blocks</a:t>
            </a:r>
          </a:p>
          <a:p>
            <a:pPr marL="0" marR="0" lvl="0" indent="0" algn="ctr" defTabSz="914400" rtl="0" eaLnBrk="1" fontAlgn="base" latinLnBrk="0" hangingPunct="1">
              <a:lnSpc>
                <a:spcPct val="100000"/>
              </a:lnSpc>
              <a:spcBef>
                <a:spcPct val="0"/>
              </a:spcBef>
              <a:spcAft>
                <a:spcPct val="0"/>
              </a:spcAft>
              <a:buClrTx/>
              <a:buSzTx/>
              <a:buFontTx/>
              <a:buNone/>
              <a:tabLst/>
            </a:pPr>
            <a:endParaRPr lang="en-US" sz="2400" b="1" dirty="0" smtClean="0">
              <a:latin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fascicular blocks are blocks of part of the left bundle, either the posterior or anterior division: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8545" name="صورة 1" descr="http://www.fammed.wisc.edu/medstudent/pcc/ecg/images/fig38.jpg"/>
          <p:cNvPicPr>
            <a:picLocks noChangeAspect="1" noChangeArrowheads="1"/>
          </p:cNvPicPr>
          <p:nvPr/>
        </p:nvPicPr>
        <p:blipFill>
          <a:blip r:embed="rId2"/>
          <a:srcRect/>
          <a:stretch>
            <a:fillRect/>
          </a:stretch>
        </p:blipFill>
        <p:spPr bwMode="auto">
          <a:xfrm>
            <a:off x="1285852" y="2714620"/>
            <a:ext cx="6500858" cy="3071834"/>
          </a:xfrm>
          <a:prstGeom prst="rect">
            <a:avLst/>
          </a:prstGeom>
          <a:noFill/>
        </p:spPr>
      </p:pic>
      <p:sp>
        <p:nvSpPr>
          <p:cNvPr id="108547" name="Rectangle 3"/>
          <p:cNvSpPr>
            <a:spLocks noChangeArrowheads="1"/>
          </p:cNvSpPr>
          <p:nvPr/>
        </p:nvSpPr>
        <p:spPr bwMode="auto">
          <a:xfrm>
            <a:off x="285720" y="5857892"/>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Divisions of the bundles.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ttp://www.fammed.wisc.edu/medstudent/pcc/ecg/images/hypertrophy_atrial.gif"/>
          <p:cNvPicPr/>
          <p:nvPr/>
        </p:nvPicPr>
        <p:blipFill>
          <a:blip r:embed="rId2"/>
          <a:srcRect/>
          <a:stretch>
            <a:fillRect/>
          </a:stretch>
        </p:blipFill>
        <p:spPr bwMode="auto">
          <a:xfrm>
            <a:off x="857224" y="571480"/>
            <a:ext cx="7286676" cy="5214974"/>
          </a:xfrm>
          <a:prstGeom prst="rect">
            <a:avLst/>
          </a:prstGeom>
          <a:noFill/>
          <a:ln w="9525">
            <a:noFill/>
            <a:miter lim="800000"/>
            <a:headEnd/>
            <a:tailEnd/>
          </a:ln>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ChangeArrowheads="1"/>
          </p:cNvSpPr>
          <p:nvPr/>
        </p:nvSpPr>
        <p:spPr bwMode="auto">
          <a:xfrm>
            <a:off x="214282" y="714356"/>
            <a:ext cx="8786874" cy="14927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Anterior fascicular block - the most common.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You will see left axis deviation (-30 to -90) and a small Q wave in lead I and an S in lead III (Q1S3). The QRS will be slightly prolonged (0.1 - 0.12 sec).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0593" name="صورة 2" descr="http://www.fammed.wisc.edu/medstudent/pcc/ecg/images/fig39.jpg"/>
          <p:cNvPicPr>
            <a:picLocks noChangeAspect="1" noChangeArrowheads="1"/>
          </p:cNvPicPr>
          <p:nvPr/>
        </p:nvPicPr>
        <p:blipFill>
          <a:blip r:embed="rId2"/>
          <a:srcRect/>
          <a:stretch>
            <a:fillRect/>
          </a:stretch>
        </p:blipFill>
        <p:spPr bwMode="auto">
          <a:xfrm>
            <a:off x="1000100" y="2285992"/>
            <a:ext cx="7500990" cy="3643338"/>
          </a:xfrm>
          <a:prstGeom prst="rect">
            <a:avLst/>
          </a:prstGeom>
          <a:noFill/>
        </p:spPr>
      </p:pic>
      <p:sp>
        <p:nvSpPr>
          <p:cNvPr id="110595" name="Rectangle 3"/>
          <p:cNvSpPr>
            <a:spLocks noChangeArrowheads="1"/>
          </p:cNvSpPr>
          <p:nvPr/>
        </p:nvSpPr>
        <p:spPr bwMode="auto">
          <a:xfrm>
            <a:off x="0" y="6072206"/>
            <a:ext cx="914400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Anterior fascicular block.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ChangeArrowheads="1"/>
          </p:cNvSpPr>
          <p:nvPr/>
        </p:nvSpPr>
        <p:spPr bwMode="auto">
          <a:xfrm>
            <a:off x="0" y="642918"/>
            <a:ext cx="91440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Posterior fascicular block - less common.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You will see right axis deviation, an S in lead I and an Q in lead III (S1Q3). The QRS will be slightly prolonged (0.1 - 0.12 sec).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1617" name="صورة 3" descr="http://www.fammed.wisc.edu/medstudent/pcc/ecg/images/fig40.jpg"/>
          <p:cNvPicPr>
            <a:picLocks noChangeAspect="1" noChangeArrowheads="1"/>
          </p:cNvPicPr>
          <p:nvPr/>
        </p:nvPicPr>
        <p:blipFill>
          <a:blip r:embed="rId2"/>
          <a:srcRect/>
          <a:stretch>
            <a:fillRect/>
          </a:stretch>
        </p:blipFill>
        <p:spPr bwMode="auto">
          <a:xfrm>
            <a:off x="642910" y="2285992"/>
            <a:ext cx="7358114" cy="3357586"/>
          </a:xfrm>
          <a:prstGeom prst="rect">
            <a:avLst/>
          </a:prstGeom>
          <a:noFill/>
        </p:spPr>
      </p:pic>
      <p:sp>
        <p:nvSpPr>
          <p:cNvPr id="111619" name="Rectangle 3"/>
          <p:cNvSpPr>
            <a:spLocks noChangeArrowheads="1"/>
          </p:cNvSpPr>
          <p:nvPr/>
        </p:nvSpPr>
        <p:spPr bwMode="auto">
          <a:xfrm>
            <a:off x="0" y="6143644"/>
            <a:ext cx="91440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r>
            <a:b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b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Posterior fascicular block.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ChangeArrowheads="1"/>
          </p:cNvSpPr>
          <p:nvPr/>
        </p:nvSpPr>
        <p:spPr bwMode="auto">
          <a:xfrm>
            <a:off x="0" y="0"/>
            <a:ext cx="9144000" cy="20005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05325" algn="l"/>
              </a:tabLst>
            </a:pPr>
            <a:r>
              <a:rPr kumimoji="0" lang="en-US" sz="24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Bifascicular</a:t>
            </a:r>
            <a:r>
              <a:rPr kumimoji="0" lang="en-US"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block.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05325" algn="l"/>
              </a:tabLst>
            </a:pP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This means two (2) of the three (3) fascicles (in diagram) are blocked. The most important example is a right bundle branch block and a left anterior fascicular block. Watch out for this. Only one fascicle is left for conduction, and if that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fasicle</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is intermittently blocked, the dangerous </a:t>
            </a:r>
            <a:r>
              <a:rPr kumimoji="0" lang="en-US"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Mobitz</a:t>
            </a:r>
            <a:r>
              <a:rPr kumimoji="0" lang="en-US"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2 is set up!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05325"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2641" name="صورة 4" descr="http://www.fammed.wisc.edu/medstudent/pcc/ecg/images/fig41.jpg"/>
          <p:cNvPicPr>
            <a:picLocks noChangeAspect="1" noChangeArrowheads="1"/>
          </p:cNvPicPr>
          <p:nvPr/>
        </p:nvPicPr>
        <p:blipFill>
          <a:blip r:embed="rId2"/>
          <a:srcRect/>
          <a:stretch>
            <a:fillRect/>
          </a:stretch>
        </p:blipFill>
        <p:spPr bwMode="auto">
          <a:xfrm>
            <a:off x="214282" y="2000240"/>
            <a:ext cx="8643998" cy="3286148"/>
          </a:xfrm>
          <a:prstGeom prst="rect">
            <a:avLst/>
          </a:prstGeom>
          <a:noFill/>
        </p:spPr>
      </p:pic>
      <p:sp>
        <p:nvSpPr>
          <p:cNvPr id="112643" name="Rectangle 3"/>
          <p:cNvSpPr>
            <a:spLocks noChangeArrowheads="1"/>
          </p:cNvSpPr>
          <p:nvPr/>
        </p:nvSpPr>
        <p:spPr bwMode="auto">
          <a:xfrm>
            <a:off x="285720" y="5786454"/>
            <a:ext cx="864393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r>
              <a:rPr kumimoji="0" lang="en-US"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Right bundle branch block and left anterior fascicular block. </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1"/>
          <p:cNvSpPr>
            <a:spLocks noChangeArrowheads="1"/>
          </p:cNvSpPr>
          <p:nvPr/>
        </p:nvSpPr>
        <p:spPr bwMode="auto">
          <a:xfrm>
            <a:off x="0" y="0"/>
            <a:ext cx="9144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"fascicular Blocks" may seem a bit complicated - simply remember that axis deviation is the clue.</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lang="en-US" sz="3200" dirty="0" smtClean="0">
              <a:latin typeface="Calibri"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In your differential, consider posterior fascicular blocks with right axis deviation and consider anterior fascicular blocks with left axis deviation. Fascicular blocks cause axis deviations, like infarcts and hypertrophy. If you see a left or right axis deviation, first look for infarct or hypertrophy. If neither are present, the remaining diagnosis of fascicular block is usually correct. Review differential diagnosis of </a:t>
            </a:r>
            <a:r>
              <a:rPr kumimoji="0" lang="en-US" sz="3200" b="0" i="0" u="none" strike="noStrike" cap="none" normalizeH="0" baseline="0" dirty="0" smtClean="0">
                <a:ln>
                  <a:noFill/>
                </a:ln>
                <a:solidFill>
                  <a:srgbClr val="0000FF"/>
                </a:solidFill>
                <a:effectLst/>
                <a:latin typeface="Calibri" pitchFamily="34" charset="0"/>
                <a:ea typeface="Times New Roman" pitchFamily="18" charset="0"/>
                <a:cs typeface="Arial" pitchFamily="34" charset="0"/>
                <a:hlinkClick r:id="rId2"/>
              </a:rPr>
              <a:t>right and left axis deviation</a:t>
            </a:r>
            <a:r>
              <a:rPr kumimoji="0" lang="en-US" sz="32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ChangeArrowheads="1"/>
          </p:cNvSpPr>
          <p:nvPr/>
        </p:nvSpPr>
        <p:spPr bwMode="auto">
          <a:xfrm>
            <a:off x="428596" y="857232"/>
            <a:ext cx="835824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#1 fascicular Block</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4689" name="صورة 1" descr="http://www.fammed.wisc.edu/medstudent/pcc/ecg/quiz/fbq1.jpg"/>
          <p:cNvPicPr>
            <a:picLocks noChangeAspect="1" noChangeArrowheads="1"/>
          </p:cNvPicPr>
          <p:nvPr/>
        </p:nvPicPr>
        <p:blipFill>
          <a:blip r:embed="rId2"/>
          <a:srcRect/>
          <a:stretch>
            <a:fillRect/>
          </a:stretch>
        </p:blipFill>
        <p:spPr bwMode="auto">
          <a:xfrm>
            <a:off x="428596" y="1785926"/>
            <a:ext cx="8358246" cy="4429156"/>
          </a:xfrm>
          <a:prstGeom prst="rect">
            <a:avLst/>
          </a:prstGeom>
          <a:noFill/>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5713" name="صورة 4" descr="http://www.fammed.wisc.edu/medstudent/pcc/ecg/quiz/fbq1.jpg"/>
          <p:cNvPicPr>
            <a:picLocks noChangeAspect="1" noChangeArrowheads="1"/>
          </p:cNvPicPr>
          <p:nvPr/>
        </p:nvPicPr>
        <p:blipFill>
          <a:blip r:embed="rId2"/>
          <a:srcRect/>
          <a:stretch>
            <a:fillRect/>
          </a:stretch>
        </p:blipFill>
        <p:spPr bwMode="auto">
          <a:xfrm>
            <a:off x="214282" y="214290"/>
            <a:ext cx="8572560" cy="4286280"/>
          </a:xfrm>
          <a:prstGeom prst="rect">
            <a:avLst/>
          </a:prstGeom>
          <a:noFill/>
        </p:spPr>
      </p:pic>
      <p:sp>
        <p:nvSpPr>
          <p:cNvPr id="115715" name="Rectangle 3"/>
          <p:cNvSpPr>
            <a:spLocks noChangeArrowheads="1"/>
          </p:cNvSpPr>
          <p:nvPr/>
        </p:nvSpPr>
        <p:spPr bwMode="auto">
          <a:xfrm>
            <a:off x="0" y="5000636"/>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Left anterior fascicular block (left axis deviation and Q1S3).</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ChangeArrowheads="1"/>
          </p:cNvSpPr>
          <p:nvPr/>
        </p:nvSpPr>
        <p:spPr bwMode="auto">
          <a:xfrm>
            <a:off x="428596" y="571480"/>
            <a:ext cx="8429684" cy="5693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r>
              <a:rPr kumimoji="0" lang="en-US" sz="2000" b="1" i="0" u="none" strike="noStrike" cap="none" normalizeH="0" baseline="0" dirty="0" smtClean="0" bmk="">
                <a:ln>
                  <a:noFill/>
                </a:ln>
                <a:solidFill>
                  <a:schemeClr val="tx1"/>
                </a:solidFill>
                <a:effectLst/>
                <a:latin typeface="Calibri" pitchFamily="34" charset="0"/>
                <a:ea typeface="Calibri" pitchFamily="34" charset="0"/>
                <a:cs typeface="Arial" pitchFamily="34" charset="0"/>
              </a:rPr>
              <a:t>2 fascicular Block</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6737" name="صورة 6" descr="http://www.fammed.wisc.edu/medstudent/pcc/ecg/quiz/fbq2.jpg"/>
          <p:cNvPicPr>
            <a:picLocks noChangeAspect="1" noChangeArrowheads="1"/>
          </p:cNvPicPr>
          <p:nvPr/>
        </p:nvPicPr>
        <p:blipFill>
          <a:blip r:embed="rId2"/>
          <a:srcRect/>
          <a:stretch>
            <a:fillRect/>
          </a:stretch>
        </p:blipFill>
        <p:spPr bwMode="auto">
          <a:xfrm>
            <a:off x="571472" y="1285860"/>
            <a:ext cx="7929618" cy="4643470"/>
          </a:xfrm>
          <a:prstGeom prst="rect">
            <a:avLst/>
          </a:prstGeom>
          <a:noFill/>
        </p:spPr>
      </p:pic>
      <p:sp>
        <p:nvSpPr>
          <p:cNvPr id="116739" name="Rectangle 3"/>
          <p:cNvSpPr>
            <a:spLocks noChangeArrowheads="1"/>
          </p:cNvSpPr>
          <p:nvPr/>
        </p:nvSpPr>
        <p:spPr bwMode="auto">
          <a:xfrm>
            <a:off x="0" y="28860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7761" name="صورة 9" descr="http://www.fammed.wisc.edu/medstudent/pcc/ecg/quiz/fbq2.jpg"/>
          <p:cNvPicPr>
            <a:picLocks noChangeAspect="1" noChangeArrowheads="1"/>
          </p:cNvPicPr>
          <p:nvPr/>
        </p:nvPicPr>
        <p:blipFill>
          <a:blip r:embed="rId2"/>
          <a:srcRect/>
          <a:stretch>
            <a:fillRect/>
          </a:stretch>
        </p:blipFill>
        <p:spPr bwMode="auto">
          <a:xfrm>
            <a:off x="285720" y="214290"/>
            <a:ext cx="8572560" cy="4500594"/>
          </a:xfrm>
          <a:prstGeom prst="rect">
            <a:avLst/>
          </a:prstGeom>
          <a:noFill/>
        </p:spPr>
      </p:pic>
      <p:sp>
        <p:nvSpPr>
          <p:cNvPr id="117763" name="Rectangle 3"/>
          <p:cNvSpPr>
            <a:spLocks noChangeArrowheads="1"/>
          </p:cNvSpPr>
          <p:nvPr/>
        </p:nvSpPr>
        <p:spPr bwMode="auto">
          <a:xfrm>
            <a:off x="214282" y="5143512"/>
            <a:ext cx="828684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Left posterior fascicular block (right axis deviation and S1Q3).</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p:cNvSpPr>
          <p:nvPr/>
        </p:nvSpPr>
        <p:spPr bwMode="auto">
          <a:xfrm>
            <a:off x="214282" y="1357298"/>
            <a:ext cx="8715436" cy="5386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r>
              <a:rPr kumimoji="0" lang="en-US" b="1" i="0" u="none" strike="noStrike" cap="none" normalizeH="0" baseline="0" dirty="0" smtClean="0" bmk="">
                <a:ln>
                  <a:noFill/>
                </a:ln>
                <a:solidFill>
                  <a:schemeClr val="tx1"/>
                </a:solidFill>
                <a:effectLst/>
                <a:latin typeface="Calibri" pitchFamily="34" charset="0"/>
                <a:ea typeface="Calibri" pitchFamily="34" charset="0"/>
                <a:cs typeface="Arial" pitchFamily="34" charset="0"/>
              </a:rPr>
              <a:t>3 fascicular Block</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8785" name="صورة 11" descr="http://www.fammed.wisc.edu/medstudent/pcc/ecg/quiz/fbq3.jpg"/>
          <p:cNvPicPr>
            <a:picLocks noChangeAspect="1" noChangeArrowheads="1"/>
          </p:cNvPicPr>
          <p:nvPr/>
        </p:nvPicPr>
        <p:blipFill>
          <a:blip r:embed="rId2"/>
          <a:srcRect/>
          <a:stretch>
            <a:fillRect/>
          </a:stretch>
        </p:blipFill>
        <p:spPr bwMode="auto">
          <a:xfrm>
            <a:off x="428596" y="1928802"/>
            <a:ext cx="8286808" cy="4214842"/>
          </a:xfrm>
          <a:prstGeom prst="rect">
            <a:avLst/>
          </a:prstGeom>
          <a:noFill/>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9809" name="صورة 14" descr="http://www.fammed.wisc.edu/medstudent/pcc/ecg/quiz/fbq3.jpg"/>
          <p:cNvPicPr>
            <a:picLocks noChangeAspect="1" noChangeArrowheads="1"/>
          </p:cNvPicPr>
          <p:nvPr/>
        </p:nvPicPr>
        <p:blipFill>
          <a:blip r:embed="rId2"/>
          <a:srcRect/>
          <a:stretch>
            <a:fillRect/>
          </a:stretch>
        </p:blipFill>
        <p:spPr bwMode="auto">
          <a:xfrm>
            <a:off x="357158" y="285728"/>
            <a:ext cx="8429684" cy="4357718"/>
          </a:xfrm>
          <a:prstGeom prst="rect">
            <a:avLst/>
          </a:prstGeom>
          <a:noFill/>
        </p:spPr>
      </p:pic>
      <p:sp>
        <p:nvSpPr>
          <p:cNvPr id="119811" name="Rectangle 3"/>
          <p:cNvSpPr>
            <a:spLocks noChangeArrowheads="1"/>
          </p:cNvSpPr>
          <p:nvPr/>
        </p:nvSpPr>
        <p:spPr bwMode="auto">
          <a:xfrm>
            <a:off x="0" y="5429264"/>
            <a:ext cx="900115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Bifascicular</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block RBBB and LAFB (right bundle branch block and left anterior fascicular block).</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498</TotalTime>
  <Words>4886</Words>
  <PresentationFormat>عرض على الشاشة (3:4)‏</PresentationFormat>
  <Paragraphs>400</Paragraphs>
  <Slides>112</Slides>
  <Notes>4</Notes>
  <HiddenSlides>0</HiddenSlides>
  <MMClips>0</MMClips>
  <ScaleCrop>false</ScaleCrop>
  <HeadingPairs>
    <vt:vector size="4" baseType="variant">
      <vt:variant>
        <vt:lpstr>سمة</vt:lpstr>
      </vt:variant>
      <vt:variant>
        <vt:i4>1</vt:i4>
      </vt:variant>
      <vt:variant>
        <vt:lpstr>عناوين الشرائح</vt:lpstr>
      </vt:variant>
      <vt:variant>
        <vt:i4>112</vt:i4>
      </vt:variant>
    </vt:vector>
  </HeadingPairs>
  <TitlesOfParts>
    <vt:vector size="113"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الشريحة 53</vt:lpstr>
      <vt:lpstr>الشريحة 54</vt:lpstr>
      <vt:lpstr>الشريحة 55</vt:lpstr>
      <vt:lpstr>الشريحة 56</vt:lpstr>
      <vt:lpstr>الشريحة 57</vt:lpstr>
      <vt:lpstr>الشريحة 58</vt:lpstr>
      <vt:lpstr>الشريحة 59</vt:lpstr>
      <vt:lpstr>الشريحة 60</vt:lpstr>
      <vt:lpstr>الشريحة 61</vt:lpstr>
      <vt:lpstr>الشريحة 62</vt:lpstr>
      <vt:lpstr>الشريحة 63</vt:lpstr>
      <vt:lpstr>الشريحة 64</vt:lpstr>
      <vt:lpstr>الشريحة 65</vt:lpstr>
      <vt:lpstr>الشريحة 66</vt:lpstr>
      <vt:lpstr>الشريحة 67</vt:lpstr>
      <vt:lpstr>الشريحة 68</vt:lpstr>
      <vt:lpstr>الشريحة 69</vt:lpstr>
      <vt:lpstr>الشريحة 70</vt:lpstr>
      <vt:lpstr>الشريحة 71</vt:lpstr>
      <vt:lpstr>الشريحة 72</vt:lpstr>
      <vt:lpstr>الشريحة 73</vt:lpstr>
      <vt:lpstr>الشريحة 74</vt:lpstr>
      <vt:lpstr>الشريحة 75</vt:lpstr>
      <vt:lpstr>الشريحة 76</vt:lpstr>
      <vt:lpstr>الشريحة 77</vt:lpstr>
      <vt:lpstr>الشريحة 78</vt:lpstr>
      <vt:lpstr>الشريحة 79</vt:lpstr>
      <vt:lpstr>الشريحة 80</vt:lpstr>
      <vt:lpstr>الشريحة 81</vt:lpstr>
      <vt:lpstr>الشريحة 82</vt:lpstr>
      <vt:lpstr>الشريحة 83</vt:lpstr>
      <vt:lpstr>الشريحة 84</vt:lpstr>
      <vt:lpstr>الشريحة 85</vt:lpstr>
      <vt:lpstr>الشريحة 86</vt:lpstr>
      <vt:lpstr>الشريحة 87</vt:lpstr>
      <vt:lpstr>الشريحة 88</vt:lpstr>
      <vt:lpstr>الشريحة 89</vt:lpstr>
      <vt:lpstr>الشريحة 90</vt:lpstr>
      <vt:lpstr>الشريحة 91</vt:lpstr>
      <vt:lpstr>الشريحة 92</vt:lpstr>
      <vt:lpstr>الشريحة 93</vt:lpstr>
      <vt:lpstr>الشريحة 94</vt:lpstr>
      <vt:lpstr>الشريحة 95</vt:lpstr>
      <vt:lpstr>الشريحة 96</vt:lpstr>
      <vt:lpstr>الشريحة 97</vt:lpstr>
      <vt:lpstr>الشريحة 98</vt:lpstr>
      <vt:lpstr>الشريحة 99</vt:lpstr>
      <vt:lpstr>الشريحة 100</vt:lpstr>
      <vt:lpstr>الشريحة 101</vt:lpstr>
      <vt:lpstr>الشريحة 102</vt:lpstr>
      <vt:lpstr>الشريحة 103</vt:lpstr>
      <vt:lpstr>الشريحة 104</vt:lpstr>
      <vt:lpstr>الشريحة 105</vt:lpstr>
      <vt:lpstr>الشريحة 106</vt:lpstr>
      <vt:lpstr>الشريحة 107</vt:lpstr>
      <vt:lpstr>الشريحة 108</vt:lpstr>
      <vt:lpstr>الشريحة 109</vt:lpstr>
      <vt:lpstr>الشريحة 110</vt:lpstr>
      <vt:lpstr>الشريحة 111</vt:lpstr>
      <vt:lpstr>الشريحة 112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DR ALI ALGHAMDI</dc:creator>
  <cp:lastModifiedBy>DR ALI ALGHAMDI</cp:lastModifiedBy>
  <cp:revision>55</cp:revision>
  <dcterms:created xsi:type="dcterms:W3CDTF">2008-12-18T15:05:30Z</dcterms:created>
  <dcterms:modified xsi:type="dcterms:W3CDTF">2008-12-18T23:34:13Z</dcterms:modified>
</cp:coreProperties>
</file>