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7" r:id="rId3"/>
    <p:sldId id="257" r:id="rId4"/>
    <p:sldId id="268" r:id="rId5"/>
    <p:sldId id="271" r:id="rId6"/>
    <p:sldId id="272" r:id="rId7"/>
    <p:sldId id="273" r:id="rId8"/>
    <p:sldId id="269" r:id="rId9"/>
    <p:sldId id="263" r:id="rId10"/>
    <p:sldId id="264" r:id="rId11"/>
    <p:sldId id="270" r:id="rId12"/>
    <p:sldId id="274" r:id="rId13"/>
    <p:sldId id="275" r:id="rId14"/>
    <p:sldId id="276" r:id="rId15"/>
    <p:sldId id="277" r:id="rId16"/>
    <p:sldId id="280" r:id="rId17"/>
    <p:sldId id="281" r:id="rId18"/>
    <p:sldId id="282" r:id="rId19"/>
    <p:sldId id="283" r:id="rId20"/>
    <p:sldId id="284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49D31-AC60-4D67-9F03-E393C50DD616}" type="datetimeFigureOut">
              <a:rPr lang="en-US" smtClean="0"/>
              <a:t>9/15/2012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5A4A8-B4D3-414F-8040-F92E5B79F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672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49D31-AC60-4D67-9F03-E393C50DD616}" type="datetimeFigureOut">
              <a:rPr lang="en-US" smtClean="0"/>
              <a:t>9/15/2012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5A4A8-B4D3-414F-8040-F92E5B79F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0136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49D31-AC60-4D67-9F03-E393C50DD616}" type="datetimeFigureOut">
              <a:rPr lang="en-US" smtClean="0"/>
              <a:t>9/15/2012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5A4A8-B4D3-414F-8040-F92E5B79F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436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49D31-AC60-4D67-9F03-E393C50DD616}" type="datetimeFigureOut">
              <a:rPr lang="en-US" smtClean="0"/>
              <a:t>9/15/2012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5A4A8-B4D3-414F-8040-F92E5B79F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176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49D31-AC60-4D67-9F03-E393C50DD616}" type="datetimeFigureOut">
              <a:rPr lang="en-US" smtClean="0"/>
              <a:t>9/15/2012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5A4A8-B4D3-414F-8040-F92E5B79F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234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49D31-AC60-4D67-9F03-E393C50DD616}" type="datetimeFigureOut">
              <a:rPr lang="en-US" smtClean="0"/>
              <a:t>9/15/2012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5A4A8-B4D3-414F-8040-F92E5B79F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947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49D31-AC60-4D67-9F03-E393C50DD616}" type="datetimeFigureOut">
              <a:rPr lang="en-US" smtClean="0"/>
              <a:t>9/15/2012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5A4A8-B4D3-414F-8040-F92E5B79F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8350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49D31-AC60-4D67-9F03-E393C50DD616}" type="datetimeFigureOut">
              <a:rPr lang="en-US" smtClean="0"/>
              <a:t>9/15/2012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5A4A8-B4D3-414F-8040-F92E5B79F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073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49D31-AC60-4D67-9F03-E393C50DD616}" type="datetimeFigureOut">
              <a:rPr lang="en-US" smtClean="0"/>
              <a:t>9/15/2012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5A4A8-B4D3-414F-8040-F92E5B79F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902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49D31-AC60-4D67-9F03-E393C50DD616}" type="datetimeFigureOut">
              <a:rPr lang="en-US" smtClean="0"/>
              <a:t>9/15/2012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5A4A8-B4D3-414F-8040-F92E5B79F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0321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49D31-AC60-4D67-9F03-E393C50DD616}" type="datetimeFigureOut">
              <a:rPr lang="en-US" smtClean="0"/>
              <a:t>9/15/2012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5A4A8-B4D3-414F-8040-F92E5B79F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217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49D31-AC60-4D67-9F03-E393C50DD616}" type="datetimeFigureOut">
              <a:rPr lang="en-US" smtClean="0"/>
              <a:t>9/15/2012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25A4A8-B4D3-414F-8040-F92E5B79F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911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1.11, 1.12, 1.13, 1.14, 1.18, 1.20, 1.23, 1.24, 1.25, 1.32, 1.33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693719"/>
            <a:ext cx="8719608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438400"/>
            <a:ext cx="7131326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42455" y="3355032"/>
            <a:ext cx="42836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( 47 )</a:t>
            </a:r>
            <a:r>
              <a:rPr lang="en-US" sz="1600" dirty="0" smtClean="0"/>
              <a:t>8 </a:t>
            </a:r>
            <a:r>
              <a:rPr lang="en-US" sz="2400" dirty="0" smtClean="0"/>
              <a:t>= ( 100  111 )</a:t>
            </a:r>
            <a:r>
              <a:rPr lang="en-US" sz="1400" dirty="0" smtClean="0"/>
              <a:t>2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242455" y="4043065"/>
            <a:ext cx="42836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( 47 )</a:t>
            </a:r>
            <a:r>
              <a:rPr lang="en-US" sz="1600" dirty="0" smtClean="0"/>
              <a:t>16 </a:t>
            </a:r>
            <a:r>
              <a:rPr lang="en-US" sz="2400" dirty="0" smtClean="0"/>
              <a:t>= ( 0100  0111 )</a:t>
            </a:r>
            <a:r>
              <a:rPr lang="en-US" sz="1400" dirty="0" smtClean="0"/>
              <a:t>2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304800" y="4955232"/>
            <a:ext cx="42836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( 20 )</a:t>
            </a:r>
            <a:r>
              <a:rPr lang="en-US" sz="1600" dirty="0" smtClean="0"/>
              <a:t>10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03260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08314"/>
            <a:ext cx="8735291" cy="1244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04800" y="2286000"/>
            <a:ext cx="2819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  +49: 0 _ 1 </a:t>
            </a:r>
            <a:r>
              <a:rPr lang="en-US" sz="2400" dirty="0" smtClean="0"/>
              <a:t>1 0 </a:t>
            </a:r>
            <a:r>
              <a:rPr lang="en-US" sz="2400" dirty="0" smtClean="0"/>
              <a:t>0 0 </a:t>
            </a:r>
            <a:r>
              <a:rPr lang="en-US" sz="2400" dirty="0" smtClean="0"/>
              <a:t>1</a:t>
            </a:r>
            <a:endParaRPr lang="en-US" sz="2400" dirty="0" smtClean="0"/>
          </a:p>
          <a:p>
            <a:r>
              <a:rPr lang="en-US" sz="2400" dirty="0"/>
              <a:t> </a:t>
            </a:r>
            <a:r>
              <a:rPr lang="en-US" sz="2400" dirty="0" smtClean="0"/>
              <a:t> -49:  1 _ 0 </a:t>
            </a:r>
            <a:r>
              <a:rPr lang="en-US" sz="2400" dirty="0" smtClean="0"/>
              <a:t>0 </a:t>
            </a:r>
            <a:r>
              <a:rPr lang="en-US" sz="2400" dirty="0" smtClean="0"/>
              <a:t>1 1 1 </a:t>
            </a:r>
            <a:r>
              <a:rPr lang="en-US" sz="2400" dirty="0" smtClean="0"/>
              <a:t>1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3886200" y="2285999"/>
            <a:ext cx="2819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  +29: 0 _ 0  1 1 1 0 1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-29:  1 _ 1  0 0 0 1 1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96576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85800"/>
            <a:ext cx="8763001" cy="685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0571" y="2286000"/>
            <a:ext cx="5769430" cy="24231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998467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62000"/>
            <a:ext cx="6506678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2286000"/>
            <a:ext cx="5467350" cy="3438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978993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76962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2700868"/>
            <a:ext cx="5533770" cy="1329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888208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3400"/>
            <a:ext cx="9067800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60400" y="2209800"/>
            <a:ext cx="5029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Complement bit 6</a:t>
            </a:r>
          </a:p>
          <a:p>
            <a:endParaRPr lang="en-US" dirty="0" smtClean="0"/>
          </a:p>
          <a:p>
            <a:r>
              <a:rPr lang="en-US" dirty="0" smtClean="0"/>
              <a:t>A: 100 0001</a:t>
            </a:r>
          </a:p>
          <a:p>
            <a:endParaRPr lang="en-US" dirty="0"/>
          </a:p>
          <a:p>
            <a:r>
              <a:rPr lang="en-US" dirty="0" smtClean="0"/>
              <a:t>a: 110 0001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99877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838200"/>
            <a:ext cx="8620125" cy="145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2843213"/>
            <a:ext cx="5334000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236723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832" y="838200"/>
            <a:ext cx="7576452" cy="2695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733800"/>
            <a:ext cx="8577431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0657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1"/>
          <p:cNvSpPr>
            <a:spLocks noGrp="1"/>
          </p:cNvSpPr>
          <p:nvPr>
            <p:ph type="title"/>
          </p:nvPr>
        </p:nvSpPr>
        <p:spPr>
          <a:xfrm>
            <a:off x="3419475" y="476250"/>
            <a:ext cx="3035300" cy="59531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Other Codes</a:t>
            </a:r>
            <a:endParaRPr lang="zh-TW" altLang="en-US" sz="2000" b="1" smtClean="0">
              <a:solidFill>
                <a:srgbClr val="0070C0"/>
              </a:solidFill>
              <a:ea typeface="ＭＳ Ｐゴシック" pitchFamily="34" charset="-128"/>
            </a:endParaRPr>
          </a:p>
        </p:txBody>
      </p:sp>
      <p:pic>
        <p:nvPicPr>
          <p:cNvPr id="60419" name="Picture 8"/>
          <p:cNvPicPr>
            <a:picLocks noChangeAspect="1" noChangeArrowheads="1"/>
          </p:cNvPicPr>
          <p:nvPr/>
        </p:nvPicPr>
        <p:blipFill>
          <a:blip r:embed="rId2">
            <a:lum bright="-12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55" b="-200"/>
          <a:stretch>
            <a:fillRect/>
          </a:stretch>
        </p:blipFill>
        <p:spPr bwMode="auto">
          <a:xfrm>
            <a:off x="539750" y="1196975"/>
            <a:ext cx="8135938" cy="511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6263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標題 1"/>
          <p:cNvSpPr>
            <a:spLocks noGrp="1"/>
          </p:cNvSpPr>
          <p:nvPr>
            <p:ph type="title"/>
          </p:nvPr>
        </p:nvSpPr>
        <p:spPr>
          <a:xfrm>
            <a:off x="3059113" y="404813"/>
            <a:ext cx="3179762" cy="738187"/>
          </a:xfrm>
        </p:spPr>
        <p:txBody>
          <a:bodyPr>
            <a:normAutofit fontScale="90000"/>
          </a:bodyPr>
          <a:lstStyle/>
          <a:p>
            <a:r>
              <a:rPr lang="en-US" smtClean="0">
                <a:ea typeface="ＭＳ Ｐゴシック" pitchFamily="34" charset="-128"/>
              </a:rPr>
              <a:t>ASCII Code</a:t>
            </a:r>
            <a:endParaRPr lang="zh-TW" altLang="en-US" sz="2000" b="1" smtClean="0">
              <a:solidFill>
                <a:srgbClr val="0070C0"/>
              </a:solidFill>
              <a:ea typeface="ＭＳ Ｐゴシック" pitchFamily="34" charset="-128"/>
            </a:endParaRPr>
          </a:p>
        </p:txBody>
      </p:sp>
      <p:sp>
        <p:nvSpPr>
          <p:cNvPr id="58371" name="內容版面配置區 2"/>
          <p:cNvSpPr>
            <a:spLocks noGrp="1"/>
          </p:cNvSpPr>
          <p:nvPr>
            <p:ph idx="1"/>
          </p:nvPr>
        </p:nvSpPr>
        <p:spPr>
          <a:xfrm>
            <a:off x="457200" y="1196975"/>
            <a:ext cx="8229600" cy="4959350"/>
          </a:xfrm>
        </p:spPr>
        <p:txBody>
          <a:bodyPr/>
          <a:lstStyle/>
          <a:p>
            <a:r>
              <a:rPr lang="en-US" altLang="zh-TW" sz="2000" b="1" smtClean="0">
                <a:solidFill>
                  <a:srgbClr val="00B050"/>
                </a:solidFill>
                <a:ea typeface="ＭＳ Ｐゴシック" pitchFamily="34" charset="-128"/>
              </a:rPr>
              <a:t>American Standard Code for Information Interchange (ASCII)</a:t>
            </a:r>
          </a:p>
          <a:p>
            <a:endParaRPr lang="zh-TW" altLang="en-US" smtClean="0">
              <a:ea typeface="ＭＳ Ｐゴシック" pitchFamily="34" charset="-128"/>
            </a:endParaRPr>
          </a:p>
        </p:txBody>
      </p:sp>
      <p:pic>
        <p:nvPicPr>
          <p:cNvPr id="58372" name="Picture 4"/>
          <p:cNvPicPr>
            <a:picLocks noChangeAspect="1" noChangeArrowheads="1"/>
          </p:cNvPicPr>
          <p:nvPr/>
        </p:nvPicPr>
        <p:blipFill>
          <a:blip r:embed="rId2">
            <a:lum bright="-6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84"/>
          <a:stretch>
            <a:fillRect/>
          </a:stretch>
        </p:blipFill>
        <p:spPr bwMode="auto">
          <a:xfrm>
            <a:off x="827088" y="1557338"/>
            <a:ext cx="7848600" cy="475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3" name="Slide Number Placeholder 4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12775" y="6356350"/>
            <a:ext cx="19812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fld id="{971A3CF6-4EBF-4765-BC43-74E4EA00814E}" type="slidenum">
              <a:rPr lang="en-CA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0677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標題 1"/>
          <p:cNvSpPr>
            <a:spLocks noGrp="1"/>
          </p:cNvSpPr>
          <p:nvPr>
            <p:ph type="title"/>
          </p:nvPr>
        </p:nvSpPr>
        <p:spPr>
          <a:xfrm>
            <a:off x="3059113" y="404813"/>
            <a:ext cx="3179762" cy="738187"/>
          </a:xfrm>
        </p:spPr>
        <p:txBody>
          <a:bodyPr>
            <a:normAutofit fontScale="90000"/>
          </a:bodyPr>
          <a:lstStyle/>
          <a:p>
            <a:r>
              <a:rPr lang="en-US" smtClean="0">
                <a:ea typeface="ＭＳ Ｐゴシック" pitchFamily="34" charset="-128"/>
              </a:rPr>
              <a:t>ASCII Code</a:t>
            </a:r>
            <a:endParaRPr lang="zh-TW" altLang="en-US" sz="2000" b="1" smtClean="0">
              <a:solidFill>
                <a:srgbClr val="0070C0"/>
              </a:solidFill>
              <a:ea typeface="ＭＳ Ｐゴシック" pitchFamily="34" charset="-128"/>
            </a:endParaRPr>
          </a:p>
        </p:txBody>
      </p:sp>
      <p:sp>
        <p:nvSpPr>
          <p:cNvPr id="58371" name="內容版面配置區 2"/>
          <p:cNvSpPr>
            <a:spLocks noGrp="1"/>
          </p:cNvSpPr>
          <p:nvPr>
            <p:ph idx="1"/>
          </p:nvPr>
        </p:nvSpPr>
        <p:spPr>
          <a:xfrm>
            <a:off x="457200" y="1196975"/>
            <a:ext cx="8229600" cy="4959350"/>
          </a:xfrm>
        </p:spPr>
        <p:txBody>
          <a:bodyPr/>
          <a:lstStyle/>
          <a:p>
            <a:r>
              <a:rPr lang="en-US" altLang="zh-TW" sz="2000" b="1" smtClean="0">
                <a:solidFill>
                  <a:srgbClr val="00B050"/>
                </a:solidFill>
                <a:ea typeface="ＭＳ Ｐゴシック" pitchFamily="34" charset="-128"/>
              </a:rPr>
              <a:t>American Standard Code for Information Interchange (ASCII)</a:t>
            </a:r>
          </a:p>
          <a:p>
            <a:endParaRPr lang="zh-TW" altLang="en-US" smtClean="0">
              <a:ea typeface="ＭＳ Ｐゴシック" pitchFamily="34" charset="-128"/>
            </a:endParaRPr>
          </a:p>
        </p:txBody>
      </p:sp>
      <p:pic>
        <p:nvPicPr>
          <p:cNvPr id="58372" name="Picture 4"/>
          <p:cNvPicPr>
            <a:picLocks noChangeAspect="1" noChangeArrowheads="1"/>
          </p:cNvPicPr>
          <p:nvPr/>
        </p:nvPicPr>
        <p:blipFill>
          <a:blip r:embed="rId2">
            <a:lum bright="-6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84"/>
          <a:stretch>
            <a:fillRect/>
          </a:stretch>
        </p:blipFill>
        <p:spPr bwMode="auto">
          <a:xfrm>
            <a:off x="827088" y="1557338"/>
            <a:ext cx="7848600" cy="475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3" name="Slide Number Placeholder 4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12775" y="6356350"/>
            <a:ext cx="19812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fld id="{971A3CF6-4EBF-4765-BC43-74E4EA00814E}" type="slidenum">
              <a:rPr lang="en-CA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7129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/>
              <a:t>1.12) 1011+101  , 1011 X 101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9418819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標題 1"/>
          <p:cNvSpPr>
            <a:spLocks noGrp="1"/>
          </p:cNvSpPr>
          <p:nvPr>
            <p:ph type="title"/>
          </p:nvPr>
        </p:nvSpPr>
        <p:spPr>
          <a:xfrm>
            <a:off x="2916238" y="549275"/>
            <a:ext cx="3825875" cy="5937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ASCII Properties</a:t>
            </a:r>
            <a:endParaRPr lang="zh-TW" altLang="en-US" b="1" smtClean="0">
              <a:solidFill>
                <a:srgbClr val="0070C0"/>
              </a:solidFill>
              <a:ea typeface="ＭＳ Ｐゴシック" pitchFamily="34" charset="-128"/>
            </a:endParaRPr>
          </a:p>
        </p:txBody>
      </p:sp>
      <p:sp>
        <p:nvSpPr>
          <p:cNvPr id="59395" name="內容版面配置區 2"/>
          <p:cNvSpPr>
            <a:spLocks noGrp="1"/>
          </p:cNvSpPr>
          <p:nvPr>
            <p:ph idx="1"/>
          </p:nvPr>
        </p:nvSpPr>
        <p:spPr>
          <a:xfrm>
            <a:off x="468313" y="1628775"/>
            <a:ext cx="8229600" cy="4248150"/>
          </a:xfrm>
        </p:spPr>
        <p:txBody>
          <a:bodyPr/>
          <a:lstStyle/>
          <a:p>
            <a:pPr lvl="1" eaLnBrk="1" hangingPunct="1"/>
            <a:r>
              <a:rPr lang="en-US" altLang="zh-TW" sz="2800" smtClean="0">
                <a:solidFill>
                  <a:srgbClr val="000000"/>
                </a:solidFill>
                <a:ea typeface="ＭＳ Ｐゴシック" pitchFamily="34" charset="-128"/>
                <a:cs typeface="Times New Roman" pitchFamily="18" charset="0"/>
              </a:rPr>
              <a:t>Digits 0 to 9 span Hexadecimal values 30</a:t>
            </a:r>
            <a:r>
              <a:rPr lang="en-US" altLang="zh-TW" sz="2800" baseline="-25000" smtClean="0">
                <a:solidFill>
                  <a:srgbClr val="000000"/>
                </a:solidFill>
                <a:ea typeface="ＭＳ Ｐゴシック" pitchFamily="34" charset="-128"/>
                <a:cs typeface="Times New Roman" pitchFamily="18" charset="0"/>
              </a:rPr>
              <a:t>16</a:t>
            </a:r>
            <a:r>
              <a:rPr lang="en-US" altLang="zh-TW" sz="2800" smtClean="0">
                <a:solidFill>
                  <a:srgbClr val="000000"/>
                </a:solidFill>
                <a:ea typeface="ＭＳ Ｐゴシック" pitchFamily="34" charset="-128"/>
                <a:cs typeface="Times New Roman" pitchFamily="18" charset="0"/>
              </a:rPr>
              <a:t> to 39</a:t>
            </a:r>
            <a:r>
              <a:rPr lang="en-US" altLang="zh-TW" sz="2800" baseline="-25000" smtClean="0">
                <a:solidFill>
                  <a:srgbClr val="000000"/>
                </a:solidFill>
                <a:ea typeface="ＭＳ Ｐゴシック" pitchFamily="34" charset="-128"/>
                <a:cs typeface="Times New Roman" pitchFamily="18" charset="0"/>
              </a:rPr>
              <a:t>16</a:t>
            </a:r>
          </a:p>
          <a:p>
            <a:pPr lvl="1" eaLnBrk="1" hangingPunct="1"/>
            <a:endParaRPr lang="en-US" altLang="zh-TW" sz="2800" smtClean="0">
              <a:solidFill>
                <a:srgbClr val="000000"/>
              </a:solidFill>
              <a:ea typeface="ＭＳ Ｐゴシック" pitchFamily="34" charset="-128"/>
              <a:cs typeface="Times New Roman" pitchFamily="18" charset="0"/>
            </a:endParaRPr>
          </a:p>
          <a:p>
            <a:pPr lvl="1" eaLnBrk="1" hangingPunct="1"/>
            <a:r>
              <a:rPr lang="en-US" altLang="zh-TW" sz="2800" smtClean="0">
                <a:solidFill>
                  <a:srgbClr val="000000"/>
                </a:solidFill>
                <a:ea typeface="ＭＳ Ｐゴシック" pitchFamily="34" charset="-128"/>
                <a:cs typeface="Times New Roman" pitchFamily="18" charset="0"/>
              </a:rPr>
              <a:t>Upper case A-Z span 41</a:t>
            </a:r>
            <a:r>
              <a:rPr lang="en-US" altLang="zh-TW" sz="2800" baseline="-25000" smtClean="0">
                <a:solidFill>
                  <a:srgbClr val="000000"/>
                </a:solidFill>
                <a:ea typeface="ＭＳ Ｐゴシック" pitchFamily="34" charset="-128"/>
                <a:cs typeface="Times New Roman" pitchFamily="18" charset="0"/>
              </a:rPr>
              <a:t>16</a:t>
            </a:r>
            <a:r>
              <a:rPr lang="en-US" altLang="zh-TW" sz="2800" smtClean="0">
                <a:solidFill>
                  <a:srgbClr val="000000"/>
                </a:solidFill>
                <a:ea typeface="ＭＳ Ｐゴシック" pitchFamily="34" charset="-128"/>
                <a:cs typeface="Times New Roman" pitchFamily="18" charset="0"/>
              </a:rPr>
              <a:t> to 5A</a:t>
            </a:r>
            <a:r>
              <a:rPr lang="en-US" altLang="zh-TW" sz="2800" baseline="-25000" smtClean="0">
                <a:solidFill>
                  <a:srgbClr val="000000"/>
                </a:solidFill>
                <a:ea typeface="ＭＳ Ｐゴシック" pitchFamily="34" charset="-128"/>
                <a:cs typeface="Times New Roman" pitchFamily="18" charset="0"/>
              </a:rPr>
              <a:t>16</a:t>
            </a:r>
          </a:p>
          <a:p>
            <a:pPr lvl="1" eaLnBrk="1" hangingPunct="1"/>
            <a:endParaRPr lang="en-US" altLang="zh-TW" sz="2800" smtClean="0">
              <a:solidFill>
                <a:srgbClr val="000000"/>
              </a:solidFill>
              <a:ea typeface="ＭＳ Ｐゴシック" pitchFamily="34" charset="-128"/>
              <a:cs typeface="Times New Roman" pitchFamily="18" charset="0"/>
            </a:endParaRPr>
          </a:p>
          <a:p>
            <a:pPr lvl="1" eaLnBrk="1" hangingPunct="1"/>
            <a:r>
              <a:rPr lang="en-US" altLang="zh-TW" sz="2800" smtClean="0">
                <a:solidFill>
                  <a:srgbClr val="000000"/>
                </a:solidFill>
                <a:ea typeface="ＭＳ Ｐゴシック" pitchFamily="34" charset="-128"/>
                <a:cs typeface="Times New Roman" pitchFamily="18" charset="0"/>
              </a:rPr>
              <a:t>Lower case a-z span 61</a:t>
            </a:r>
            <a:r>
              <a:rPr lang="en-US" altLang="zh-TW" sz="2800" baseline="-25000" smtClean="0">
                <a:solidFill>
                  <a:srgbClr val="000000"/>
                </a:solidFill>
                <a:ea typeface="ＭＳ Ｐゴシック" pitchFamily="34" charset="-128"/>
                <a:cs typeface="Times New Roman" pitchFamily="18" charset="0"/>
              </a:rPr>
              <a:t>16</a:t>
            </a:r>
            <a:r>
              <a:rPr lang="en-US" altLang="zh-TW" sz="2800" smtClean="0">
                <a:solidFill>
                  <a:srgbClr val="000000"/>
                </a:solidFill>
                <a:ea typeface="ＭＳ Ｐゴシック" pitchFamily="34" charset="-128"/>
                <a:cs typeface="Times New Roman" pitchFamily="18" charset="0"/>
              </a:rPr>
              <a:t> to 7A</a:t>
            </a:r>
            <a:r>
              <a:rPr lang="en-US" altLang="zh-TW" sz="2800" baseline="-25000" smtClean="0">
                <a:solidFill>
                  <a:srgbClr val="000000"/>
                </a:solidFill>
                <a:ea typeface="ＭＳ Ｐゴシック" pitchFamily="34" charset="-128"/>
                <a:cs typeface="Times New Roman" pitchFamily="18" charset="0"/>
              </a:rPr>
              <a:t>16</a:t>
            </a:r>
          </a:p>
          <a:p>
            <a:pPr lvl="1" eaLnBrk="1" hangingPunct="1"/>
            <a:endParaRPr lang="en-US" altLang="zh-TW" sz="2800" smtClean="0">
              <a:solidFill>
                <a:srgbClr val="000000"/>
              </a:solidFill>
              <a:ea typeface="ＭＳ Ｐゴシック" pitchFamily="34" charset="-128"/>
              <a:cs typeface="Times New Roman" pitchFamily="18" charset="0"/>
            </a:endParaRPr>
          </a:p>
          <a:p>
            <a:pPr lvl="1" eaLnBrk="1" hangingPunct="1"/>
            <a:r>
              <a:rPr lang="en-US" altLang="zh-TW" sz="2800" smtClean="0">
                <a:solidFill>
                  <a:srgbClr val="000000"/>
                </a:solidFill>
                <a:ea typeface="ＭＳ Ｐゴシック" pitchFamily="34" charset="-128"/>
                <a:cs typeface="Times New Roman" pitchFamily="18" charset="0"/>
              </a:rPr>
              <a:t>Lower to upper case translation (and vice versa) occurs by flipping </a:t>
            </a:r>
            <a:r>
              <a:rPr lang="en-US" altLang="zh-TW" sz="2800" smtClean="0">
                <a:solidFill>
                  <a:srgbClr val="FF33CC"/>
                </a:solidFill>
                <a:ea typeface="ＭＳ Ｐゴシック" pitchFamily="34" charset="-128"/>
                <a:cs typeface="Times New Roman" pitchFamily="18" charset="0"/>
              </a:rPr>
              <a:t>bit 6</a:t>
            </a:r>
            <a:r>
              <a:rPr lang="en-US" altLang="zh-TW" sz="2800" smtClean="0">
                <a:solidFill>
                  <a:srgbClr val="000000"/>
                </a:solidFill>
                <a:ea typeface="ＭＳ Ｐゴシック" pitchFamily="34" charset="-128"/>
                <a:cs typeface="Times New Roman" pitchFamily="18" charset="0"/>
              </a:rPr>
              <a:t>.</a:t>
            </a:r>
            <a:endParaRPr lang="en-US" altLang="zh-TW" sz="2800" baseline="-25000" smtClean="0">
              <a:solidFill>
                <a:srgbClr val="000000"/>
              </a:solidFill>
              <a:ea typeface="ＭＳ Ｐゴシック" pitchFamily="34" charset="-128"/>
              <a:cs typeface="Times New Roman" pitchFamily="18" charset="0"/>
            </a:endParaRPr>
          </a:p>
          <a:p>
            <a:pPr eaLnBrk="1" hangingPunct="1"/>
            <a:endParaRPr lang="zh-TW" altLang="en-US" sz="3200" smtClean="0">
              <a:ea typeface="ＭＳ Ｐゴシック" pitchFamily="34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4771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609600"/>
            <a:ext cx="5257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400" dirty="0"/>
          </a:p>
          <a:p>
            <a:r>
              <a:rPr lang="en-US" sz="2400" dirty="0"/>
              <a:t> 1 1 0 0 1 1 - 0 1 1 1 0 1 </a:t>
            </a:r>
          </a:p>
        </p:txBody>
      </p:sp>
      <p:sp>
        <p:nvSpPr>
          <p:cNvPr id="3" name="Rectangle 2"/>
          <p:cNvSpPr/>
          <p:nvPr/>
        </p:nvSpPr>
        <p:spPr>
          <a:xfrm>
            <a:off x="3048000" y="2057400"/>
            <a:ext cx="491143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800" dirty="0"/>
          </a:p>
          <a:p>
            <a:r>
              <a:rPr lang="en-US" sz="2800" dirty="0"/>
              <a:t> 1  </a:t>
            </a:r>
            <a:r>
              <a:rPr lang="en-US" sz="2800" dirty="0" smtClean="0"/>
              <a:t>  1    0    0    1    </a:t>
            </a:r>
            <a:r>
              <a:rPr lang="en-US" sz="2800" dirty="0"/>
              <a:t>1 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 </a:t>
            </a:r>
            <a:r>
              <a:rPr lang="en-US" sz="2800" dirty="0"/>
              <a:t>0 </a:t>
            </a:r>
            <a:r>
              <a:rPr lang="en-US" sz="2800" dirty="0" smtClean="0"/>
              <a:t>   1    </a:t>
            </a:r>
            <a:r>
              <a:rPr lang="en-US" sz="2800" dirty="0"/>
              <a:t>1 </a:t>
            </a:r>
            <a:r>
              <a:rPr lang="en-US" sz="2800" dirty="0" smtClean="0"/>
              <a:t>   1    0    </a:t>
            </a:r>
            <a:r>
              <a:rPr lang="en-US" sz="2800" dirty="0"/>
              <a:t>1 </a:t>
            </a:r>
          </a:p>
        </p:txBody>
      </p:sp>
    </p:spTree>
    <p:extLst>
      <p:ext uri="{BB962C8B-B14F-4D97-AF65-F5344CB8AC3E}">
        <p14:creationId xmlns:p14="http://schemas.microsoft.com/office/powerpoint/2010/main" val="578733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/>
              <a:t>1.11) 111011 / 101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3719882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3400"/>
            <a:ext cx="8991600" cy="179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2819400"/>
            <a:ext cx="4667250" cy="164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5105400"/>
            <a:ext cx="190500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395575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609600"/>
            <a:ext cx="6477000" cy="2486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2171" y="3824288"/>
            <a:ext cx="6562725" cy="84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1282171" y="4248150"/>
            <a:ext cx="1232429" cy="3238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2890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685800"/>
            <a:ext cx="7362825" cy="1247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519363"/>
            <a:ext cx="8153400" cy="2509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16684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" y="661661"/>
            <a:ext cx="8763000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1.18) Perform subtraction on the given unsigned binary numbers using the 2's complement of the subtrahend.</a:t>
            </a:r>
          </a:p>
          <a:p>
            <a:r>
              <a:rPr lang="en-US" sz="2000" dirty="0" smtClean="0"/>
              <a:t>Where the result should be negative, find its 2‘s complement and affix: a minus sign.</a:t>
            </a:r>
          </a:p>
          <a:p>
            <a:endParaRPr lang="en-US" sz="2000" dirty="0" smtClean="0"/>
          </a:p>
          <a:p>
            <a:r>
              <a:rPr lang="en-US" sz="2400" dirty="0" smtClean="0"/>
              <a:t>		</a:t>
            </a:r>
          </a:p>
          <a:p>
            <a:r>
              <a:rPr lang="en-US" sz="2400" dirty="0"/>
              <a:t>	 </a:t>
            </a:r>
            <a:r>
              <a:rPr lang="en-US" sz="2400" dirty="0" smtClean="0"/>
              <a:t>     1  0  0  1 1 – 1 0 0 0 1     |     1 0 0 1 – 1 0 1 0 0 0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798863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621268"/>
            <a:ext cx="441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Overflow </a:t>
            </a:r>
            <a:endParaRPr lang="en-US" sz="2000" dirty="0"/>
          </a:p>
        </p:txBody>
      </p:sp>
      <p:sp>
        <p:nvSpPr>
          <p:cNvPr id="3" name="Rectangle 2"/>
          <p:cNvSpPr/>
          <p:nvPr/>
        </p:nvSpPr>
        <p:spPr>
          <a:xfrm>
            <a:off x="609600" y="1447800"/>
            <a:ext cx="4648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40+30  ( 7 bit </a:t>
            </a:r>
            <a:r>
              <a:rPr lang="en-US" sz="2400" dirty="0"/>
              <a:t>signed </a:t>
            </a:r>
            <a:r>
              <a:rPr lang="en-US" sz="2400" dirty="0" smtClean="0"/>
              <a:t>number ) 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1066800" y="2743200"/>
            <a:ext cx="7010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  0 _ 1   0   1   0    0   0</a:t>
            </a:r>
          </a:p>
          <a:p>
            <a:pPr algn="ctr"/>
            <a:r>
              <a:rPr lang="en-US" sz="2400" dirty="0"/>
              <a:t> </a:t>
            </a:r>
            <a:r>
              <a:rPr lang="en-US" sz="2400" dirty="0" smtClean="0"/>
              <a:t> 0 _ 0   1   1   1    1   0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56358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</TotalTime>
  <Words>274</Words>
  <Application>Microsoft Office PowerPoint</Application>
  <PresentationFormat>On-screen Show (4:3)</PresentationFormat>
  <Paragraphs>45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1.11, 1.12, 1.13, 1.14, 1.18, 1.20, 1.23, 1.24, 1.25, 1.32, 1.33</vt:lpstr>
      <vt:lpstr>1.12) 1011+101  , 1011 X 101</vt:lpstr>
      <vt:lpstr>PowerPoint Presentation</vt:lpstr>
      <vt:lpstr>1.11) 111011 / 101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Other Codes</vt:lpstr>
      <vt:lpstr>ASCII Code</vt:lpstr>
      <vt:lpstr>ASCII Code</vt:lpstr>
      <vt:lpstr>ASCII Properties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Anmar</dc:creator>
  <cp:lastModifiedBy>Anmar</cp:lastModifiedBy>
  <cp:revision>16</cp:revision>
  <dcterms:created xsi:type="dcterms:W3CDTF">2012-09-14T18:04:51Z</dcterms:created>
  <dcterms:modified xsi:type="dcterms:W3CDTF">2012-09-15T12:14:08Z</dcterms:modified>
</cp:coreProperties>
</file>