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7" r:id="rId3"/>
    <p:sldId id="257" r:id="rId4"/>
    <p:sldId id="268" r:id="rId5"/>
    <p:sldId id="271" r:id="rId6"/>
    <p:sldId id="272" r:id="rId7"/>
    <p:sldId id="273" r:id="rId8"/>
    <p:sldId id="269" r:id="rId9"/>
    <p:sldId id="263" r:id="rId10"/>
    <p:sldId id="264" r:id="rId11"/>
    <p:sldId id="270" r:id="rId12"/>
    <p:sldId id="274" r:id="rId13"/>
    <p:sldId id="275" r:id="rId14"/>
    <p:sldId id="276" r:id="rId15"/>
    <p:sldId id="277" r:id="rId16"/>
    <p:sldId id="280" r:id="rId17"/>
    <p:sldId id="281" r:id="rId18"/>
    <p:sldId id="282" r:id="rId19"/>
    <p:sldId id="283" r:id="rId20"/>
    <p:sldId id="28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672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13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36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17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34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947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83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07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0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32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21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49D31-AC60-4D67-9F03-E393C50DD616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A4A8-B4D3-414F-8040-F92E5B79F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91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1.11, 1.12, 1.13, 1.14, 1.18, 1.20, 1.23, 1.24, 1.25, 1.32, 1.33</a:t>
            </a:r>
          </a:p>
        </p:txBody>
      </p:sp>
    </p:spTree>
    <p:extLst>
      <p:ext uri="{BB962C8B-B14F-4D97-AF65-F5344CB8AC3E}">
        <p14:creationId xmlns:p14="http://schemas.microsoft.com/office/powerpoint/2010/main" val="60326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8314"/>
            <a:ext cx="8735291" cy="124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22860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+49: 0 _ 1 </a:t>
            </a:r>
            <a:r>
              <a:rPr lang="en-US" sz="2400" dirty="0" smtClean="0"/>
              <a:t>1 0 </a:t>
            </a:r>
            <a:r>
              <a:rPr lang="en-US" sz="2400" dirty="0" smtClean="0"/>
              <a:t>0 0 </a:t>
            </a:r>
            <a:r>
              <a:rPr lang="en-US" sz="2400" dirty="0" smtClean="0"/>
              <a:t>1</a:t>
            </a:r>
            <a:endParaRPr lang="en-US" sz="2400" dirty="0" smtClean="0"/>
          </a:p>
          <a:p>
            <a:r>
              <a:rPr lang="en-US" sz="2400" dirty="0"/>
              <a:t> </a:t>
            </a:r>
            <a:r>
              <a:rPr lang="en-US" sz="2400" dirty="0" smtClean="0"/>
              <a:t> -49:  1 _ 0 </a:t>
            </a:r>
            <a:r>
              <a:rPr lang="en-US" sz="2400" dirty="0" smtClean="0"/>
              <a:t>0 </a:t>
            </a:r>
            <a:r>
              <a:rPr lang="en-US" sz="2400" dirty="0" smtClean="0"/>
              <a:t>1 1 1 </a:t>
            </a:r>
            <a:r>
              <a:rPr lang="en-US" sz="2400" dirty="0" smtClean="0"/>
              <a:t>1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886200" y="2285999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+29: 0 _ 0  1 1 1 0 1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-29:  1 _ 1  0 0 0 1 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9657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763001" cy="685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571" y="2286000"/>
            <a:ext cx="5769430" cy="242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9846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6506678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86000"/>
            <a:ext cx="546735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7899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7696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700868"/>
            <a:ext cx="5533770" cy="132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8820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90678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0400" y="2209800"/>
            <a:ext cx="502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Complement bit 6</a:t>
            </a:r>
          </a:p>
          <a:p>
            <a:endParaRPr lang="en-US" dirty="0" smtClean="0"/>
          </a:p>
          <a:p>
            <a:r>
              <a:rPr lang="en-US" dirty="0" smtClean="0"/>
              <a:t>A: 100 0001</a:t>
            </a:r>
          </a:p>
          <a:p>
            <a:endParaRPr lang="en-US" dirty="0"/>
          </a:p>
          <a:p>
            <a:r>
              <a:rPr lang="en-US" dirty="0" smtClean="0"/>
              <a:t>a: 110 0001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987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38200"/>
            <a:ext cx="862012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843213"/>
            <a:ext cx="53340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3672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32" y="838200"/>
            <a:ext cx="7576452" cy="2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8577431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065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3419475" y="476250"/>
            <a:ext cx="3035300" cy="5953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Other Codes</a:t>
            </a:r>
            <a:endParaRPr lang="zh-TW" altLang="en-US" sz="2000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pic>
        <p:nvPicPr>
          <p:cNvPr id="60419" name="Picture 8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5" b="-200"/>
          <a:stretch>
            <a:fillRect/>
          </a:stretch>
        </p:blipFill>
        <p:spPr bwMode="auto">
          <a:xfrm>
            <a:off x="539750" y="1196975"/>
            <a:ext cx="8135938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626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標題 1"/>
          <p:cNvSpPr>
            <a:spLocks noGrp="1"/>
          </p:cNvSpPr>
          <p:nvPr>
            <p:ph type="title"/>
          </p:nvPr>
        </p:nvSpPr>
        <p:spPr>
          <a:xfrm>
            <a:off x="3059113" y="404813"/>
            <a:ext cx="3179762" cy="738187"/>
          </a:xfrm>
        </p:spPr>
        <p:txBody>
          <a:bodyPr>
            <a:normAutofit fontScale="90000"/>
          </a:bodyPr>
          <a:lstStyle/>
          <a:p>
            <a:r>
              <a:rPr lang="en-US" smtClean="0">
                <a:ea typeface="ＭＳ Ｐゴシック" pitchFamily="34" charset="-128"/>
              </a:rPr>
              <a:t>ASCII Code</a:t>
            </a:r>
            <a:endParaRPr lang="zh-TW" altLang="en-US" sz="2000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58371" name="內容版面配置區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59350"/>
          </a:xfrm>
        </p:spPr>
        <p:txBody>
          <a:bodyPr/>
          <a:lstStyle/>
          <a:p>
            <a:r>
              <a:rPr lang="en-US" altLang="zh-TW" sz="2000" b="1" smtClean="0">
                <a:solidFill>
                  <a:srgbClr val="00B050"/>
                </a:solidFill>
                <a:ea typeface="ＭＳ Ｐゴシック" pitchFamily="34" charset="-128"/>
              </a:rPr>
              <a:t>American Standard Code for Information Interchange (ASCII)</a:t>
            </a:r>
          </a:p>
          <a:p>
            <a:endParaRPr lang="zh-TW" altLang="en-US" smtClean="0">
              <a:ea typeface="ＭＳ Ｐゴシック" pitchFamily="34" charset="-128"/>
            </a:endParaRPr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4"/>
          <a:stretch>
            <a:fillRect/>
          </a:stretch>
        </p:blipFill>
        <p:spPr bwMode="auto">
          <a:xfrm>
            <a:off x="827088" y="1557338"/>
            <a:ext cx="78486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12775" y="6356350"/>
            <a:ext cx="1981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971A3CF6-4EBF-4765-BC43-74E4EA00814E}" type="slidenum">
              <a:rPr lang="en-CA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67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標題 1"/>
          <p:cNvSpPr>
            <a:spLocks noGrp="1"/>
          </p:cNvSpPr>
          <p:nvPr>
            <p:ph type="title"/>
          </p:nvPr>
        </p:nvSpPr>
        <p:spPr>
          <a:xfrm>
            <a:off x="3059113" y="404813"/>
            <a:ext cx="3179762" cy="738187"/>
          </a:xfrm>
        </p:spPr>
        <p:txBody>
          <a:bodyPr>
            <a:normAutofit fontScale="90000"/>
          </a:bodyPr>
          <a:lstStyle/>
          <a:p>
            <a:r>
              <a:rPr lang="en-US" smtClean="0">
                <a:ea typeface="ＭＳ Ｐゴシック" pitchFamily="34" charset="-128"/>
              </a:rPr>
              <a:t>ASCII Code</a:t>
            </a:r>
            <a:endParaRPr lang="zh-TW" altLang="en-US" sz="2000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58371" name="內容版面配置區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59350"/>
          </a:xfrm>
        </p:spPr>
        <p:txBody>
          <a:bodyPr/>
          <a:lstStyle/>
          <a:p>
            <a:r>
              <a:rPr lang="en-US" altLang="zh-TW" sz="2000" b="1" smtClean="0">
                <a:solidFill>
                  <a:srgbClr val="00B050"/>
                </a:solidFill>
                <a:ea typeface="ＭＳ Ｐゴシック" pitchFamily="34" charset="-128"/>
              </a:rPr>
              <a:t>American Standard Code for Information Interchange (ASCII)</a:t>
            </a:r>
          </a:p>
          <a:p>
            <a:endParaRPr lang="zh-TW" altLang="en-US" smtClean="0">
              <a:ea typeface="ＭＳ Ｐゴシック" pitchFamily="34" charset="-128"/>
            </a:endParaRPr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4"/>
          <a:stretch>
            <a:fillRect/>
          </a:stretch>
        </p:blipFill>
        <p:spPr bwMode="auto">
          <a:xfrm>
            <a:off x="827088" y="1557338"/>
            <a:ext cx="78486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12775" y="6356350"/>
            <a:ext cx="1981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971A3CF6-4EBF-4765-BC43-74E4EA00814E}" type="slidenum">
              <a:rPr lang="en-CA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12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1.12) 1011+101  , 1011 X 101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418819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標題 1"/>
          <p:cNvSpPr>
            <a:spLocks noGrp="1"/>
          </p:cNvSpPr>
          <p:nvPr>
            <p:ph type="title"/>
          </p:nvPr>
        </p:nvSpPr>
        <p:spPr>
          <a:xfrm>
            <a:off x="2916238" y="549275"/>
            <a:ext cx="3825875" cy="5937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ASCII Properties</a:t>
            </a:r>
            <a:endParaRPr lang="zh-TW" altLang="en-US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59395" name="內容版面配置區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248150"/>
          </a:xfrm>
        </p:spPr>
        <p:txBody>
          <a:bodyPr/>
          <a:lstStyle/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Digits 0 to 9 span Hexadecimal values 30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 to 39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</a:p>
          <a:p>
            <a:pPr lvl="1" eaLnBrk="1" hangingPunct="1"/>
            <a:endParaRPr lang="en-US" altLang="zh-TW" sz="28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Upper case A-Z span 41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 to 5A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</a:p>
          <a:p>
            <a:pPr lvl="1" eaLnBrk="1" hangingPunct="1"/>
            <a:endParaRPr lang="en-US" altLang="zh-TW" sz="28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Lower case a-z span 61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 to 7A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</a:p>
          <a:p>
            <a:pPr lvl="1" eaLnBrk="1" hangingPunct="1"/>
            <a:endParaRPr lang="en-US" altLang="zh-TW" sz="28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Lower to upper case translation (and vice versa) occurs by flipping </a:t>
            </a:r>
            <a:r>
              <a:rPr lang="en-US" altLang="zh-TW" sz="2800" smtClean="0">
                <a:solidFill>
                  <a:srgbClr val="FF33CC"/>
                </a:solidFill>
                <a:ea typeface="ＭＳ Ｐゴシック" pitchFamily="34" charset="-128"/>
                <a:cs typeface="Times New Roman" pitchFamily="18" charset="0"/>
              </a:rPr>
              <a:t>bit 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.</a:t>
            </a:r>
            <a:endParaRPr lang="en-US" altLang="zh-TW" sz="2800" baseline="-250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eaLnBrk="1" hangingPunct="1"/>
            <a:endParaRPr lang="zh-TW" altLang="en-US" sz="3200" smtClean="0">
              <a:ea typeface="ＭＳ Ｐゴシック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77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09600"/>
            <a:ext cx="5257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r>
              <a:rPr lang="en-US" sz="2400" dirty="0"/>
              <a:t> 1 1 0 0 1 1 - 0 1 1 1 0 1 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0" y="2057400"/>
            <a:ext cx="49114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/>
          </a:p>
          <a:p>
            <a:r>
              <a:rPr lang="en-US" sz="2800" dirty="0"/>
              <a:t> 1  </a:t>
            </a:r>
            <a:r>
              <a:rPr lang="en-US" sz="2800" dirty="0" smtClean="0"/>
              <a:t>  1    0    0    1    </a:t>
            </a:r>
            <a:r>
              <a:rPr lang="en-US" sz="2800" dirty="0"/>
              <a:t>1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 </a:t>
            </a:r>
            <a:r>
              <a:rPr lang="en-US" sz="2800" dirty="0"/>
              <a:t>0 </a:t>
            </a:r>
            <a:r>
              <a:rPr lang="en-US" sz="2800" dirty="0" smtClean="0"/>
              <a:t>   1    </a:t>
            </a:r>
            <a:r>
              <a:rPr lang="en-US" sz="2800" dirty="0"/>
              <a:t>1 </a:t>
            </a:r>
            <a:r>
              <a:rPr lang="en-US" sz="2800" dirty="0" smtClean="0"/>
              <a:t>   1    0    </a:t>
            </a:r>
            <a:r>
              <a:rPr lang="en-US" sz="2800" dirty="0"/>
              <a:t>1 </a:t>
            </a:r>
          </a:p>
        </p:txBody>
      </p:sp>
    </p:spTree>
    <p:extLst>
      <p:ext uri="{BB962C8B-B14F-4D97-AF65-F5344CB8AC3E}">
        <p14:creationId xmlns:p14="http://schemas.microsoft.com/office/powerpoint/2010/main" val="57873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1.11) 111011 / 101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71988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89916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819400"/>
            <a:ext cx="4667250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105400"/>
            <a:ext cx="19050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9557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09600"/>
            <a:ext cx="6477000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171" y="3824288"/>
            <a:ext cx="6562725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82171" y="4248150"/>
            <a:ext cx="1232429" cy="323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28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85800"/>
            <a:ext cx="7362825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19363"/>
            <a:ext cx="8153400" cy="250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1668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661661"/>
            <a:ext cx="87630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1.18) Perform subtraction on the given unsigned binary numbers using the 2's complement of the subtrahend.</a:t>
            </a:r>
          </a:p>
          <a:p>
            <a:r>
              <a:rPr lang="en-US" sz="2000" dirty="0" smtClean="0"/>
              <a:t>Where the result should be negative, find its 2‘s complement and affix: a minus sign.</a:t>
            </a:r>
          </a:p>
          <a:p>
            <a:endParaRPr lang="en-US" sz="2000" dirty="0" smtClean="0"/>
          </a:p>
          <a:p>
            <a:r>
              <a:rPr lang="en-US" sz="2400" dirty="0" smtClean="0"/>
              <a:t>		</a:t>
            </a:r>
          </a:p>
          <a:p>
            <a:r>
              <a:rPr lang="en-US" sz="2400" dirty="0"/>
              <a:t>	 </a:t>
            </a:r>
            <a:r>
              <a:rPr lang="en-US" sz="2400" dirty="0" smtClean="0"/>
              <a:t>     1  0  0  1 1 – 1 0 0 0 1     |     1 0 0 1 – 1 0 1 0 0 0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79886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21268"/>
            <a:ext cx="441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Overflow 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609600" y="1447800"/>
            <a:ext cx="464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40+30  ( 7 bit </a:t>
            </a:r>
            <a:r>
              <a:rPr lang="en-US" sz="2400" dirty="0"/>
              <a:t>signed </a:t>
            </a:r>
            <a:r>
              <a:rPr lang="en-US" sz="2400" dirty="0" smtClean="0"/>
              <a:t>number )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7432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 0 _ 1   0   1   0    0   0</a:t>
            </a:r>
          </a:p>
          <a:p>
            <a:pPr algn="ctr"/>
            <a:r>
              <a:rPr lang="en-US" sz="2400" dirty="0"/>
              <a:t> </a:t>
            </a:r>
            <a:r>
              <a:rPr lang="en-US" sz="2400" dirty="0" smtClean="0"/>
              <a:t> 0 _ 0   1   1   1    1   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635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250</Words>
  <Application>Microsoft Office PowerPoint</Application>
  <PresentationFormat>On-screen Show (4:3)</PresentationFormat>
  <Paragraphs>42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1.11, 1.12, 1.13, 1.14, 1.18, 1.20, 1.23, 1.24, 1.25, 1.32, 1.33</vt:lpstr>
      <vt:lpstr>1.12) 1011+101  , 1011 X 101</vt:lpstr>
      <vt:lpstr>PowerPoint Presentation</vt:lpstr>
      <vt:lpstr>1.11) 111011 / 101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 Codes</vt:lpstr>
      <vt:lpstr>ASCII Code</vt:lpstr>
      <vt:lpstr>ASCII Code</vt:lpstr>
      <vt:lpstr>ASCII Properties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</cp:lastModifiedBy>
  <cp:revision>16</cp:revision>
  <dcterms:created xsi:type="dcterms:W3CDTF">2012-09-14T18:04:51Z</dcterms:created>
  <dcterms:modified xsi:type="dcterms:W3CDTF">2012-09-17T08:27:04Z</dcterms:modified>
</cp:coreProperties>
</file>