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نمط متوسط 4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CAD9843-FD03-47E4-8272-0F521BA55E38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D7BC51-9453-4910-9D23-6A32039F35E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3605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نضيف</a:t>
            </a:r>
            <a:r>
              <a:rPr lang="ar-SA" baseline="0" dirty="0" smtClean="0"/>
              <a:t> صوديوم هيدروكسيد  </a:t>
            </a:r>
            <a:r>
              <a:rPr lang="ar-SA" baseline="0" dirty="0" err="1" smtClean="0"/>
              <a:t>علشان</a:t>
            </a:r>
            <a:r>
              <a:rPr lang="ar-SA" baseline="0" dirty="0" smtClean="0"/>
              <a:t> يثبت لون </a:t>
            </a:r>
            <a:r>
              <a:rPr lang="en-US" baseline="0" smtClean="0"/>
              <a:t>ethyl acetate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7BC51-9453-4910-9D23-6A32039F35EA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7393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29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993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5968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964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9606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36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438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541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848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8366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203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E4F2C-2463-4AAD-A1F9-370865206F84}" type="datetimeFigureOut">
              <a:rPr lang="ar-SA" smtClean="0"/>
              <a:t>27/12/32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A9E77-E825-4714-82E0-A7376F1012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409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1835696" y="692696"/>
            <a:ext cx="5904656" cy="1440160"/>
          </a:xfrm>
          <a:prstGeom prst="cloudCallou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Bradley Hand ITC" pitchFamily="66" charset="0"/>
              </a:rPr>
              <a:t>esters</a:t>
            </a:r>
            <a:endParaRPr lang="ar-SA" sz="2800" b="1" dirty="0">
              <a:solidFill>
                <a:schemeClr val="accent4">
                  <a:lumMod val="5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5" name="AutoShape 2" descr="data:image/jpeg;base64,/9j/4AAQSkZJRgABAQAAAQABAAD/2wCEAAkGBggGEQ4IBwgUDwkOEx4UFxEXDxYSFBQWHxYVGBMcHh4jGzIgFyUjJRQVIjssIyopLDg4ISo3QTAqOyYuMykBCQoKBQUFDQUFDSkYEhgpKSkpKSkpKSkpKSkpKSkpKSkpKSkpKSkpKSkpKSkpKSkpKSkpKSkpKSkpKSkpKSkpKf/AABEIAKAA8AMBIgACEQEDEQH/xAAbAAEAAwADAQAAAAAAAAAAAAAABQYHAQMEAv/EADcQAAEDAwMCBAQDBgcAAAAAAAABAgMEBREGEiExQRMiUWEHFDKBFTV0QqGys9HhFiMkMzRxsf/EABQBAQAAAAAAAAAAAAAAAAAAAAD/xAAUEQEAAAAAAAAAAAAAAAAAAAAA/9oADAMBAAIRAxEAPwDcQAAAAAAAAAAAAAAAAAAAAAAAAAAAAAAAAAAAAAAAAAAAAAAAAAAAAAAAAAAAAAAAAAAAAAAAAAAAAAAAAAAAAAAAAAAAAAAAReodRUWmIfna9V2q5GNY1u58j3LhjGp3VTxT3bUMMXzqWONUa3ctOlWqz46qif5WxXY7bsZ43Ff+KTnMqNPvmT/RpcW7l7I/CJF/680ACO09f6LU1PFc7bJuglTvw5q/tNVOyovBJGcfBVjkhukjP+I+4SeH6K1NqKqe3RPsaOAAAAAAAAAAAAAAAAAAAAAAAAAAAAAAAAAAAETqqjtlZSVLb3FvoWRrI/GdzUYiv3NxyjkxlFTkq1RXtfR0C1Oo6hbfc3xwRvSnYlS5JE8rXPT6coiorkbn3zyWXWn5dcv0k38l5ntZ+VaQ/W0n8LwNQtNqo7JDHQW6BI6aJMNanb+qr6nsAAAAAAAAAAAAAAAAAAAAAAAAAAAAAAAAAAAACF1p+XXL9JN/JeZ7WflWkP1tJ/C8tGoNRVtxr49IWd3hvdEstRU7Uc6KJeERiKit3O4TLkVEz0Xt3XvS9fS0yrZblM+rg2uZG9YntdtVMoiKzEa4yiK3GALcDhDkAAAAAAAAAAAAAAAAAAAAAAAAAAAAAAAAAcZOmurqe2xvq6yZsdPGm5z3LhrU9VUotJdr38Q5o57RJJQaZhejvHxtnrFRejEX6I+Oq9f3IHlqVTSmoXXS6Lst9zp0hZO76GSps8ir0bnw+M+vsuNDrK6noG+NVyoyPOMqvVV6Indyr2ROVFdb6S5sdTV9MyaB3Vj2I5q/ZTw2vSllsjvGttsjilRMI5G+ZE6YReqfYCQgq4KrelPM16xu2PRrkdsdhFVq4+leU4Xnk7jOtUaauWlKiTV2jo1e5/NXQc7ahvVXsTs9OV4/77qjrdpjU9u1dTsuVpm3Qv4VF4cx3drk7Kn9+UUCXAAAAAAAAAAAAAAAAAAAAAAAAAAAAAUqrvN8/Fk0/T1sTaZ9MtSjnU29zfOrdv1pnp14U77NqyuW5VOmLtHG6aOJJ454muY1zFwio5qqqtXnsqoQ18paurv7YrdWrT1P4W7bJsa9Ed4rtuUVFymfTC+52fDKWmdNWx3aFW6ujXbUve9XukZlPDdH2SNfLw3jp7AS150TNqir8a/V3i2OHa6Khaita6THLpV/bwvROn782uNjYkRjGojWphERMIidkT0PoAAABwVBug32u4tv2n6tKaCdV+bptuY5uFVrmp0a7K9ffPdUdcABWH6kqbtWzWKybG/KNR1RUORXoxzs+HG1mU3OVEVcquEx0U897v8AcdGPpprrUNqLRUSpC+Xwkjkge7/bcuF2uYuFReEVPVSL0K1bfd9Q0dVxUTSRzs9XxYemU9m72p9zs+NTHV1BHa6du6srKmOONndzt25fsiIuVAvxSrjfL3HdotP0tZE2mmpnVG51Pvc3DnN2/WmU8vXgkq66alo5Pl6DTsdRStwiTOuLYnO4TcuzwlVO/creoaapqtQU0VDWLT1C21+2RGNfhfEkxlFTCp09F90AmbXqyvjucumLvHG96w+PFPE1zEVvRWvarlwvXlFLeZz8NnQfM1sV8id/i+LyzSPervEiz5HRdmsXy8NT09TRgAAAAAAAAAAAAAAAAAAAAACHdpW3OqvxrD/xDbs8TxXfRnO3GcY+x9Vml7ZXVEd3khVtxibtbM17mO288LhcOTleuSWAAAAAAAAAEZddOUF4dHU1Eatq4c+HOx6xysz1RHJzhfRcp7HxR6ZoaWVLg/fNWtarGzSyLI9jV6o3PDM+yIqksAOMERLpW3zVLb09H/iDW7Ek8V3DOctRM4xyvYmABE3DS9suU8N1mgVK+BFayZj3MejV7cL5k68LlOSW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9017000" y="-744538"/>
            <a:ext cx="2286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43697"/>
            <a:ext cx="2286000" cy="1524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673" y="4443148"/>
            <a:ext cx="1663700" cy="64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539781" y="4494265"/>
            <a:ext cx="173607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RCOOH</a:t>
            </a:r>
            <a:endParaRPr lang="ar-SA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851920" y="4755875"/>
            <a:ext cx="10801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+</a:t>
            </a:r>
            <a:endParaRPr lang="ar-SA" sz="3200" b="1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9134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3.gstatic.com/images?q=tbn:ANd9GcRGX2OlEGCQa8w9vE1ZYEMRYKFJ_ekZLq5NbzpbPPNv4qcnb63K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2088232" cy="111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1.gstatic.com/images?q=tbn:ANd9GcRw2HYtW5gveyeXAfe17bb0AwtURi_DcIqEkaKclVJy9h3zeyx8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2223363" cy="104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BDAAkGBwgHBgkIBwgKCgkLDRYPDQwMDRsUFRAWIB0iIiAdHx8kKDQsJCYxJx8fLT0tMTU3Ojo6Iys/RD84QzQ5Ojf/2wBDAQoKCg0MDRoPDxo3JR8lNzc3Nzc3Nzc3Nzc3Nzc3Nzc3Nzc3Nzc3Nzc3Nzc3Nzc3Nzc3Nzc3Nzc3Nzc3Nzc3Nzf/wAARCACAAMsDASIAAhEBAxEB/8QAGwABAAMAAwEAAAAAAAAAAAAAAAEFBgMEBwL/xABCEAABBAECAwYBBQ4FBQAAAAABAAIDBAUGERIhMRMiQVFhcQcUMlJidRYjNDY3QmNydIGRsrO0FSQzc9E1VYKhxP/EABQBAQAAAAAAAAAAAAAAAAAAAAD/xAAUEQEAAAAAAAAAAAAAAAAAAAAA/9oADAMBAAIRAxEAPwD3FERAREQEREBERAREQFR6z1HW0pp+zl7cb5WxbNZEwjeR7jsBz/ifQHr0V4vOvjPvHR09YlPDTgzUD7LnHZrWbnm70QfVDCa9zMAv5fUwxEkrA6OjRrNc2HxAc525J8x6dVzac1HmsdqkaV1ga8tmeMy0MhXaWNstB5tcOgeAN9h/wTvBsW7jmF558RHB2tdEQVy35d8ue8cufZBvf5+yD0MKVAUoCIiAiIgIiICIiAiIgIiICIiAiIgIiICIiAq3UOGp6gxFjF5KMyVrDdnAHYgg7gj1BAKskQefU8f8QcDVGOoW8Vl6sbeCvPdLopWNHIB2wIdt59fXy72ltIXK2en1JqbIMyOZkj7KPso+CKtHvvwsHU9ep5/xJNlpe1Ys5LUjLEz5GV8p2cTXHcMb2ER2HkNyT+9cXw5uWb+lYbF2eSeY2LLTJIdyQ2eRoG/oAAg0yIiAiIgIiICIiAiIgIiICIiAiITsgIvnjbuRxDcdR5KQQeiCUREBERAUFSoKDM6P/wCrar+2P/nhXD8LfxNg/arf9xIuXSDg3Laq3IG+Y5ev+XhXF8LfxNr/ALVb/uJEGtREQEREBERARQSBvueiBwI3BBHoglERAREQEUOIAJJAA8d1krmrpshPNQ0ZVblLkZLJLT3cNOs/b8945uI3+azc+yDSX8hUxtWS1fsRV68Y3fLI4ABZc5nOaoAbpqucdjXdcpdi78jf0MR2P/k/YeQK7NDSLJLseT1Jafl8iznH2rdq9c/o4ugP1jufVajYeSDIfcLVhDbOPyWRgy45nJGcvkmPlI091zfq7bDw2UR6ovYDaLWlVkEQeGMytUF1Z+52HGPnRE8t9+7ueqtc/p5uUtQXqt21j8jXbwxWYH8i0nctew917fQj22VT90l3C/5XW9OOKu48AytccVV4PIdoDzjJ9d28+vNBroZmTxtkhc18bhu17TuCPQrkWN+5ebGON/Q96KqyQcRx0vfpS+rQOcZPLm07cui7uK1bBNdjxearyYjLP+bWsOHDN6xSDuvHoOfog0qJuqHPapoYedlPaW5kpf8ARoVG8cr/AFI6Nb9Z2wCC8LgASegWXvatNuxNQ0pUGWvRO7OSXi4a1d3jxyeJH0W7n2XAcDmNSnj1VZ+S0Ce7iKT+Th5TSdX/AKrdh4c1qaNOtQqx1adeOCCJoayKJga1o8gAgx9P4eVp57eQz96zdv239qewkdDFXk4Q3jiaDu12zQOIknYfx48XWzOgqoqR15c3gmOc9skQ3uQcTi5xe3faUbuPNux9Ct4o2CDoYbNY/N0m3MXajsQu8W8i0+TgeYPodirBZ3M6Tp3bwylCabGZYD8MqbAvHlI08pB7jfyIXPhrOYr0LTtUfIY3VnOItVnERyxgb8Za7mzYdRueh8EF2i86h1lqnUzHz6IwVY49ri2O9lJCxs2xIJaxpB25dSfHou/hda3BnoNP6sxRxWTsAmrJG/tILOw3PC7wPXkfTzCDak7DdUed1Vj8PMyoRNcyUo+9UKjO0mf67D5o+s7YLr5qrqTKXzTpW4cXig0GS3F37MpPgwEcLB6nc+XmrDAafxuBrvix1YMdIeKWZ5L5ZnfSe883FBRMwmb1G9suqLJpUCeJuIpSHvek0o5v/VbsPdTLg81pveXStj5ZRHeOHuycgPKCU/M9nbj2C2KbboKPB6ooZaZ1MiWnkoxvLRtN4JWeoHRw+s3cK7B3VXnsBjc9A2LI1g90Z4oZmHhkhd9JjxzafZUYm1FpYEWhLn8Swcpo2AXIR48TRsJRt4tAdy6FBsUVfhczj85SFvF2mWITyPDyLT5OB5tPodirBBiGY2XV2TyjMzdlOKo3TXjx0H3tkuzGneVwO7x3j3eQ9FsKdeCpWZXqRRxQRjhZHG0Na0eQAVDpD8J1H9ryf0411PhIANBUAAABNa2A/aJUGwREQF8vY2RjmPaHNcNiCNwQvpEGQl0pZwr3WdGWY6XEeJ+NnBNSQ+OwHOMnzby8wVEWUxupS7T2qcOat54JNK40OZMB+fE8cnAeY2I8gteRuoMbS4OIBLehPgg89s47M0NQ0tM4/UVqPGXq8s3HIxsliu2MtHAyR3geMc3AkbdVrcBp3GafruixdYRmRxfLK5xfJM4ncue883EnzKqsp+UrAfZ1z+aJasIJREQEREBYn4yWJq3w6y7oGkl7GRu2+i54BP8ABbZV+exVfN4W7i7XEIbULonFvVu45EeoPP8AcgYCrBRwlCpUAFeGtGyMDn3Q0Ac1ifji3stKVsjCwOu0chDLVO2+z9+m3j7Liw2a1HojHQYXN6dyGXr1WiKrexMXa8cY5NDmci0gbD/lSaOc17nsXdzGMkxGn8dKLMdWyfv9mUDulwHzAPI+o578g9IYSWgnqQvpRspQEREBQVKIM7mdJVL9wZOjNLjMs0bC7U2BcPKRp7rx6OHtsrqjHZjpwsuzMmstYBLJGzga93iQ3c7e267CIM1o/wDCdR/a8n9ONdT4S/iHQ/3rX9xKu3o/8J1H9ryf0411PhL+IdD/AHrX9xKg2CIiAiIgIiIMnlPylYD7OufzRLVhZTKflKwH2dc/miWrCCUREBERAREQNkREBERAREQEREBERBmtIfhOo9v+7yf0418/DbH3MXo6nTyMDoLLJJ3PjcRuOKaRw6ehBXWt0c9p7IXcjhY48rRuT9vYx7yI5mOIa1zon/NdyaO64D3VxgdSYzONkZTnLbMP+vVmaY5oT9Zh5j36HzQXCKAQeilARRuq7OZ3G4KsJ8nabCHuDY27Fz5XHo1jRzcfQBBZKsfnMc3NR4f5XG6+9hk7Bnec1o8XbfNHus64al1T2jB2unMS7uh4IN6du3UHmIR77u9uS5PlmntHv/wjC0jZykw4/kdUcc8v15HnoPrPKDlyn5SsD9nXP5olqx0WWw2Hy9vNw6g1C+CGxDC+GvQrd5sLXkF3FIeb3d0dAAOfVakIJREQEREBERAREQEREBERAREQEREAjdUue01js0WSztkguxjaG9Wd2c8X6rx4eh3HorpEGN/xbPaYPDqCF+Wxg6ZOlD99iH6WIcz+swbeYC1GNyNPK1GW8dZis15Bu2SJ3ECuyVmcjpGL5dJlNP2X4jJv5vfC0GGwf0sfR3uNj6oOzqGbUD7MVHA1q8TZGF0uSsu4mQc9uERggucf3Af+lV/IcBo4DLZ6863kpDwi7dPaTyOP5kTAOQ8msCkXda2gMeMXRpW2jaXJuk7SuR9KOPcOJPPuu228z42GC0nSxds5CzJLkcq8bPv3NnSbfRbsNmN9GgIK4nUuqA9re207iXDYPGxuzDzHURD33d7K/wAJgcZgq5hxlVsPGeKR/V8rvpPcebj6lWaIIA2UoiAiIgIiICIiAiIgIiICIiAiIgIiIP/Z"/>
          <p:cNvSpPr>
            <a:spLocks noChangeAspect="1" noChangeArrowheads="1"/>
          </p:cNvSpPr>
          <p:nvPr/>
        </p:nvSpPr>
        <p:spPr bwMode="auto">
          <a:xfrm>
            <a:off x="9017000" y="-469900"/>
            <a:ext cx="15240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" name="AutoShape 8" descr="data:image/jpeg;base64,/9j/4AAQSkZJRgABAQAAAQABAAD/2wBDAAkGBwgHBgkIBwgKCgkLDRYPDQwMDRsUFRAWIB0iIiAdHx8kKDQsJCYxJx8fLT0tMTU3Ojo6Iys/RD84QzQ5Ojf/2wBDAQoKCg0MDRoPDxo3JR8lNzc3Nzc3Nzc3Nzc3Nzc3Nzc3Nzc3Nzc3Nzc3Nzc3Nzc3Nzc3Nzc3Nzc3Nzc3Nzc3Nzf/wAARCACAAMsDASIAAhEBAxEB/8QAGwABAAMAAwEAAAAAAAAAAAAAAAEFBgMEBwL/xABCEAABBAECAwYBBQ4FBQAAAAABAAIDBAUGERIhMRMiQVFhcQcUMlJidRYjNDY3QmNydIGRsrO0FSQzc9E1VYKhxP/EABQBAQAAAAAAAAAAAAAAAAAAAAD/xAAUEQEAAAAAAAAAAAAAAAAAAAAA/9oADAMBAAIRAxEAPwD3FERAREQEREBERAREQFR6z1HW0pp+zl7cb5WxbNZEwjeR7jsBz/ifQHr0V4vOvjPvHR09YlPDTgzUD7LnHZrWbnm70QfVDCa9zMAv5fUwxEkrA6OjRrNc2HxAc525J8x6dVzac1HmsdqkaV1ga8tmeMy0MhXaWNstB5tcOgeAN9h/wTvBsW7jmF558RHB2tdEQVy35d8ue8cufZBvf5+yD0MKVAUoCIiAiIgIiICIiAiIgIiICIiAiIgIiICIiAq3UOGp6gxFjF5KMyVrDdnAHYgg7gj1BAKskQefU8f8QcDVGOoW8Vl6sbeCvPdLopWNHIB2wIdt59fXy72ltIXK2en1JqbIMyOZkj7KPso+CKtHvvwsHU9ep5/xJNlpe1Ys5LUjLEz5GV8p2cTXHcMb2ER2HkNyT+9cXw5uWb+lYbF2eSeY2LLTJIdyQ2eRoG/oAAg0yIiAiIgIiICIiAiIgIiICIiAiITsgIvnjbuRxDcdR5KQQeiCUREBERAUFSoKDM6P/wCrar+2P/nhXD8LfxNg/arf9xIuXSDg3Laq3IG+Y5ev+XhXF8LfxNr/ALVb/uJEGtREQEREBERARQSBvueiBwI3BBHoglERAREQEUOIAJJAA8d1krmrpshPNQ0ZVblLkZLJLT3cNOs/b8945uI3+azc+yDSX8hUxtWS1fsRV68Y3fLI4ABZc5nOaoAbpqucdjXdcpdi78jf0MR2P/k/YeQK7NDSLJLseT1Jafl8iznH2rdq9c/o4ugP1jufVajYeSDIfcLVhDbOPyWRgy45nJGcvkmPlI091zfq7bDw2UR6ovYDaLWlVkEQeGMytUF1Z+52HGPnRE8t9+7ueqtc/p5uUtQXqt21j8jXbwxWYH8i0nctew917fQj22VT90l3C/5XW9OOKu48AytccVV4PIdoDzjJ9d28+vNBroZmTxtkhc18bhu17TuCPQrkWN+5ebGON/Q96KqyQcRx0vfpS+rQOcZPLm07cui7uK1bBNdjxearyYjLP+bWsOHDN6xSDuvHoOfog0qJuqHPapoYedlPaW5kpf8ARoVG8cr/AFI6Nb9Z2wCC8LgASegWXvatNuxNQ0pUGWvRO7OSXi4a1d3jxyeJH0W7n2XAcDmNSnj1VZ+S0Ce7iKT+Th5TSdX/AKrdh4c1qaNOtQqx1adeOCCJoayKJga1o8gAgx9P4eVp57eQz96zdv239qewkdDFXk4Q3jiaDu12zQOIknYfx48XWzOgqoqR15c3gmOc9skQ3uQcTi5xe3faUbuPNux9Ct4o2CDoYbNY/N0m3MXajsQu8W8i0+TgeYPodirBZ3M6Tp3bwylCabGZYD8MqbAvHlI08pB7jfyIXPhrOYr0LTtUfIY3VnOItVnERyxgb8Za7mzYdRueh8EF2i86h1lqnUzHz6IwVY49ri2O9lJCxs2xIJaxpB25dSfHou/hda3BnoNP6sxRxWTsAmrJG/tILOw3PC7wPXkfTzCDak7DdUed1Vj8PMyoRNcyUo+9UKjO0mf67D5o+s7YLr5qrqTKXzTpW4cXig0GS3F37MpPgwEcLB6nc+XmrDAafxuBrvix1YMdIeKWZ5L5ZnfSe883FBRMwmb1G9suqLJpUCeJuIpSHvek0o5v/VbsPdTLg81pveXStj5ZRHeOHuycgPKCU/M9nbj2C2KbboKPB6ooZaZ1MiWnkoxvLRtN4JWeoHRw+s3cK7B3VXnsBjc9A2LI1g90Z4oZmHhkhd9JjxzafZUYm1FpYEWhLn8Swcpo2AXIR48TRsJRt4tAdy6FBsUVfhczj85SFvF2mWITyPDyLT5OB5tPodirBBiGY2XV2TyjMzdlOKo3TXjx0H3tkuzGneVwO7x3j3eQ9FsKdeCpWZXqRRxQRjhZHG0Na0eQAVDpD8J1H9ryf0411PhIANBUAAABNa2A/aJUGwREQF8vY2RjmPaHNcNiCNwQvpEGQl0pZwr3WdGWY6XEeJ+NnBNSQ+OwHOMnzby8wVEWUxupS7T2qcOat54JNK40OZMB+fE8cnAeY2I8gteRuoMbS4OIBLehPgg89s47M0NQ0tM4/UVqPGXq8s3HIxsliu2MtHAyR3geMc3AkbdVrcBp3GafruixdYRmRxfLK5xfJM4ncue883EnzKqsp+UrAfZ1z+aJasIJREQEREBYn4yWJq3w6y7oGkl7GRu2+i54BP8ABbZV+exVfN4W7i7XEIbULonFvVu45EeoPP8AcgYCrBRwlCpUAFeGtGyMDn3Q0Ac1ifji3stKVsjCwOu0chDLVO2+z9+m3j7Liw2a1HojHQYXN6dyGXr1WiKrexMXa8cY5NDmci0gbD/lSaOc17nsXdzGMkxGn8dKLMdWyfv9mUDulwHzAPI+o578g9IYSWgnqQvpRspQEREBQVKIM7mdJVL9wZOjNLjMs0bC7U2BcPKRp7rx6OHtsrqjHZjpwsuzMmstYBLJGzga93iQ3c7e267CIM1o/wDCdR/a8n9ONdT4S/iHQ/3rX9xKu3o/8J1H9ryf0411PhL+IdD/AHrX9xKg2CIiAiIgIiIMnlPylYD7OufzRLVhZTKflKwH2dc/miWrCCUREBERAREQNkREBERAREQEREBERBmtIfhOo9v+7yf0418/DbH3MXo6nTyMDoLLJJ3PjcRuOKaRw6ehBXWt0c9p7IXcjhY48rRuT9vYx7yI5mOIa1zon/NdyaO64D3VxgdSYzONkZTnLbMP+vVmaY5oT9Zh5j36HzQXCKAQeilARRuq7OZ3G4KsJ8nabCHuDY27Fz5XHo1jRzcfQBBZKsfnMc3NR4f5XG6+9hk7Bnec1o8XbfNHus64al1T2jB2unMS7uh4IN6du3UHmIR77u9uS5PlmntHv/wjC0jZykw4/kdUcc8v15HnoPrPKDlyn5SsD9nXP5olqx0WWw2Hy9vNw6g1C+CGxDC+GvQrd5sLXkF3FIeb3d0dAAOfVakIJREQEREBERAREQEREBERAREQEREAjdUue01js0WSztkguxjaG9Wd2c8X6rx4eh3HorpEGN/xbPaYPDqCF+Wxg6ZOlD99iH6WIcz+swbeYC1GNyNPK1GW8dZis15Bu2SJ3ECuyVmcjpGL5dJlNP2X4jJv5vfC0GGwf0sfR3uNj6oOzqGbUD7MVHA1q8TZGF0uSsu4mQc9uERggucf3Af+lV/IcBo4DLZ6863kpDwi7dPaTyOP5kTAOQ8msCkXda2gMeMXRpW2jaXJuk7SuR9KOPcOJPPuu228z42GC0nSxds5CzJLkcq8bPv3NnSbfRbsNmN9GgIK4nUuqA9re207iXDYPGxuzDzHURD33d7K/wAJgcZgq5hxlVsPGeKR/V8rvpPcebj6lWaIIA2UoiAiIgIiICIiAiIgIiICIiAiIgIiIP/Z"/>
          <p:cNvSpPr>
            <a:spLocks noChangeAspect="1" noChangeArrowheads="1"/>
          </p:cNvSpPr>
          <p:nvPr/>
        </p:nvSpPr>
        <p:spPr bwMode="auto">
          <a:xfrm>
            <a:off x="9169400" y="-317500"/>
            <a:ext cx="15240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58" name="Picture 10" descr="http://t3.gstatic.com/images?q=tbn:ANd9GcRTD9nl55YtOW-V5I5SybBQfqA_D33MD1alIL_tu7UICYDMGB0L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1" y="1124745"/>
            <a:ext cx="2088232" cy="111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61025"/>
              </p:ext>
            </p:extLst>
          </p:nvPr>
        </p:nvGraphicFramePr>
        <p:xfrm>
          <a:off x="194888" y="176823"/>
          <a:ext cx="8822112" cy="6228436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341392"/>
                <a:gridCol w="2160240"/>
                <a:gridCol w="2683672"/>
                <a:gridCol w="1636808"/>
              </a:tblGrid>
              <a:tr h="584343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Ethyl benzoate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Methyl salicylate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Ethyl acetate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1359873">
                <a:tc>
                  <a:txBody>
                    <a:bodyPr/>
                    <a:lstStyle/>
                    <a:p>
                      <a:pPr algn="ctr" rtl="0"/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structure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95736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True liquid oily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state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35961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colorless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color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503439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Characterstic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odor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Vicks odor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Fruity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odor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odor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687063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Inflammable luminous smoky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Inflammable no S. , non L.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Dry heat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04179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volatilization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/>
                      <a:endParaRPr lang="ar-SA" sz="2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/>
                      <a:endParaRPr lang="ar-SA" sz="2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Apperance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change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35961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change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Odor change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35961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change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Flame color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35961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</a:t>
                      </a:r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rersidue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residue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4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وسيلة شرح على شكل سحابة 2"/>
          <p:cNvSpPr/>
          <p:nvPr/>
        </p:nvSpPr>
        <p:spPr>
          <a:xfrm>
            <a:off x="2771800" y="620688"/>
            <a:ext cx="4608512" cy="1368152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miscibility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67544" y="2420888"/>
            <a:ext cx="820891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All immiscible in H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O , 10%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and dil.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HcL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.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ALL are neutral.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In H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O ethyl acetate form layer lighter than H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O but methyl salicylate and ethyl benzoate  form layer heavier  than H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O 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42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683568" y="116632"/>
            <a:ext cx="5760640" cy="1512168"/>
          </a:xfrm>
          <a:prstGeom prst="cloudCallou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Preliminary test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063784"/>
              </p:ext>
            </p:extLst>
          </p:nvPr>
        </p:nvGraphicFramePr>
        <p:xfrm>
          <a:off x="179508" y="2060848"/>
          <a:ext cx="8784980" cy="4444707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756996"/>
                <a:gridCol w="1756996"/>
                <a:gridCol w="1756996"/>
                <a:gridCol w="1756996"/>
                <a:gridCol w="1756996"/>
              </a:tblGrid>
              <a:tr h="760483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Ethyl benzoate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Methyl salicylate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Ethyl acetate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40597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Not done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Soda lime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959160">
                <a:tc row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reaction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White ppt.</a:t>
                      </a:r>
                    </a:p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(Na salicylate)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reaction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cold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30% </a:t>
                      </a:r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57606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Not done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hot</a:t>
                      </a:r>
                      <a:endParaRPr lang="en-US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79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Violet color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cold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FeCL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endParaRPr lang="ar-SA" sz="1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760483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reaction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hot $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on cold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Conc. H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SO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4</a:t>
                      </a:r>
                      <a:endParaRPr lang="ar-SA" sz="1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72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979712" y="805045"/>
            <a:ext cx="4680520" cy="1224136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General and 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spesific</a:t>
            </a:r>
            <a:endParaRPr lang="ar-SA" sz="28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95536" y="2594228"/>
            <a:ext cx="813690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Hydroxylamine test:</a:t>
            </a: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1ml ester + hydroxylamine powder +10 %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then warm until become clear solution  + add  1 ml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dil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Hcl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+fecl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3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Ethyl acetate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reddish brown.</a:t>
            </a: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Methyl salicylate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reddish violet.</a:t>
            </a: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Ethyl benzoate</a:t>
            </a:r>
            <a:r>
              <a:rPr lang="en-US" sz="2400" dirty="0" smtClean="0">
                <a:solidFill>
                  <a:schemeClr val="bg1"/>
                </a:solidFill>
                <a:latin typeface="Calibri"/>
                <a:cs typeface="Calibri"/>
              </a:rPr>
              <a:t>→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reddish brown  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119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7544" y="692696"/>
            <a:ext cx="8676456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Hydrolysis:</a:t>
            </a:r>
          </a:p>
          <a:p>
            <a:pPr algn="l" rtl="0"/>
            <a:endParaRPr lang="en-US" sz="32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32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32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IR location: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Ester stretching band at 1735 cm-1</a:t>
            </a:r>
            <a:endParaRPr lang="ar-SA" sz="2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406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201</Words>
  <Application>Microsoft Office PowerPoint</Application>
  <PresentationFormat>عرض على الشاشة (3:4)‏</PresentationFormat>
  <Paragraphs>66</Paragraphs>
  <Slides>6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19</cp:revision>
  <dcterms:created xsi:type="dcterms:W3CDTF">2011-11-18T01:07:35Z</dcterms:created>
  <dcterms:modified xsi:type="dcterms:W3CDTF">2011-11-23T09:15:33Z</dcterms:modified>
</cp:coreProperties>
</file>