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9" r:id="rId1"/>
  </p:sldMasterIdLst>
  <p:notesMasterIdLst>
    <p:notesMasterId r:id="rId21"/>
  </p:notesMasterIdLst>
  <p:sldIdLst>
    <p:sldId id="256" r:id="rId2"/>
    <p:sldId id="295" r:id="rId3"/>
    <p:sldId id="257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1C6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2240" y="-8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 eaLnBrk="0" hangingPunct="0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E16BC626-AB4E-0441-AA9A-E9A9EAEAAE9F}" type="datetimeFigureOut">
              <a:rPr lang="en-GB"/>
              <a:pPr>
                <a:defRPr/>
              </a:pPr>
              <a:t>3/18/12</a:t>
            </a:fld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Cliquez pour modifier les styles du texte du masque</a:t>
            </a:r>
          </a:p>
          <a:p>
            <a:pPr lvl="1"/>
            <a:r>
              <a:rPr lang="en-GB" noProof="0"/>
              <a:t>Deuxième niveau</a:t>
            </a:r>
          </a:p>
          <a:p>
            <a:pPr lvl="2"/>
            <a:r>
              <a:rPr lang="en-GB" noProof="0"/>
              <a:t>Troisième niveau</a:t>
            </a:r>
          </a:p>
          <a:p>
            <a:pPr lvl="3"/>
            <a:r>
              <a:rPr lang="en-GB" noProof="0"/>
              <a:t>Quatrième niveau</a:t>
            </a:r>
          </a:p>
          <a:p>
            <a:pPr lvl="4"/>
            <a:r>
              <a:rPr lang="en-GB" noProof="0"/>
              <a:t>Cinquième niveau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 eaLnBrk="0" hangingPunct="0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4FE56C67-D64A-C545-99F6-2E6CABC9A8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446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B7705E-C8AE-FB49-A03F-F35761DB5AC2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7A0A80-A978-894C-B487-AEF5A3E09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30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F0E8D0-145B-734A-A86E-AD818A9193AE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FFAF5F-AF43-A54D-882D-2B9D4D7F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7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DD45DF-A059-3C45-872E-A9518C107B07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DA983D-8D79-674D-BFB1-6F6ABAB51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10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9B5FB2-C702-C04C-B5AD-68AF53942DE1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6F6F3A-D173-C24A-B6C0-DA9FA533B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6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75AE5C-FF03-524A-86BD-5952B6C22744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41BDC9-2CE8-564C-9DCC-F9072E69A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18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BBAC0C-EBEE-6044-9925-094E118A2094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1382FA-8126-434E-804F-943B8A1368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8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1B6008-598C-3F4C-83E7-911284A59A9B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E01E3C-82B1-3740-9C59-B874AD6F6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3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C4B22F-D9E8-834F-894F-307C561E7DB2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61ED36-81DF-3443-8688-2B590E7D7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7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58A622-28C4-B440-99BE-E81249458AEF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06659C-40E5-4249-A5A9-52EAF8792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8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08A42D-B420-DF41-B162-71F61AEB3FD7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DDEBC4-993A-C24C-A346-BE1F13164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4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B85250-A854-7144-A4AE-B49935FE33B7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098BE0-9AC3-B346-9B83-217B1D9BF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45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400" smtClean="0">
                <a:solidFill>
                  <a:schemeClr val="tx2"/>
                </a:solidFill>
                <a:cs typeface="Arial" charset="0"/>
              </a:defRPr>
            </a:lvl1pPr>
          </a:lstStyle>
          <a:p>
            <a:pPr>
              <a:defRPr/>
            </a:pPr>
            <a:fld id="{1735747B-25F1-DC49-9BEF-5137DE48B9F5}" type="datetimeFigureOut">
              <a:rPr lang="en-US"/>
              <a:pPr>
                <a:defRPr/>
              </a:pPr>
              <a:t>3/18/12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l" rtl="0" eaLnBrk="1" latinLnBrk="0" hangingPunct="1">
              <a:defRPr kumimoji="0" sz="1400">
                <a:solidFill>
                  <a:schemeClr val="tx2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rtl="0">
              <a:defRPr sz="1400" smtClean="0">
                <a:solidFill>
                  <a:srgbClr val="FFFFFF"/>
                </a:solidFill>
                <a:latin typeface="Franklin Gothic Book" charset="0"/>
                <a:cs typeface="Arial" charset="0"/>
              </a:defRPr>
            </a:lvl1pPr>
          </a:lstStyle>
          <a:p>
            <a:pPr>
              <a:defRPr/>
            </a:pPr>
            <a:fld id="{9C3DCDED-C738-B643-9BE5-C76FE91FD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r" rtl="1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charset="0"/>
        <a:buChar char="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28600" algn="r" rtl="1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charset="0"/>
        <a:buChar char="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22325" indent="-228600" algn="r" rtl="1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charset="0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charset="0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Electron Transport Chain and Oxidative Phosphorylation</a:t>
            </a:r>
            <a:endParaRPr sz="6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133600" y="419100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Dr. </a:t>
            </a:r>
            <a:r>
              <a:rPr lang="en-US" sz="2000" dirty="0" err="1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Sooad</a:t>
            </a:r>
            <a:r>
              <a:rPr lang="en-U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 Al-</a:t>
            </a:r>
            <a:r>
              <a:rPr lang="en-US" sz="2000" dirty="0" err="1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Daihan</a:t>
            </a:r>
            <a:endParaRPr lang="en-US" sz="2000" dirty="0">
              <a:solidFill>
                <a:srgbClr val="CC00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mbria" charset="0"/>
              <a:cs typeface="Arial" charset="0"/>
            </a:endParaRPr>
          </a:p>
          <a:p>
            <a:pPr algn="ctr" rtl="0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Biochemistry department </a:t>
            </a:r>
          </a:p>
        </p:txBody>
      </p:sp>
      <p:pic>
        <p:nvPicPr>
          <p:cNvPr id="14339" name="Picture 2" descr="BioLogo2smal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1944688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772400" cy="1143000"/>
          </a:xfrm>
        </p:spPr>
        <p:txBody>
          <a:bodyPr/>
          <a:lstStyle/>
          <a:p>
            <a:r>
              <a:rPr lang="en-GB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Complex </a:t>
            </a:r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5715000" cy="4572000"/>
          </a:xfrm>
        </p:spPr>
        <p:txBody>
          <a:bodyPr/>
          <a:lstStyle/>
          <a:p>
            <a:pPr algn="just" rtl="0">
              <a:buClr>
                <a:srgbClr val="FF0000"/>
              </a:buClr>
              <a:buSzPct val="86000"/>
              <a:buFont typeface="Wingdings" charset="2"/>
              <a:buChar char="ü"/>
            </a:pPr>
            <a:r>
              <a:rPr lang="en-GB" sz="2000" dirty="0">
                <a:latin typeface="Times New Roman" charset="0"/>
                <a:cs typeface="Times New Roman" charset="0"/>
              </a:rPr>
              <a:t>Complex IV is also known as </a:t>
            </a:r>
            <a:r>
              <a:rPr lang="en-GB" sz="2000" dirty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cytochrome c oxidase</a:t>
            </a:r>
            <a:r>
              <a:rPr lang="en-GB" sz="2000" dirty="0">
                <a:latin typeface="Times New Roman" charset="0"/>
                <a:cs typeface="Times New Roman" charset="0"/>
              </a:rPr>
              <a:t> because it accepts the electrons from cytochrome c and directs them towards the four electron reduction of O</a:t>
            </a:r>
            <a:r>
              <a:rPr lang="en-GB" sz="2000" baseline="-25000" dirty="0">
                <a:latin typeface="Times New Roman" charset="0"/>
                <a:cs typeface="Times New Roman" charset="0"/>
              </a:rPr>
              <a:t>2</a:t>
            </a:r>
            <a:r>
              <a:rPr lang="en-GB" sz="2000" dirty="0">
                <a:latin typeface="Times New Roman" charset="0"/>
                <a:cs typeface="Times New Roman" charset="0"/>
              </a:rPr>
              <a:t> to form 2 molecules of H</a:t>
            </a:r>
            <a:r>
              <a:rPr lang="en-GB" sz="2000" baseline="-25000" dirty="0">
                <a:latin typeface="Times New Roman" charset="0"/>
                <a:cs typeface="Times New Roman" charset="0"/>
              </a:rPr>
              <a:t>2</a:t>
            </a:r>
            <a:r>
              <a:rPr lang="en-GB" sz="2000" dirty="0">
                <a:latin typeface="Times New Roman" charset="0"/>
                <a:cs typeface="Times New Roman" charset="0"/>
              </a:rPr>
              <a:t>O.</a:t>
            </a:r>
          </a:p>
          <a:p>
            <a:pPr marL="0" indent="0" algn="just" rtl="0">
              <a:buNone/>
            </a:pPr>
            <a:endParaRPr lang="pt-BR" sz="20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  <a:p>
            <a:pPr algn="just" rtl="0">
              <a:buClr>
                <a:srgbClr val="FF0000"/>
              </a:buClr>
              <a:buFont typeface="Wingdings" charset="2"/>
              <a:buChar char="ü"/>
            </a:pPr>
            <a:r>
              <a:rPr lang="en-GB" sz="2000" dirty="0">
                <a:latin typeface="Times New Roman" charset="0"/>
                <a:cs typeface="Times New Roman" charset="0"/>
              </a:rPr>
              <a:t>Cytochrome c oxidase contains 2 </a:t>
            </a:r>
            <a:r>
              <a:rPr lang="en-GB" sz="2000" dirty="0" err="1" smtClean="0">
                <a:latin typeface="Times New Roman" charset="0"/>
                <a:cs typeface="Times New Roman" charset="0"/>
              </a:rPr>
              <a:t>heme</a:t>
            </a:r>
            <a:r>
              <a:rPr lang="en-GB" sz="2000" dirty="0" smtClean="0">
                <a:latin typeface="Times New Roman" charset="0"/>
                <a:cs typeface="Times New Roman" charset="0"/>
              </a:rPr>
              <a:t> centres</a:t>
            </a:r>
            <a:r>
              <a:rPr lang="en-GB" sz="2000" dirty="0">
                <a:latin typeface="Times New Roman" charset="0"/>
                <a:cs typeface="Times New Roman" charset="0"/>
              </a:rPr>
              <a:t>, cytochrome a and cytochrome </a:t>
            </a:r>
            <a:r>
              <a:rPr lang="en-GB" sz="2000" dirty="0" smtClean="0">
                <a:latin typeface="Times New Roman" charset="0"/>
                <a:cs typeface="Times New Roman" charset="0"/>
              </a:rPr>
              <a:t>a3 and </a:t>
            </a:r>
            <a:r>
              <a:rPr lang="en-GB" sz="2000" dirty="0">
                <a:latin typeface="Times New Roman" charset="0"/>
                <a:cs typeface="Times New Roman" charset="0"/>
              </a:rPr>
              <a:t>two copper proteins.</a:t>
            </a:r>
          </a:p>
          <a:p>
            <a:pPr algn="just">
              <a:buFont typeface="Wingdings" charset="2"/>
              <a:buChar char="ü"/>
            </a:pPr>
            <a:endParaRPr lang="en-GB" sz="20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  <a:p>
            <a:pPr algn="l" rtl="0">
              <a:buClr>
                <a:srgbClr val="FF0000"/>
              </a:buClr>
              <a:buFont typeface="Wingdings" charset="2"/>
              <a:buChar char="ü"/>
            </a:pPr>
            <a:r>
              <a:rPr lang="en-GB" sz="2000" dirty="0">
                <a:latin typeface="Times New Roman" charset="0"/>
                <a:cs typeface="Times New Roman" charset="0"/>
              </a:rPr>
              <a:t>The reduction of oxygen involves </a:t>
            </a:r>
            <a:r>
              <a:rPr lang="en-GB" sz="2000" dirty="0" smtClean="0">
                <a:latin typeface="Times New Roman" charset="0"/>
                <a:cs typeface="Times New Roman" charset="0"/>
              </a:rPr>
              <a:t>the </a:t>
            </a:r>
            <a:r>
              <a:rPr lang="en-GB" sz="2000" dirty="0">
                <a:latin typeface="Times New Roman" charset="0"/>
                <a:cs typeface="Times New Roman" charset="0"/>
              </a:rPr>
              <a:t>transfer of four electrons. Four protons </a:t>
            </a:r>
            <a:r>
              <a:rPr lang="en-GB" sz="2000" dirty="0" smtClean="0">
                <a:latin typeface="Times New Roman" charset="0"/>
                <a:cs typeface="Times New Roman" charset="0"/>
              </a:rPr>
              <a:t>are abstracted </a:t>
            </a:r>
            <a:r>
              <a:rPr lang="en-GB" sz="2000" dirty="0">
                <a:latin typeface="Times New Roman" charset="0"/>
                <a:cs typeface="Times New Roman" charset="0"/>
              </a:rPr>
              <a:t>from the matrix and two </a:t>
            </a:r>
            <a:r>
              <a:rPr lang="en-GB" sz="2000" dirty="0" smtClean="0">
                <a:latin typeface="Times New Roman" charset="0"/>
                <a:cs typeface="Times New Roman" charset="0"/>
              </a:rPr>
              <a:t>protons are </a:t>
            </a:r>
            <a:r>
              <a:rPr lang="en-GB" sz="2000" dirty="0">
                <a:latin typeface="Times New Roman" charset="0"/>
                <a:cs typeface="Times New Roman" charset="0"/>
              </a:rPr>
              <a:t>released into the </a:t>
            </a:r>
            <a:r>
              <a:rPr lang="en-GB" sz="2000" dirty="0" err="1">
                <a:latin typeface="Times New Roman" charset="0"/>
                <a:cs typeface="Times New Roman" charset="0"/>
              </a:rPr>
              <a:t>intermembrane</a:t>
            </a:r>
            <a:r>
              <a:rPr lang="en-GB" sz="2000" dirty="0">
                <a:latin typeface="Times New Roman" charset="0"/>
                <a:cs typeface="Times New Roman" charset="0"/>
              </a:rPr>
              <a:t> space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0"/>
            <a:ext cx="2778294" cy="4205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 cmpd="sng">
            <a:solidFill>
              <a:srgbClr val="FF6600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54708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7772400" cy="1143000"/>
          </a:xfrm>
        </p:spPr>
        <p:txBody>
          <a:bodyPr/>
          <a:lstStyle/>
          <a:p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52973438"/>
              </p:ext>
            </p:extLst>
          </p:nvPr>
        </p:nvGraphicFramePr>
        <p:xfrm>
          <a:off x="152400" y="1066801"/>
          <a:ext cx="8763000" cy="475487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190750"/>
                <a:gridCol w="1799545"/>
                <a:gridCol w="2581955"/>
                <a:gridCol w="2190750"/>
              </a:tblGrid>
              <a:tr h="483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Complex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Functional Groups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Function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Poisons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897147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Complex</a:t>
                      </a:r>
                      <a:r>
                        <a:rPr lang="en-US" b="0" i="1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I-</a:t>
                      </a: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NADH-</a:t>
                      </a:r>
                      <a:r>
                        <a:rPr lang="en-GB" sz="1800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CoQ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</a:t>
                      </a:r>
                      <a:r>
                        <a:rPr lang="en-GB" sz="1800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reductase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FMN, Fe-S protein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-Oxidizes NADH to NAD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+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-Transfers electrons to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CoQ</a:t>
                      </a:r>
                      <a:endParaRPr lang="en-US" baseline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Retenone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897147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Complex</a:t>
                      </a:r>
                      <a:r>
                        <a:rPr lang="en-US" i="1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II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</a:t>
                      </a: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Times New Roman" charset="0"/>
                          <a:cs typeface="Times New Roman" charset="0"/>
                        </a:rPr>
                        <a:t>Succinate dehydrogenase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FAD,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Fe-S protein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-Oxidizes succinate to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fumarate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with reduction of FAD to FADH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endParaRPr lang="en-US" baseline="0" dirty="0" smtClean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-Electron transfer to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CoQ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690113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Complex III-</a:t>
                      </a:r>
                    </a:p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 charset="0"/>
                          <a:cs typeface="+mn-cs"/>
                        </a:rPr>
                        <a:t>C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 charset="0"/>
                        </a:rPr>
                        <a:t>oQ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charset="0"/>
                        </a:rPr>
                        <a:t>-cytochrome c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 charset="0"/>
                        </a:rPr>
                        <a:t>reductase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Cytochrome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b,  cytochrome c , Fe-S protein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-Transfers electrons between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CoQ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and cytochrome C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Antimycin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A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690113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Complex IV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Cytochrom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c oxidase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Cytochrome a, Cytochrome a3,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Cu Protein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-Oxidizes cytochrome C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-Reduces ½ O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to 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O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Carbon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monoxide,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Cyanide</a:t>
                      </a:r>
                      <a:endParaRPr lang="en-US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475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/>
          <a:lstStyle/>
          <a:p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Overall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610600" cy="4572000"/>
          </a:xfrm>
        </p:spPr>
        <p:txBody>
          <a:bodyPr/>
          <a:lstStyle/>
          <a:p>
            <a:pPr algn="just" rtl="0">
              <a:buFont typeface="Wingdings" charset="2"/>
              <a:buChar char="ü"/>
            </a:pPr>
            <a:r>
              <a:rPr lang="en-US" dirty="0" smtClean="0"/>
              <a:t>NADH + 11H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 matrix</a:t>
            </a:r>
            <a:r>
              <a:rPr lang="en-US" dirty="0" smtClean="0"/>
              <a:t> + ½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NAD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+ 10 </a:t>
            </a:r>
            <a:r>
              <a:rPr lang="en-US" dirty="0" err="1" smtClean="0">
                <a:sym typeface="Wingdings"/>
              </a:rPr>
              <a:t>H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baseline="-25000" dirty="0" err="1" smtClean="0">
                <a:sym typeface="Wingdings"/>
              </a:rPr>
              <a:t>intermem</a:t>
            </a:r>
            <a:r>
              <a:rPr lang="en-US" dirty="0" smtClean="0">
                <a:sym typeface="Wingdings"/>
              </a:rPr>
              <a:t> +H2O</a:t>
            </a:r>
          </a:p>
          <a:p>
            <a:pPr algn="just" rtl="0">
              <a:buFont typeface="Wingdings" charset="2"/>
              <a:buChar char="ü"/>
            </a:pPr>
            <a:endParaRPr lang="en-US" dirty="0">
              <a:sym typeface="Wingdings"/>
            </a:endParaRPr>
          </a:p>
          <a:p>
            <a:pPr algn="just" rtl="0"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Protons Pumped out to the </a:t>
            </a:r>
            <a:r>
              <a:rPr lang="en-US" dirty="0" err="1" smtClean="0">
                <a:sym typeface="Wingdings"/>
              </a:rPr>
              <a:t>intermembrane</a:t>
            </a:r>
            <a:r>
              <a:rPr lang="en-US" dirty="0" smtClean="0">
                <a:sym typeface="Wingdings"/>
              </a:rPr>
              <a:t> space :</a:t>
            </a:r>
          </a:p>
          <a:p>
            <a:pPr marL="0" indent="0" algn="just" rtl="0">
              <a:buNone/>
            </a:pPr>
            <a:r>
              <a:rPr lang="en-US" dirty="0" smtClean="0">
                <a:sym typeface="Wingdings"/>
              </a:rPr>
              <a:t>Complex I      4H</a:t>
            </a:r>
            <a:r>
              <a:rPr lang="en-US" baseline="30000" dirty="0" smtClean="0">
                <a:sym typeface="Wingdings"/>
              </a:rPr>
              <a:t>+</a:t>
            </a:r>
          </a:p>
          <a:p>
            <a:pPr marL="0" indent="0" algn="just" rtl="0">
              <a:buNone/>
            </a:pPr>
            <a:r>
              <a:rPr lang="en-US" dirty="0" smtClean="0">
                <a:sym typeface="Wingdings"/>
              </a:rPr>
              <a:t>Complex III    4H</a:t>
            </a:r>
            <a:r>
              <a:rPr lang="en-US" baseline="30000" dirty="0" smtClean="0">
                <a:sym typeface="Wingdings"/>
              </a:rPr>
              <a:t>+</a:t>
            </a:r>
          </a:p>
          <a:p>
            <a:pPr marL="0" indent="0" algn="just" rtl="0">
              <a:buNone/>
            </a:pPr>
            <a:r>
              <a:rPr lang="en-US" dirty="0" smtClean="0">
                <a:sym typeface="Wingdings"/>
              </a:rPr>
              <a:t>Complex IV    2H</a:t>
            </a:r>
            <a:r>
              <a:rPr lang="en-US" baseline="30000" dirty="0" smtClean="0">
                <a:sym typeface="Wingdings"/>
              </a:rPr>
              <a:t>+</a:t>
            </a:r>
          </a:p>
          <a:p>
            <a:pPr marL="0" indent="0" algn="just" rtl="0">
              <a:buNone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212840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52"/>
            <a:ext cx="7772400" cy="114300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  <a:latin typeface="+mn-lt"/>
                <a:cs typeface="Andalus" charset="0"/>
              </a:rPr>
              <a:t>ATP </a:t>
            </a:r>
            <a:r>
              <a:rPr lang="en-US" i="1" dirty="0" err="1">
                <a:solidFill>
                  <a:srgbClr val="0000FF"/>
                </a:solidFill>
                <a:latin typeface="+mn-lt"/>
                <a:cs typeface="Andalus" charset="0"/>
              </a:rPr>
              <a:t>synthetase</a:t>
            </a:r>
            <a:r>
              <a:rPr lang="en-US" i="1" dirty="0">
                <a:solidFill>
                  <a:srgbClr val="0000FF"/>
                </a:solidFill>
                <a:latin typeface="+mn-lt"/>
                <a:cs typeface="Andalus" charset="0"/>
              </a:rPr>
              <a:t>: ATPase (Complex V)</a:t>
            </a:r>
            <a:endParaRPr lang="en-US" i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5105400" cy="4648200"/>
          </a:xfrm>
        </p:spPr>
        <p:txBody>
          <a:bodyPr/>
          <a:lstStyle/>
          <a:p>
            <a:pPr algn="just" rtl="0" eaLnBrk="1" hangingPunct="1">
              <a:buFont typeface="Wingdings" charset="2"/>
              <a:buChar char="ü"/>
            </a:pPr>
            <a:r>
              <a:rPr lang="en-US" sz="2400" dirty="0">
                <a:latin typeface="Times New Roman" charset="0"/>
                <a:cs typeface="Times New Roman" charset="0"/>
              </a:rPr>
              <a:t>This enzyme complex synthesizes ATP , utilizing the energy of the proton gradient (</a:t>
            </a:r>
            <a:r>
              <a:rPr lang="en-US" sz="2400" dirty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proton motive force</a:t>
            </a:r>
            <a:r>
              <a:rPr lang="en-US" sz="2400" dirty="0">
                <a:latin typeface="Times New Roman" charset="0"/>
                <a:cs typeface="Times New Roman" charset="0"/>
              </a:rPr>
              <a:t>) generated by the electron transport chain.</a:t>
            </a:r>
          </a:p>
          <a:p>
            <a:pPr algn="just" rtl="0" eaLnBrk="1" hangingPunct="1">
              <a:buFont typeface="Wingdings" charset="2"/>
              <a:buChar char="ü"/>
            </a:pPr>
            <a:endParaRPr lang="en-US" sz="2400" dirty="0">
              <a:latin typeface="Times New Roman" charset="0"/>
              <a:cs typeface="Times New Roman" charset="0"/>
            </a:endParaRPr>
          </a:p>
          <a:p>
            <a:pPr algn="just" rtl="0" eaLnBrk="1" hangingPunct="1">
              <a:buFont typeface="Wingdings" charset="2"/>
              <a:buChar char="ü"/>
            </a:pPr>
            <a:r>
              <a:rPr lang="en-US" sz="2400" dirty="0">
                <a:latin typeface="Times New Roman" charset="0"/>
                <a:cs typeface="Times New Roman" charset="0"/>
              </a:rPr>
              <a:t>The </a:t>
            </a:r>
            <a:r>
              <a:rPr lang="en-US" sz="2400" dirty="0" err="1">
                <a:solidFill>
                  <a:srgbClr val="CC0099"/>
                </a:solidFill>
                <a:latin typeface="Times New Roman" charset="0"/>
                <a:cs typeface="Times New Roman" charset="0"/>
              </a:rPr>
              <a:t>Chemiosmotic</a:t>
            </a:r>
            <a:r>
              <a:rPr lang="en-US" sz="2400" dirty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 theory </a:t>
            </a:r>
            <a:r>
              <a:rPr lang="en-US" sz="2400" dirty="0">
                <a:latin typeface="Times New Roman" charset="0"/>
                <a:cs typeface="Times New Roman" charset="0"/>
              </a:rPr>
              <a:t>proposes that after proton have transferred to the cytosolic side of inner mitochondrial membrane, they can re-enter the matrix by passing through the proton channel in the ATPase (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F</a:t>
            </a:r>
            <a:r>
              <a:rPr lang="en-US" sz="2400" baseline="-250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0</a:t>
            </a:r>
            <a:r>
              <a:rPr lang="en-US" sz="2400" dirty="0">
                <a:latin typeface="Times New Roman" charset="0"/>
                <a:cs typeface="Times New Roman" charset="0"/>
              </a:rPr>
              <a:t>), resulting in the synthesis of ATP in (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F</a:t>
            </a:r>
            <a:r>
              <a:rPr lang="en-US" sz="2400" baseline="-250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1</a:t>
            </a:r>
            <a:r>
              <a:rPr lang="en-US" sz="2400" dirty="0">
                <a:latin typeface="Times New Roman" charset="0"/>
                <a:cs typeface="Times New Roman" charset="0"/>
              </a:rPr>
              <a:t>) subunit.</a:t>
            </a:r>
          </a:p>
          <a:p>
            <a:pPr algn="r" rtl="0">
              <a:buFont typeface="Wingdings" charset="2"/>
              <a:buChar char="ü"/>
            </a:pPr>
            <a:endParaRPr lang="en-US" sz="2000" dirty="0"/>
          </a:p>
        </p:txBody>
      </p:sp>
      <p:pic>
        <p:nvPicPr>
          <p:cNvPr id="4" name="Picture 3" descr="Screen Shot 2012-03-04 at 8.36.50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219200"/>
            <a:ext cx="3200400" cy="5029200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625515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tpsynthase_an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237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540"/>
            <a:ext cx="7772400" cy="1143000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  <a:latin typeface="+mn-lt"/>
                <a:cs typeface="Andalus" charset="0"/>
              </a:rPr>
              <a:t>Properties of ATP </a:t>
            </a:r>
            <a:r>
              <a:rPr lang="en-US" i="1" dirty="0" err="1" smtClean="0">
                <a:solidFill>
                  <a:srgbClr val="0000FF"/>
                </a:solidFill>
                <a:latin typeface="+mn-lt"/>
                <a:cs typeface="Andalus" charset="0"/>
              </a:rPr>
              <a:t>synthetase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34400" cy="4800600"/>
          </a:xfrm>
        </p:spPr>
        <p:txBody>
          <a:bodyPr/>
          <a:lstStyle/>
          <a:p>
            <a:pPr algn="l" rtl="0">
              <a:buFont typeface="Wingdings" charset="2"/>
              <a:buChar char="ü"/>
            </a:pPr>
            <a:r>
              <a:rPr lang="en-US" sz="2800" dirty="0" err="1">
                <a:latin typeface="Times"/>
                <a:cs typeface="Times"/>
              </a:rPr>
              <a:t>Multisubunit</a:t>
            </a:r>
            <a:r>
              <a:rPr lang="en-US" sz="2800" dirty="0">
                <a:latin typeface="Times"/>
                <a:cs typeface="Times"/>
              </a:rPr>
              <a:t> </a:t>
            </a:r>
            <a:r>
              <a:rPr lang="en-US" sz="2800" dirty="0" err="1">
                <a:latin typeface="Times"/>
                <a:cs typeface="Times"/>
              </a:rPr>
              <a:t>transmembrane</a:t>
            </a:r>
            <a:r>
              <a:rPr lang="en-US" sz="2800" dirty="0">
                <a:latin typeface="Times"/>
                <a:cs typeface="Times"/>
              </a:rPr>
              <a:t> protein </a:t>
            </a:r>
          </a:p>
          <a:p>
            <a:pPr algn="l" rtl="0">
              <a:buFont typeface="Wingdings" charset="2"/>
              <a:buChar char="ü"/>
            </a:pPr>
            <a:r>
              <a:rPr lang="en-US" sz="2800" dirty="0">
                <a:latin typeface="Times"/>
                <a:cs typeface="Times"/>
              </a:rPr>
              <a:t>Molecular mass </a:t>
            </a:r>
            <a:r>
              <a:rPr lang="en-US" sz="2800" dirty="0" smtClean="0">
                <a:latin typeface="Times"/>
                <a:cs typeface="Times"/>
              </a:rPr>
              <a:t>~</a:t>
            </a:r>
            <a:r>
              <a:rPr lang="en-US" sz="2800" dirty="0">
                <a:latin typeface="Times"/>
                <a:cs typeface="Times"/>
              </a:rPr>
              <a:t>450 </a:t>
            </a:r>
            <a:r>
              <a:rPr lang="en-US" sz="2800" dirty="0" err="1">
                <a:latin typeface="Times"/>
                <a:cs typeface="Times"/>
              </a:rPr>
              <a:t>kDa</a:t>
            </a:r>
            <a:r>
              <a:rPr lang="en-US" sz="2800" dirty="0">
                <a:latin typeface="Times"/>
                <a:cs typeface="Times"/>
              </a:rPr>
              <a:t> </a:t>
            </a:r>
          </a:p>
          <a:p>
            <a:pPr algn="l" rtl="0">
              <a:buFont typeface="Wingdings" charset="2"/>
              <a:buChar char="ü"/>
            </a:pPr>
            <a:r>
              <a:rPr lang="en-US" sz="2800" b="1" u="sng" dirty="0">
                <a:solidFill>
                  <a:srgbClr val="3366FF"/>
                </a:solidFill>
                <a:latin typeface="Times"/>
                <a:cs typeface="Times"/>
              </a:rPr>
              <a:t>Functional units</a:t>
            </a:r>
            <a:r>
              <a:rPr lang="en-US" sz="2800" dirty="0">
                <a:latin typeface="Times"/>
                <a:cs typeface="Times"/>
              </a:rPr>
              <a:t/>
            </a:r>
            <a:br>
              <a:rPr lang="en-US" sz="2800" dirty="0">
                <a:latin typeface="Times"/>
                <a:cs typeface="Times"/>
              </a:rPr>
            </a:br>
            <a:r>
              <a:rPr lang="en-US" sz="2800" dirty="0">
                <a:latin typeface="Times"/>
                <a:cs typeface="Times"/>
              </a:rPr>
              <a:t>◦ </a:t>
            </a:r>
            <a:r>
              <a:rPr lang="en-US" sz="2800" b="1" dirty="0">
                <a:solidFill>
                  <a:srgbClr val="CC0099"/>
                </a:solidFill>
                <a:latin typeface="Times"/>
                <a:cs typeface="Times"/>
              </a:rPr>
              <a:t>F0: </a:t>
            </a:r>
            <a:r>
              <a:rPr lang="en-US" sz="2800" dirty="0">
                <a:latin typeface="Times"/>
                <a:cs typeface="Times"/>
              </a:rPr>
              <a:t>water‐insoluble </a:t>
            </a:r>
            <a:r>
              <a:rPr lang="en-US" sz="2800" dirty="0" err="1">
                <a:latin typeface="Times"/>
                <a:cs typeface="Times"/>
              </a:rPr>
              <a:t>transmembrane</a:t>
            </a:r>
            <a:r>
              <a:rPr lang="en-US" sz="2800" dirty="0">
                <a:latin typeface="Times"/>
                <a:cs typeface="Times"/>
              </a:rPr>
              <a:t> protein </a:t>
            </a:r>
            <a:endParaRPr lang="en-US" sz="2800" dirty="0" smtClean="0">
              <a:latin typeface="Times"/>
              <a:cs typeface="Times"/>
            </a:endParaRPr>
          </a:p>
          <a:p>
            <a:pPr marL="274638" lvl="1" indent="0" algn="l" rtl="0">
              <a:buNone/>
            </a:pPr>
            <a:r>
              <a:rPr lang="en-US" sz="2800" dirty="0">
                <a:latin typeface="Times"/>
                <a:cs typeface="Times"/>
              </a:rPr>
              <a:t> </a:t>
            </a:r>
            <a:r>
              <a:rPr lang="en-US" sz="2800" dirty="0" smtClean="0">
                <a:latin typeface="Times"/>
                <a:cs typeface="Times"/>
              </a:rPr>
              <a:t>(</a:t>
            </a:r>
            <a:r>
              <a:rPr lang="en-US" sz="2800" dirty="0">
                <a:latin typeface="Times"/>
                <a:cs typeface="Times"/>
              </a:rPr>
              <a:t>up to 8 different subunits)</a:t>
            </a:r>
            <a:br>
              <a:rPr lang="en-US" sz="2800" dirty="0">
                <a:latin typeface="Times"/>
                <a:cs typeface="Times"/>
              </a:rPr>
            </a:br>
            <a:r>
              <a:rPr lang="en-US" sz="2800" dirty="0">
                <a:latin typeface="Times"/>
                <a:cs typeface="Times"/>
              </a:rPr>
              <a:t>◦ </a:t>
            </a:r>
            <a:r>
              <a:rPr lang="en-US" sz="2800" b="1" dirty="0">
                <a:solidFill>
                  <a:srgbClr val="CC0099"/>
                </a:solidFill>
                <a:latin typeface="Times"/>
                <a:cs typeface="Times"/>
              </a:rPr>
              <a:t>F1: </a:t>
            </a:r>
            <a:r>
              <a:rPr lang="en-US" sz="2800" dirty="0">
                <a:latin typeface="Times"/>
                <a:cs typeface="Times"/>
              </a:rPr>
              <a:t>water‐soluble peripheral membrane </a:t>
            </a:r>
            <a:r>
              <a:rPr lang="en-US" sz="2800" dirty="0" smtClean="0">
                <a:latin typeface="Times"/>
                <a:cs typeface="Times"/>
              </a:rPr>
              <a:t>protein</a:t>
            </a:r>
          </a:p>
          <a:p>
            <a:pPr marL="0" indent="0" algn="l" rtl="0">
              <a:buNone/>
            </a:pPr>
            <a:r>
              <a:rPr lang="en-US" sz="2800" dirty="0">
                <a:latin typeface="Times"/>
                <a:cs typeface="Times"/>
              </a:rPr>
              <a:t> </a:t>
            </a:r>
            <a:r>
              <a:rPr lang="en-US" sz="2800" dirty="0" smtClean="0">
                <a:latin typeface="Times"/>
                <a:cs typeface="Times"/>
              </a:rPr>
              <a:t>   (5 subunits),</a:t>
            </a:r>
            <a:r>
              <a:rPr lang="en-US" sz="2800" dirty="0">
                <a:latin typeface="Times"/>
                <a:cs typeface="Times"/>
              </a:rPr>
              <a:t>contains the catalytic site for ATP synthesis </a:t>
            </a:r>
          </a:p>
          <a:p>
            <a:pPr algn="l" rtl="0">
              <a:buFont typeface="Wingdings" charset="2"/>
              <a:buChar char="ü"/>
            </a:pPr>
            <a:r>
              <a:rPr lang="en-US" sz="2800" dirty="0">
                <a:latin typeface="Times"/>
                <a:cs typeface="Times"/>
              </a:rPr>
              <a:t>Flow of 3 protons through ATP synthase leads to phosphorylation of 1 ADP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83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creen Shot 2012-03-04 at 8.47.40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79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897"/>
            <a:ext cx="7772400" cy="1143000"/>
          </a:xfrm>
        </p:spPr>
        <p:txBody>
          <a:bodyPr/>
          <a:lstStyle/>
          <a:p>
            <a:r>
              <a:rPr lang="en-US" sz="4400" i="1" dirty="0">
                <a:solidFill>
                  <a:srgbClr val="3366FF"/>
                </a:solidFill>
                <a:latin typeface="+mn-lt"/>
              </a:rPr>
              <a:t>Electron transport inhibitors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95400"/>
            <a:ext cx="8382000" cy="4572000"/>
          </a:xfrm>
        </p:spPr>
        <p:txBody>
          <a:bodyPr/>
          <a:lstStyle/>
          <a:p>
            <a:pPr algn="l" rtl="0" eaLnBrk="1" hangingPunct="1">
              <a:buFont typeface="Wingdings" charset="2"/>
              <a:buChar char="ü"/>
            </a:pPr>
            <a:r>
              <a:rPr lang="en-US" sz="2400" dirty="0">
                <a:latin typeface="Times"/>
                <a:cs typeface="Times"/>
              </a:rPr>
              <a:t>These compounds prevent the passage of electrons by binding to chain components, blocking the oxidation/reduction reaction</a:t>
            </a:r>
          </a:p>
          <a:p>
            <a:pPr algn="l" rtl="0" eaLnBrk="1" hangingPunct="1">
              <a:buFont typeface="Wingdings" charset="2"/>
              <a:buChar char="ü"/>
            </a:pPr>
            <a:r>
              <a:rPr lang="en-US" sz="2400" dirty="0">
                <a:latin typeface="Times"/>
                <a:cs typeface="Times"/>
              </a:rPr>
              <a:t>Inhibition of electron transport also inhibits ATP synthesis.</a:t>
            </a:r>
          </a:p>
          <a:p>
            <a:pPr algn="l" rtl="0">
              <a:buFont typeface="Wingdings" charset="2"/>
              <a:buChar char="ü"/>
            </a:pPr>
            <a:endParaRPr lang="en-US" dirty="0"/>
          </a:p>
        </p:txBody>
      </p:sp>
      <p:pic>
        <p:nvPicPr>
          <p:cNvPr id="4" name="Picture 3" descr="Screen Shot 2012-03-04 at 8.51.3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740326"/>
            <a:ext cx="6672848" cy="3508074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068836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/>
          <a:lstStyle/>
          <a:p>
            <a:r>
              <a:rPr lang="en-US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Continue..</a:t>
            </a:r>
            <a:endParaRPr lang="en-US" dirty="0"/>
          </a:p>
        </p:txBody>
      </p:sp>
      <p:pic>
        <p:nvPicPr>
          <p:cNvPr id="4" name="Picture 3" descr="Screen Shot 2012-03-04 at 8.52.4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8077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259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800" i="1" dirty="0" err="1">
                <a:solidFill>
                  <a:srgbClr val="0000FF"/>
                </a:solidFill>
                <a:latin typeface="+mn-lt"/>
                <a:cs typeface="Times"/>
              </a:rPr>
              <a:t>Ionophores</a:t>
            </a:r>
            <a:endParaRPr lang="en-US" i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077200" cy="4876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dirty="0" err="1">
                <a:latin typeface="Times"/>
                <a:cs typeface="Times"/>
              </a:rPr>
              <a:t>Ionophores</a:t>
            </a:r>
            <a:r>
              <a:rPr lang="en-US" dirty="0">
                <a:latin typeface="Times"/>
                <a:cs typeface="Times"/>
              </a:rPr>
              <a:t> are termed because of their ability to form complex with certain </a:t>
            </a:r>
            <a:r>
              <a:rPr lang="en-US" dirty="0" err="1">
                <a:latin typeface="Times"/>
                <a:cs typeface="Times"/>
              </a:rPr>
              <a:t>cations</a:t>
            </a:r>
            <a:r>
              <a:rPr lang="en-US" dirty="0">
                <a:latin typeface="Times"/>
                <a:cs typeface="Times"/>
              </a:rPr>
              <a:t> and facilitate their transport across the mitochondrial </a:t>
            </a:r>
            <a:r>
              <a:rPr lang="en-US" dirty="0" smtClean="0">
                <a:latin typeface="Times"/>
                <a:cs typeface="Times"/>
              </a:rPr>
              <a:t>membrane</a:t>
            </a:r>
            <a:r>
              <a:rPr lang="en-US" dirty="0" smtClean="0">
                <a:latin typeface="Times"/>
                <a:cs typeface="Times"/>
                <a:sym typeface="Wingdings"/>
              </a:rPr>
              <a:t></a:t>
            </a:r>
            <a:r>
              <a:rPr lang="en-US" dirty="0" smtClean="0">
                <a:latin typeface="Times"/>
                <a:cs typeface="Times"/>
              </a:rPr>
              <a:t> </a:t>
            </a:r>
            <a:r>
              <a:rPr lang="en-US" dirty="0">
                <a:solidFill>
                  <a:srgbClr val="CC0099"/>
                </a:solidFill>
                <a:latin typeface="Times"/>
                <a:cs typeface="Times"/>
              </a:rPr>
              <a:t>So </a:t>
            </a:r>
            <a:r>
              <a:rPr lang="en-US" dirty="0" err="1">
                <a:solidFill>
                  <a:srgbClr val="CC0099"/>
                </a:solidFill>
                <a:latin typeface="Times"/>
                <a:cs typeface="Times"/>
              </a:rPr>
              <a:t>ionophores</a:t>
            </a:r>
            <a:r>
              <a:rPr lang="en-US" dirty="0">
                <a:solidFill>
                  <a:srgbClr val="CC0099"/>
                </a:solidFill>
                <a:latin typeface="Times"/>
                <a:cs typeface="Times"/>
              </a:rPr>
              <a:t> are </a:t>
            </a:r>
            <a:r>
              <a:rPr lang="en-US" dirty="0" smtClean="0">
                <a:solidFill>
                  <a:srgbClr val="CC0099"/>
                </a:solidFill>
                <a:latin typeface="Times"/>
                <a:cs typeface="Times"/>
              </a:rPr>
              <a:t>lipophilic.</a:t>
            </a:r>
            <a:endParaRPr lang="en-US" dirty="0">
              <a:solidFill>
                <a:srgbClr val="CC0099"/>
              </a:solidFill>
              <a:latin typeface="Times"/>
              <a:cs typeface="Times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dirty="0">
                <a:latin typeface="Times"/>
                <a:cs typeface="Times"/>
              </a:rPr>
              <a:t>  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e. g: </a:t>
            </a:r>
            <a:endParaRPr lang="en-US" dirty="0" smtClean="0">
              <a:solidFill>
                <a:srgbClr val="0000FF"/>
              </a:solidFill>
              <a:latin typeface="Times"/>
              <a:cs typeface="Times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b="1" u="sng" dirty="0" err="1" smtClean="0">
                <a:solidFill>
                  <a:srgbClr val="FF6600"/>
                </a:solidFill>
                <a:latin typeface="Times"/>
                <a:cs typeface="Times"/>
              </a:rPr>
              <a:t>Valinomycin</a:t>
            </a:r>
            <a:r>
              <a:rPr lang="en-US" b="1" u="sng" dirty="0" smtClean="0">
                <a:solidFill>
                  <a:srgbClr val="FF6600"/>
                </a:solidFill>
                <a:latin typeface="Times"/>
                <a:cs typeface="Times"/>
              </a:rPr>
              <a:t>:</a:t>
            </a:r>
            <a:r>
              <a:rPr lang="en-US" dirty="0" smtClean="0">
                <a:solidFill>
                  <a:srgbClr val="FF6600"/>
                </a:solidFill>
                <a:latin typeface="Times"/>
                <a:cs typeface="Times"/>
              </a:rPr>
              <a:t> </a:t>
            </a:r>
            <a:r>
              <a:rPr lang="en-US" dirty="0" smtClean="0">
                <a:latin typeface="Times"/>
                <a:cs typeface="Times"/>
              </a:rPr>
              <a:t>allows </a:t>
            </a:r>
            <a:r>
              <a:rPr lang="en-US" dirty="0">
                <a:latin typeface="Times"/>
                <a:cs typeface="Times"/>
              </a:rPr>
              <a:t>penetration of K</a:t>
            </a:r>
            <a:r>
              <a:rPr lang="en-US" baseline="30000" dirty="0">
                <a:latin typeface="Times"/>
                <a:cs typeface="Times"/>
              </a:rPr>
              <a:t>+</a:t>
            </a:r>
            <a:r>
              <a:rPr lang="en-US" dirty="0">
                <a:latin typeface="Times"/>
                <a:cs typeface="Times"/>
              </a:rPr>
              <a:t> across </a:t>
            </a:r>
            <a:r>
              <a:rPr lang="en-US" dirty="0" smtClean="0">
                <a:latin typeface="Times"/>
                <a:cs typeface="Times"/>
              </a:rPr>
              <a:t>the mitochondrial </a:t>
            </a:r>
            <a:r>
              <a:rPr lang="en-US" dirty="0">
                <a:latin typeface="Times"/>
                <a:cs typeface="Times"/>
              </a:rPr>
              <a:t>membrane and then discharges the membrane potential between outside and the inside </a:t>
            </a:r>
            <a:r>
              <a:rPr lang="en-US" dirty="0" smtClean="0">
                <a:latin typeface="Times"/>
                <a:cs typeface="Times"/>
              </a:rPr>
              <a:t> ( </a:t>
            </a:r>
            <a:r>
              <a:rPr lang="en-US" dirty="0" err="1">
                <a:latin typeface="Times"/>
                <a:cs typeface="Times"/>
              </a:rPr>
              <a:t>i.e</a:t>
            </a:r>
            <a:r>
              <a:rPr lang="en-US" dirty="0">
                <a:latin typeface="Times"/>
                <a:cs typeface="Times"/>
              </a:rPr>
              <a:t>: does not affect the pH potential).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b="1" u="sng" dirty="0" err="1" smtClean="0">
                <a:solidFill>
                  <a:srgbClr val="FF6600"/>
                </a:solidFill>
                <a:latin typeface="Times"/>
                <a:cs typeface="Times"/>
              </a:rPr>
              <a:t>Nigericin</a:t>
            </a:r>
            <a:r>
              <a:rPr lang="en-US" b="1" u="sng" dirty="0">
                <a:solidFill>
                  <a:srgbClr val="FF6600"/>
                </a:solidFill>
                <a:latin typeface="Times"/>
                <a:cs typeface="Times"/>
              </a:rPr>
              <a:t>:</a:t>
            </a:r>
            <a:r>
              <a:rPr lang="en-US" dirty="0">
                <a:solidFill>
                  <a:srgbClr val="FF6600"/>
                </a:solidFill>
                <a:latin typeface="Times"/>
                <a:cs typeface="Times"/>
              </a:rPr>
              <a:t> </a:t>
            </a:r>
            <a:r>
              <a:rPr lang="en-US" dirty="0">
                <a:latin typeface="Times"/>
                <a:cs typeface="Times"/>
              </a:rPr>
              <a:t>also acts as </a:t>
            </a:r>
            <a:r>
              <a:rPr lang="en-US" dirty="0" err="1">
                <a:latin typeface="Times"/>
                <a:cs typeface="Times"/>
              </a:rPr>
              <a:t>ionophore</a:t>
            </a:r>
            <a:r>
              <a:rPr lang="en-US" dirty="0">
                <a:latin typeface="Times"/>
                <a:cs typeface="Times"/>
              </a:rPr>
              <a:t> for K</a:t>
            </a:r>
            <a:r>
              <a:rPr lang="en-US" baseline="30000" dirty="0">
                <a:latin typeface="Times"/>
                <a:cs typeface="Times"/>
              </a:rPr>
              <a:t>+</a:t>
            </a:r>
            <a:r>
              <a:rPr lang="en-US" dirty="0">
                <a:latin typeface="Times"/>
                <a:cs typeface="Times"/>
              </a:rPr>
              <a:t> but in exchange with H</a:t>
            </a:r>
            <a:r>
              <a:rPr lang="en-US" baseline="30000" dirty="0">
                <a:latin typeface="Times"/>
                <a:cs typeface="Times"/>
              </a:rPr>
              <a:t>+</a:t>
            </a:r>
            <a:r>
              <a:rPr lang="en-US" dirty="0">
                <a:latin typeface="Times"/>
                <a:cs typeface="Times"/>
              </a:rPr>
              <a:t>. It therefore abolishes the pH gradient.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31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41985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+mj-cs"/>
              </a:rPr>
              <a:t>Introduction</a:t>
            </a:r>
            <a:endParaRPr lang="x-none" i="1" dirty="0">
              <a:latin typeface="Franklin Gothic Book" charset="0"/>
              <a:cs typeface="Tahom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7772400" cy="3352800"/>
          </a:xfrm>
        </p:spPr>
        <p:txBody>
          <a:bodyPr/>
          <a:lstStyle/>
          <a:p>
            <a:pPr algn="just" rtl="0" eaLnBrk="1" hangingPunct="1">
              <a:lnSpc>
                <a:spcPct val="80000"/>
              </a:lnSpc>
              <a:buFont typeface="Wingdings" charset="0"/>
              <a:buChar char="ü"/>
            </a:pP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The NADH and FADH</a:t>
            </a:r>
            <a:r>
              <a:rPr lang="en-GB" sz="2400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2</a:t>
            </a: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 formed in glycolysis, fatty acid oxidation, and the citric acid cycle are energy-rich molecules. because each contains a pair of electrons having a high transfer potential. </a:t>
            </a:r>
          </a:p>
          <a:p>
            <a:pPr algn="just" rtl="0" eaLnBrk="1" hangingPunct="1">
              <a:lnSpc>
                <a:spcPct val="80000"/>
              </a:lnSpc>
              <a:buFont typeface="Arial" charset="0"/>
              <a:buNone/>
            </a:pPr>
            <a:endParaRPr lang="en-GB" sz="24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Times New Roman" charset="0"/>
            </a:endParaRPr>
          </a:p>
          <a:p>
            <a:pPr algn="just" rtl="0" eaLnBrk="1" hangingPunct="1">
              <a:lnSpc>
                <a:spcPct val="80000"/>
              </a:lnSpc>
              <a:buFont typeface="Wingdings" charset="0"/>
              <a:buChar char="ü"/>
            </a:pP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When these electrons are used to reduce molecular oxygen to water, a large amount of free energy is liberated, which can be used to generate ATP.</a:t>
            </a:r>
          </a:p>
          <a:p>
            <a:pPr algn="just" rtl="0" eaLnBrk="1" hangingPunct="1">
              <a:lnSpc>
                <a:spcPct val="80000"/>
              </a:lnSpc>
              <a:buFont typeface="Arial" charset="0"/>
              <a:buNone/>
            </a:pPr>
            <a:endParaRPr lang="en-GB" sz="24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Times New Roman" charset="0"/>
            </a:endParaRPr>
          </a:p>
          <a:p>
            <a:pPr algn="just" rtl="0" eaLnBrk="1" hangingPunct="1">
              <a:lnSpc>
                <a:spcPct val="80000"/>
              </a:lnSpc>
              <a:buFont typeface="Wingdings" charset="0"/>
              <a:buChar char="ü"/>
            </a:pPr>
            <a:r>
              <a:rPr lang="en-GB" sz="2400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Oxidative phosphorylation </a:t>
            </a: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is the process in which ATP is formed as a result of the transfer of electrons from NADH or FADH</a:t>
            </a:r>
            <a:r>
              <a:rPr lang="en-GB" sz="2400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2</a:t>
            </a: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 to O</a:t>
            </a:r>
            <a:r>
              <a:rPr lang="en-GB" sz="2400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2</a:t>
            </a: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 by a series of electron carriers.</a:t>
            </a:r>
            <a:endParaRPr lang="en-US" sz="2200" dirty="0">
              <a:latin typeface="Cambria" charset="0"/>
              <a:cs typeface="+mn-cs"/>
            </a:endParaRPr>
          </a:p>
          <a:p>
            <a:pPr algn="just" rtl="0">
              <a:defRPr/>
            </a:pPr>
            <a:endParaRPr lang="x-none" sz="2200" dirty="0">
              <a:latin typeface="Cambria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81000" y="1295400"/>
            <a:ext cx="8534400" cy="88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55588" algn="l" rtl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2400" dirty="0">
              <a:latin typeface="Cambria" pitchFamily="18" charset="0"/>
              <a:ea typeface="+mn-ea"/>
              <a:cs typeface="Arial" pitchFamily="34" charset="0"/>
            </a:endParaRPr>
          </a:p>
          <a:p>
            <a:pPr marL="365125" indent="-255588" algn="l" rtl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GB" sz="2400" dirty="0">
              <a:latin typeface="Cambria" pitchFamily="18" charset="0"/>
              <a:ea typeface="+mn-ea"/>
              <a:cs typeface="Arial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1524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Continue..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7600" y="3581400"/>
            <a:ext cx="4953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 eaLnBrk="1" hangingPunct="1">
              <a:buClr>
                <a:srgbClr val="FF0000"/>
              </a:buClr>
              <a:buFont typeface="Wingdings" charset="0"/>
              <a:buChar char="ü"/>
            </a:pPr>
            <a:r>
              <a:rPr lang="en-GB" dirty="0" smtClean="0">
                <a:latin typeface="Times"/>
                <a:cs typeface="Times"/>
              </a:rPr>
              <a:t>The inner mitochondrial membrane contains 5 separate enzyme complexes, called </a:t>
            </a:r>
            <a:r>
              <a:rPr lang="en-GB" dirty="0" err="1" smtClean="0">
                <a:latin typeface="Times"/>
                <a:cs typeface="Times"/>
              </a:rPr>
              <a:t>compelexes</a:t>
            </a:r>
            <a:r>
              <a:rPr lang="en-GB" dirty="0" smtClean="0">
                <a:latin typeface="Times"/>
                <a:cs typeface="Times"/>
              </a:rPr>
              <a:t> I, II, III, IV and V.</a:t>
            </a:r>
          </a:p>
          <a:p>
            <a:pPr algn="just" rtl="0" eaLnBrk="1" hangingPunct="1"/>
            <a:endParaRPr lang="en-GB" dirty="0" smtClean="0">
              <a:latin typeface="Times"/>
              <a:cs typeface="Times"/>
            </a:endParaRPr>
          </a:p>
          <a:p>
            <a:pPr algn="just" rtl="0" eaLnBrk="1" hangingPunct="1">
              <a:buClr>
                <a:srgbClr val="FF0000"/>
              </a:buClr>
              <a:buFont typeface="Wingdings" charset="0"/>
              <a:buChar char="ü"/>
            </a:pPr>
            <a:r>
              <a:rPr lang="en-GB" dirty="0" smtClean="0">
                <a:latin typeface="Times"/>
                <a:cs typeface="Times"/>
              </a:rPr>
              <a:t> Each complex accepts or donates electrons to mobile carrier, such as coenzyme Q and cytochrome c.</a:t>
            </a:r>
          </a:p>
          <a:p>
            <a:pPr algn="just" rtl="0" eaLnBrk="1" hangingPunct="1">
              <a:buClr>
                <a:srgbClr val="FF0000"/>
              </a:buClr>
              <a:buFont typeface="Wingdings" charset="0"/>
              <a:buChar char="ü"/>
            </a:pPr>
            <a:endParaRPr lang="en-GB" dirty="0" smtClean="0">
              <a:latin typeface="Times"/>
              <a:cs typeface="Times"/>
            </a:endParaRPr>
          </a:p>
          <a:p>
            <a:pPr algn="just" rtl="0" eaLnBrk="1" hangingPunct="1">
              <a:buClr>
                <a:srgbClr val="FF0000"/>
              </a:buClr>
              <a:buFont typeface="Wingdings" charset="0"/>
              <a:buChar char="ü"/>
            </a:pPr>
            <a:r>
              <a:rPr lang="en-GB" dirty="0" smtClean="0">
                <a:latin typeface="Times"/>
                <a:cs typeface="Times"/>
              </a:rPr>
              <a:t> The electrons ultimately combine with oxygen and protons to form water</a:t>
            </a:r>
            <a:r>
              <a:rPr lang="en-GB" dirty="0" smtClean="0">
                <a:latin typeface="Calibri" charset="0"/>
              </a:rPr>
              <a:t>.</a:t>
            </a:r>
          </a:p>
          <a:p>
            <a:pPr algn="just" rtl="0" eaLnBrk="1" hangingPunct="1">
              <a:buClr>
                <a:srgbClr val="FF0000"/>
              </a:buClr>
              <a:buFont typeface="Wingdings" charset="0"/>
              <a:buChar char="ü"/>
            </a:pPr>
            <a:endParaRPr lang="en-GB" dirty="0">
              <a:latin typeface="Calibri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95400"/>
            <a:ext cx="2943225" cy="5354638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95400"/>
            <a:ext cx="5500688" cy="2147888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r>
              <a:rPr lang="en-GB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The Components of the </a:t>
            </a:r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ETC</a:t>
            </a:r>
            <a:endParaRPr lang="en-US" i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305800" cy="5181600"/>
          </a:xfrm>
        </p:spPr>
        <p:txBody>
          <a:bodyPr/>
          <a:lstStyle/>
          <a:p>
            <a:pPr algn="just" rtl="0" eaLnBrk="1" hangingPunct="1">
              <a:buClr>
                <a:srgbClr val="FF0000"/>
              </a:buClr>
              <a:buSzPct val="70000"/>
              <a:buFont typeface="Wingdings" charset="2"/>
              <a:buChar char="ü"/>
            </a:pPr>
            <a:r>
              <a:rPr lang="en-GB" sz="2400" dirty="0">
                <a:latin typeface="Times New Roman" charset="0"/>
                <a:cs typeface="Times New Roman" charset="0"/>
              </a:rPr>
              <a:t>The components of the electron transport chain are organized into 4 complexes. Each complex contains several different electron carriers.</a:t>
            </a:r>
          </a:p>
          <a:p>
            <a:pPr algn="just" rtl="0" eaLnBrk="1" hangingPunct="1">
              <a:buFont typeface="Arial" charset="0"/>
              <a:buNone/>
            </a:pPr>
            <a:r>
              <a:rPr lang="en-GB" sz="24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1. Complex I </a:t>
            </a:r>
            <a:r>
              <a:rPr lang="en-GB" sz="2400" dirty="0">
                <a:latin typeface="Times New Roman" charset="0"/>
                <a:cs typeface="Times New Roman" charset="0"/>
              </a:rPr>
              <a:t>also known as the NADH-coenzyme Q </a:t>
            </a:r>
            <a:r>
              <a:rPr lang="en-GB" sz="2400" dirty="0" err="1">
                <a:latin typeface="Times New Roman" charset="0"/>
                <a:cs typeface="Times New Roman" charset="0"/>
              </a:rPr>
              <a:t>reductase</a:t>
            </a:r>
            <a:r>
              <a:rPr lang="en-GB" sz="2400" dirty="0">
                <a:latin typeface="Times New Roman" charset="0"/>
                <a:cs typeface="Times New Roman" charset="0"/>
              </a:rPr>
              <a:t> or </a:t>
            </a:r>
            <a:r>
              <a:rPr lang="en-GB" sz="2400" dirty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NADH dehydrogenase.</a:t>
            </a:r>
          </a:p>
          <a:p>
            <a:pPr algn="just" rtl="0" eaLnBrk="1" hangingPunct="1">
              <a:buFont typeface="Arial" charset="0"/>
              <a:buNone/>
            </a:pPr>
            <a:r>
              <a:rPr lang="en-GB" sz="24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2. Complex II </a:t>
            </a:r>
            <a:r>
              <a:rPr lang="en-GB" sz="2400" dirty="0">
                <a:latin typeface="Times New Roman" charset="0"/>
                <a:cs typeface="Times New Roman" charset="0"/>
              </a:rPr>
              <a:t>also known as succinate-coenzyme Q </a:t>
            </a:r>
            <a:r>
              <a:rPr lang="en-GB" sz="2400" dirty="0" err="1">
                <a:latin typeface="Times New Roman" charset="0"/>
                <a:cs typeface="Times New Roman" charset="0"/>
              </a:rPr>
              <a:t>reductase</a:t>
            </a:r>
            <a:r>
              <a:rPr lang="en-GB" sz="2400" dirty="0">
                <a:latin typeface="Times New Roman" charset="0"/>
                <a:cs typeface="Times New Roman" charset="0"/>
              </a:rPr>
              <a:t> or </a:t>
            </a:r>
            <a:r>
              <a:rPr lang="en-GB" sz="2400" dirty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succinate dehydrogenase.</a:t>
            </a:r>
          </a:p>
          <a:p>
            <a:pPr algn="just" rtl="0" eaLnBrk="1" hangingPunct="1">
              <a:buFont typeface="Arial" charset="0"/>
              <a:buNone/>
            </a:pPr>
            <a:r>
              <a:rPr lang="en-GB" sz="2400" dirty="0" smtClean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3. Complex III </a:t>
            </a:r>
            <a:r>
              <a:rPr lang="en-GB" sz="2400" dirty="0" smtClean="0">
                <a:latin typeface="Times New Roman" charset="0"/>
                <a:cs typeface="Times New Roman" charset="0"/>
              </a:rPr>
              <a:t>also known as </a:t>
            </a:r>
            <a:r>
              <a:rPr lang="en-GB" sz="2400" dirty="0" smtClean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coenzyme Q </a:t>
            </a:r>
            <a:r>
              <a:rPr lang="en-GB" sz="2400" dirty="0" err="1" smtClean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reductase</a:t>
            </a:r>
            <a:r>
              <a:rPr lang="en-GB" sz="2400" dirty="0" smtClean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.</a:t>
            </a:r>
          </a:p>
          <a:p>
            <a:pPr marL="0" indent="0" algn="r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4</a:t>
            </a:r>
            <a:r>
              <a:rPr lang="en-GB" sz="2400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. Complex IV </a:t>
            </a:r>
            <a:r>
              <a:rPr lang="en-GB" sz="2400" dirty="0">
                <a:latin typeface="Times New Roman" charset="0"/>
                <a:cs typeface="Times New Roman" charset="0"/>
              </a:rPr>
              <a:t>also known as </a:t>
            </a:r>
            <a:r>
              <a:rPr lang="en-GB" sz="2400" dirty="0" smtClean="0">
                <a:solidFill>
                  <a:srgbClr val="CC0099"/>
                </a:solidFill>
                <a:latin typeface="Times"/>
                <a:cs typeface="Times"/>
              </a:rPr>
              <a:t>c</a:t>
            </a:r>
            <a:r>
              <a:rPr lang="en-US" sz="2400" dirty="0" err="1" smtClean="0">
                <a:solidFill>
                  <a:srgbClr val="CC0099"/>
                </a:solidFill>
                <a:latin typeface="Times"/>
                <a:cs typeface="Times"/>
              </a:rPr>
              <a:t>ytochrome</a:t>
            </a:r>
            <a:r>
              <a:rPr lang="en-US" sz="2400" dirty="0" smtClean="0">
                <a:solidFill>
                  <a:srgbClr val="CC0099"/>
                </a:solidFill>
                <a:latin typeface="Times"/>
                <a:cs typeface="Times"/>
              </a:rPr>
              <a:t> oxidase. </a:t>
            </a:r>
            <a:endParaRPr lang="en-US" sz="2400" dirty="0">
              <a:solidFill>
                <a:srgbClr val="CC0099"/>
              </a:solidFill>
              <a:latin typeface="Times"/>
              <a:cs typeface="Times"/>
            </a:endParaRPr>
          </a:p>
          <a:p>
            <a:pPr algn="just" rtl="0" eaLnBrk="1" hangingPunct="1">
              <a:buFont typeface="Wingdings" charset="2"/>
              <a:buChar char="ü"/>
            </a:pPr>
            <a:endParaRPr lang="en-GB" sz="2400" dirty="0" smtClean="0">
              <a:latin typeface="Times New Roman" charset="0"/>
              <a:cs typeface="Times New Roman" charset="0"/>
            </a:endParaRPr>
          </a:p>
          <a:p>
            <a:pPr algn="just" rtl="0" eaLnBrk="1" hangingPunct="1">
              <a:buFont typeface="Wingdings" charset="2"/>
              <a:buChar char="ü"/>
            </a:pPr>
            <a:r>
              <a:rPr lang="en-GB" sz="2400" dirty="0" smtClean="0">
                <a:latin typeface="Times New Roman" charset="0"/>
                <a:cs typeface="Times New Roman" charset="0"/>
              </a:rPr>
              <a:t>Each </a:t>
            </a:r>
            <a:r>
              <a:rPr lang="en-GB" sz="2400" dirty="0">
                <a:latin typeface="Times New Roman" charset="0"/>
                <a:cs typeface="Times New Roman" charset="0"/>
              </a:rPr>
              <a:t>of these complexes are large </a:t>
            </a:r>
            <a:r>
              <a:rPr lang="en-GB" sz="2400" dirty="0" err="1">
                <a:latin typeface="Times New Roman" charset="0"/>
                <a:cs typeface="Times New Roman" charset="0"/>
              </a:rPr>
              <a:t>multisubunit</a:t>
            </a:r>
            <a:r>
              <a:rPr lang="en-GB" sz="2400" dirty="0">
                <a:latin typeface="Times New Roman" charset="0"/>
                <a:cs typeface="Times New Roman" charset="0"/>
              </a:rPr>
              <a:t> complexes embedded in the inner mitochondrial membrane.</a:t>
            </a:r>
          </a:p>
          <a:p>
            <a:pPr algn="just" rtl="0" eaLnBrk="1" hangingPunct="1"/>
            <a:endParaRPr lang="en-GB" sz="2400" dirty="0">
              <a:latin typeface="Times New Roman" charset="0"/>
              <a:cs typeface="Times New Roman" charset="0"/>
            </a:endParaRPr>
          </a:p>
          <a:p>
            <a:pPr marL="0" indent="0" algn="r" rtl="0">
              <a:buNone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0">
              <a:buFont typeface="Wingdings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407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7772400" cy="1143000"/>
          </a:xfrm>
        </p:spPr>
        <p:txBody>
          <a:bodyPr/>
          <a:lstStyle/>
          <a:p>
            <a:r>
              <a:rPr lang="en-GB" sz="4800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Complex</a:t>
            </a:r>
            <a:r>
              <a:rPr lang="en-GB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 I:</a:t>
            </a:r>
            <a:endParaRPr lang="en-US" i="1" dirty="0">
              <a:solidFill>
                <a:srgbClr val="0000FF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91600" cy="4572000"/>
          </a:xfrm>
        </p:spPr>
        <p:txBody>
          <a:bodyPr/>
          <a:lstStyle/>
          <a:p>
            <a:pPr algn="l" rtl="0" eaLnBrk="1" hangingPunct="1">
              <a:buFont typeface="Wingdings" charset="2"/>
              <a:buChar char="ü"/>
            </a:pPr>
            <a:r>
              <a:rPr lang="en-GB" sz="2400" dirty="0">
                <a:latin typeface="Times"/>
                <a:cs typeface="Times"/>
              </a:rPr>
              <a:t>Also called NADH-Coenzyme Q </a:t>
            </a:r>
            <a:r>
              <a:rPr lang="en-GB" sz="2400" dirty="0" err="1">
                <a:latin typeface="Times"/>
                <a:cs typeface="Times"/>
              </a:rPr>
              <a:t>reductase</a:t>
            </a:r>
            <a:r>
              <a:rPr lang="en-GB" sz="2400" dirty="0">
                <a:latin typeface="Times"/>
                <a:cs typeface="Times"/>
              </a:rPr>
              <a:t> because this large protein complex transfers 2 electrons from NADH to coenzyme Q. </a:t>
            </a:r>
            <a:endParaRPr lang="en-GB" sz="2400" dirty="0" smtClean="0">
              <a:latin typeface="Times"/>
              <a:cs typeface="Times"/>
            </a:endParaRPr>
          </a:p>
          <a:p>
            <a:pPr algn="l" rtl="0" eaLnBrk="1" hangingPunct="1">
              <a:buFont typeface="Wingdings" charset="2"/>
              <a:buChar char="ü"/>
            </a:pPr>
            <a:r>
              <a:rPr lang="en-GB" sz="2400" dirty="0" smtClean="0">
                <a:latin typeface="Times"/>
                <a:cs typeface="Times"/>
              </a:rPr>
              <a:t>Complex </a:t>
            </a:r>
            <a:r>
              <a:rPr lang="en-GB" sz="2400" dirty="0">
                <a:latin typeface="Times"/>
                <a:cs typeface="Times"/>
              </a:rPr>
              <a:t>I was known as </a:t>
            </a:r>
            <a:r>
              <a:rPr lang="en-GB" sz="2400" dirty="0">
                <a:solidFill>
                  <a:srgbClr val="CC0099"/>
                </a:solidFill>
                <a:latin typeface="Times"/>
                <a:cs typeface="Times"/>
              </a:rPr>
              <a:t>NADH dehydrogenase.</a:t>
            </a:r>
          </a:p>
          <a:p>
            <a:pPr algn="l" rtl="0" eaLnBrk="1" hangingPunct="1">
              <a:buFont typeface="Wingdings" charset="2"/>
              <a:buChar char="ü"/>
            </a:pPr>
            <a:r>
              <a:rPr lang="en-GB" sz="2400" dirty="0">
                <a:latin typeface="Times"/>
                <a:cs typeface="Times"/>
              </a:rPr>
              <a:t>Complex I (850,000 </a:t>
            </a:r>
            <a:r>
              <a:rPr lang="en-GB" sz="2400" dirty="0" err="1">
                <a:latin typeface="Times"/>
                <a:cs typeface="Times"/>
              </a:rPr>
              <a:t>kD</a:t>
            </a:r>
            <a:r>
              <a:rPr lang="en-GB" sz="2400" dirty="0">
                <a:latin typeface="Times"/>
                <a:cs typeface="Times"/>
              </a:rPr>
              <a:t>) contains a FMN prosthetic group which is absolutely required for activity and seven or more Fe-S clusters. </a:t>
            </a:r>
          </a:p>
          <a:p>
            <a:pPr algn="l" rtl="0" eaLnBrk="1" hangingPunct="1">
              <a:buFont typeface="Wingdings" charset="2"/>
              <a:buChar char="ü"/>
            </a:pPr>
            <a:r>
              <a:rPr lang="en-GB" sz="2400" dirty="0">
                <a:latin typeface="Times"/>
                <a:cs typeface="Times"/>
              </a:rPr>
              <a:t>This complex binds NADH, transfers two electrons in the form of a hydride to FMN to produce NAD</a:t>
            </a:r>
            <a:r>
              <a:rPr lang="en-GB" sz="2400" baseline="30000" dirty="0">
                <a:latin typeface="Times"/>
                <a:cs typeface="Times"/>
              </a:rPr>
              <a:t>+</a:t>
            </a:r>
            <a:r>
              <a:rPr lang="en-GB" sz="2400" dirty="0">
                <a:latin typeface="Times"/>
                <a:cs typeface="Times"/>
              </a:rPr>
              <a:t> and FMNH</a:t>
            </a:r>
            <a:r>
              <a:rPr lang="en-GB" sz="2400" baseline="-25000" dirty="0">
                <a:latin typeface="Times"/>
                <a:cs typeface="Times"/>
              </a:rPr>
              <a:t>2</a:t>
            </a:r>
            <a:r>
              <a:rPr lang="en-GB" sz="2400" dirty="0">
                <a:latin typeface="Times"/>
                <a:cs typeface="Times"/>
              </a:rPr>
              <a:t>. </a:t>
            </a:r>
          </a:p>
          <a:p>
            <a:pPr algn="l" rtl="0" eaLnBrk="1" hangingPunct="1">
              <a:buFont typeface="Wingdings" charset="2"/>
              <a:buChar char="ü"/>
            </a:pPr>
            <a:r>
              <a:rPr lang="en-GB" sz="2400" dirty="0">
                <a:latin typeface="Times"/>
                <a:cs typeface="Times"/>
              </a:rPr>
              <a:t>The subsequent steps involve the transfer of electrons one at a time to a series of iron-</a:t>
            </a:r>
            <a:r>
              <a:rPr lang="en-GB" sz="2400" dirty="0" err="1">
                <a:latin typeface="Times"/>
                <a:cs typeface="Times"/>
              </a:rPr>
              <a:t>sulfer</a:t>
            </a:r>
            <a:r>
              <a:rPr lang="en-GB" sz="2400" dirty="0">
                <a:latin typeface="Times"/>
                <a:cs typeface="Times"/>
              </a:rPr>
              <a:t> complexes.</a:t>
            </a:r>
          </a:p>
          <a:p>
            <a:pPr algn="l" rtl="0">
              <a:buFont typeface="Wingdings" charset="2"/>
              <a:buChar char="ü"/>
            </a:pPr>
            <a:endParaRPr lang="en-US" sz="2400" dirty="0">
              <a:latin typeface="Times"/>
              <a:cs typeface="Times"/>
            </a:endParaRPr>
          </a:p>
        </p:txBody>
      </p:sp>
      <p:pic>
        <p:nvPicPr>
          <p:cNvPr id="4" name="Picture 3" descr="Screen Shot 2012-03-04 at 7.22.33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4419600"/>
            <a:ext cx="3200400" cy="2362200"/>
          </a:xfrm>
          <a:prstGeom prst="rect">
            <a:avLst/>
          </a:prstGeom>
          <a:ln w="28575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81199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772400" cy="1143000"/>
          </a:xfrm>
        </p:spPr>
        <p:txBody>
          <a:bodyPr/>
          <a:lstStyle/>
          <a:p>
            <a:r>
              <a:rPr lang="en-US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Continue..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8305800" cy="5334000"/>
          </a:xfrm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  <a:defRPr/>
            </a:pPr>
            <a:r>
              <a:rPr lang="en-GB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/>
                <a:cs typeface="Times"/>
              </a:rPr>
              <a:t> </a:t>
            </a:r>
            <a:r>
              <a:rPr lang="en-GB" sz="24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/>
                <a:cs typeface="Times"/>
              </a:rPr>
              <a:t>The importance of FMN</a:t>
            </a:r>
            <a:r>
              <a:rPr lang="en-GB" sz="2400" dirty="0" smtClean="0">
                <a:latin typeface="Times"/>
                <a:cs typeface="Times"/>
              </a:rPr>
              <a:t>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  <a:defRPr/>
            </a:pPr>
            <a:endParaRPr lang="en-GB" sz="2400" dirty="0" smtClean="0">
              <a:latin typeface="Times"/>
              <a:cs typeface="Times"/>
            </a:endParaRPr>
          </a:p>
          <a:p>
            <a:pPr marL="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/>
                <a:cs typeface="Times"/>
              </a:rPr>
              <a:t>First</a:t>
            </a:r>
            <a:r>
              <a:rPr lang="en-GB" sz="2400" dirty="0" smtClean="0">
                <a:latin typeface="Times"/>
                <a:cs typeface="Times"/>
              </a:rPr>
              <a:t> </a:t>
            </a:r>
            <a:r>
              <a:rPr lang="en-GB" sz="2400" dirty="0">
                <a:latin typeface="Times"/>
                <a:cs typeface="Times"/>
              </a:rPr>
              <a:t>it functions as a 2 electron acceptor in the hydride transfer from NADH.</a:t>
            </a:r>
          </a:p>
          <a:p>
            <a:pPr marL="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/>
                <a:cs typeface="Times"/>
              </a:rPr>
              <a:t>Second </a:t>
            </a:r>
            <a:r>
              <a:rPr lang="en-GB" sz="2400" dirty="0">
                <a:latin typeface="Times"/>
                <a:cs typeface="Times"/>
              </a:rPr>
              <a:t>it functions as a 1 electron donor to the series of iron </a:t>
            </a:r>
            <a:r>
              <a:rPr lang="en-GB" sz="2400" dirty="0" err="1">
                <a:latin typeface="Times"/>
                <a:cs typeface="Times"/>
              </a:rPr>
              <a:t>sulfur</a:t>
            </a:r>
            <a:r>
              <a:rPr lang="en-GB" sz="2400" dirty="0">
                <a:latin typeface="Times"/>
                <a:cs typeface="Times"/>
              </a:rPr>
              <a:t> clusters</a:t>
            </a:r>
            <a:r>
              <a:rPr lang="en-GB" sz="2400" dirty="0" smtClean="0">
                <a:latin typeface="Times"/>
                <a:cs typeface="Times"/>
              </a:rPr>
              <a:t>.</a:t>
            </a:r>
          </a:p>
          <a:p>
            <a:pPr algn="l" rtl="0" eaLnBrk="1" hangingPunct="1">
              <a:buClr>
                <a:srgbClr val="FF0000"/>
              </a:buClr>
              <a:buSzPct val="80000"/>
              <a:buFont typeface="Wingdings" charset="2"/>
              <a:buChar char="ü"/>
            </a:pPr>
            <a:endParaRPr lang="en-GB" sz="2400" dirty="0" smtClean="0">
              <a:latin typeface="Times"/>
              <a:cs typeface="Times"/>
            </a:endParaRPr>
          </a:p>
          <a:p>
            <a:pPr algn="l" rtl="0" eaLnBrk="1" hangingPunct="1">
              <a:buClr>
                <a:srgbClr val="FF0000"/>
              </a:buClr>
              <a:buSzPct val="80000"/>
              <a:buFont typeface="Wingdings" charset="2"/>
              <a:buChar char="ü"/>
            </a:pPr>
            <a:r>
              <a:rPr lang="en-GB" sz="2400" dirty="0" smtClean="0">
                <a:latin typeface="Times"/>
                <a:cs typeface="Times"/>
              </a:rPr>
              <a:t>The </a:t>
            </a:r>
            <a:r>
              <a:rPr lang="en-GB" sz="2400" dirty="0">
                <a:latin typeface="Times"/>
                <a:cs typeface="Times"/>
              </a:rPr>
              <a:t>process of transferring electrons from NADH to </a:t>
            </a:r>
            <a:r>
              <a:rPr lang="en-GB" sz="2400" dirty="0" err="1">
                <a:latin typeface="Times"/>
                <a:cs typeface="Times"/>
              </a:rPr>
              <a:t>CoQ</a:t>
            </a:r>
            <a:r>
              <a:rPr lang="en-GB" sz="2400" dirty="0">
                <a:latin typeface="Times"/>
                <a:cs typeface="Times"/>
              </a:rPr>
              <a:t> by complex I results in the net transport of protons from the matrix side of the inner mitochondrial membrane to the inter membrane space where the H</a:t>
            </a:r>
            <a:r>
              <a:rPr lang="en-GB" sz="2400" baseline="30000" dirty="0">
                <a:latin typeface="Times"/>
                <a:cs typeface="Times"/>
              </a:rPr>
              <a:t>+</a:t>
            </a:r>
            <a:r>
              <a:rPr lang="en-GB" sz="2400" dirty="0">
                <a:latin typeface="Times"/>
                <a:cs typeface="Times"/>
              </a:rPr>
              <a:t> ions accumulate generating a proton motive force.</a:t>
            </a:r>
          </a:p>
          <a:p>
            <a:pPr algn="l" rtl="0" eaLnBrk="1" hangingPunct="1">
              <a:buClr>
                <a:srgbClr val="FF0000"/>
              </a:buClr>
              <a:buSzPct val="80000"/>
              <a:buFont typeface="Wingdings" charset="2"/>
              <a:buChar char="ü"/>
            </a:pPr>
            <a:endParaRPr lang="en-GB" sz="2400" dirty="0">
              <a:latin typeface="Times"/>
              <a:cs typeface="Times"/>
            </a:endParaRPr>
          </a:p>
          <a:p>
            <a:pPr algn="l" rtl="0" eaLnBrk="1" hangingPunct="1">
              <a:buClr>
                <a:srgbClr val="FF0000"/>
              </a:buClr>
              <a:buSzPct val="80000"/>
              <a:buFont typeface="Wingdings" charset="2"/>
              <a:buChar char="ü"/>
            </a:pPr>
            <a:r>
              <a:rPr lang="en-GB" sz="2400" dirty="0">
                <a:latin typeface="Times"/>
                <a:cs typeface="Times"/>
              </a:rPr>
              <a:t> The </a:t>
            </a:r>
            <a:r>
              <a:rPr lang="en-GB" sz="2400" dirty="0" err="1">
                <a:latin typeface="Times"/>
                <a:cs typeface="Times"/>
              </a:rPr>
              <a:t>stiochiometry</a:t>
            </a:r>
            <a:r>
              <a:rPr lang="en-GB" sz="2400" dirty="0">
                <a:latin typeface="Times"/>
                <a:cs typeface="Times"/>
              </a:rPr>
              <a:t> is 4 H</a:t>
            </a:r>
            <a:r>
              <a:rPr lang="en-GB" sz="2400" baseline="30000" dirty="0">
                <a:latin typeface="Times"/>
                <a:cs typeface="Times"/>
              </a:rPr>
              <a:t>+</a:t>
            </a:r>
            <a:r>
              <a:rPr lang="en-GB" sz="2400" dirty="0">
                <a:latin typeface="Times"/>
                <a:cs typeface="Times"/>
              </a:rPr>
              <a:t> transported per 2 electrons.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  <a:defRPr/>
            </a:pPr>
            <a:endParaRPr lang="en-US" sz="2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604728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178"/>
            <a:ext cx="7772400" cy="1143000"/>
          </a:xfrm>
        </p:spPr>
        <p:txBody>
          <a:bodyPr/>
          <a:lstStyle/>
          <a:p>
            <a:r>
              <a:rPr lang="en-GB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Complex </a:t>
            </a:r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382000" cy="4572000"/>
          </a:xfrm>
        </p:spPr>
        <p:txBody>
          <a:bodyPr/>
          <a:lstStyle/>
          <a:p>
            <a:pPr algn="just" rtl="0" eaLnBrk="1" hangingPunct="1">
              <a:buFont typeface="Wingdings" charset="2"/>
              <a:buChar char="ü"/>
            </a:pPr>
            <a:r>
              <a:rPr lang="en-GB" sz="2800" dirty="0">
                <a:latin typeface="Times New Roman" charset="0"/>
                <a:cs typeface="Times New Roman" charset="0"/>
              </a:rPr>
              <a:t>It is none other than </a:t>
            </a:r>
            <a:r>
              <a:rPr lang="en-GB" sz="2800" dirty="0">
                <a:solidFill>
                  <a:srgbClr val="CC0099"/>
                </a:solidFill>
                <a:latin typeface="Times New Roman" charset="0"/>
                <a:cs typeface="Times New Roman" charset="0"/>
              </a:rPr>
              <a:t>succinate dehydrogenase</a:t>
            </a:r>
            <a:r>
              <a:rPr lang="en-GB" sz="2800" dirty="0">
                <a:latin typeface="Times New Roman" charset="0"/>
                <a:cs typeface="Times New Roman" charset="0"/>
              </a:rPr>
              <a:t>, the only enzyme of the citric acid cycle that is an integral membrane protein, so its the only membrane-bound enzyme in the citric acid cycle</a:t>
            </a:r>
          </a:p>
          <a:p>
            <a:pPr algn="just" rtl="0" eaLnBrk="1" hangingPunct="1">
              <a:buFont typeface="Wingdings" charset="2"/>
              <a:buChar char="ü"/>
            </a:pPr>
            <a:endParaRPr lang="en-GB" sz="2800" dirty="0" smtClean="0">
              <a:latin typeface="Times New Roman" charset="0"/>
              <a:cs typeface="Times New Roman" charset="0"/>
            </a:endParaRPr>
          </a:p>
          <a:p>
            <a:pPr algn="just" rtl="0" eaLnBrk="1" hangingPunct="1">
              <a:buFont typeface="Wingdings" charset="2"/>
              <a:buChar char="ü"/>
            </a:pPr>
            <a:r>
              <a:rPr lang="en-GB" sz="2800" dirty="0" smtClean="0">
                <a:latin typeface="Times New Roman" charset="0"/>
                <a:cs typeface="Times New Roman" charset="0"/>
              </a:rPr>
              <a:t>This </a:t>
            </a:r>
            <a:r>
              <a:rPr lang="en-GB" sz="2800" dirty="0">
                <a:latin typeface="Times New Roman" charset="0"/>
                <a:cs typeface="Times New Roman" charset="0"/>
              </a:rPr>
              <a:t>complex is composed of four subunits. Two of which are iron-</a:t>
            </a:r>
            <a:r>
              <a:rPr lang="en-GB" sz="2800" dirty="0" err="1">
                <a:latin typeface="Times New Roman" charset="0"/>
                <a:cs typeface="Times New Roman" charset="0"/>
              </a:rPr>
              <a:t>sulfur</a:t>
            </a:r>
            <a:r>
              <a:rPr lang="en-GB" sz="2800" dirty="0">
                <a:latin typeface="Times New Roman" charset="0"/>
                <a:cs typeface="Times New Roman" charset="0"/>
              </a:rPr>
              <a:t> proteins and the other two subunits together bind FAD through a covalent link to a </a:t>
            </a:r>
            <a:r>
              <a:rPr lang="en-GB" sz="2800" dirty="0" err="1">
                <a:latin typeface="Times New Roman" charset="0"/>
                <a:cs typeface="Times New Roman" charset="0"/>
              </a:rPr>
              <a:t>histidine</a:t>
            </a:r>
            <a:r>
              <a:rPr lang="en-GB" sz="2800" dirty="0">
                <a:latin typeface="Times New Roman" charset="0"/>
                <a:cs typeface="Times New Roman" charset="0"/>
              </a:rPr>
              <a:t> residue. </a:t>
            </a:r>
            <a:endParaRPr lang="en-GB" sz="2800" dirty="0" smtClean="0">
              <a:latin typeface="Times New Roman" charset="0"/>
              <a:cs typeface="Times New Roman" charset="0"/>
            </a:endParaRPr>
          </a:p>
          <a:p>
            <a:pPr algn="just" rtl="0" eaLnBrk="1" hangingPunct="1">
              <a:buFont typeface="Wingdings" charset="2"/>
              <a:buChar char="ü"/>
            </a:pPr>
            <a:endParaRPr lang="en-GB" sz="2400" dirty="0">
              <a:latin typeface="Times New Roman" charset="0"/>
              <a:cs typeface="Times New Roman" charset="0"/>
            </a:endParaRPr>
          </a:p>
          <a:p>
            <a:pPr algn="just" rtl="0">
              <a:buFont typeface="Wingdings" charset="2"/>
              <a:buChar char="ü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4092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7772400" cy="1143000"/>
          </a:xfrm>
        </p:spPr>
        <p:txBody>
          <a:bodyPr/>
          <a:lstStyle/>
          <a:p>
            <a:r>
              <a:rPr lang="en-US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Continue..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05800" cy="4572000"/>
          </a:xfrm>
        </p:spPr>
        <p:txBody>
          <a:bodyPr/>
          <a:lstStyle/>
          <a:p>
            <a:pPr algn="just" rtl="0" eaLnBrk="1" hangingPunct="1">
              <a:buFont typeface="Wingdings" charset="2"/>
              <a:buChar char="ü"/>
            </a:pPr>
            <a:r>
              <a:rPr lang="en-GB" dirty="0">
                <a:latin typeface="Times New Roman" charset="0"/>
                <a:cs typeface="Times New Roman" charset="0"/>
              </a:rPr>
              <a:t>In the first step of this complex, succinate is bound and a hydride is transferred to FAD to generate FADH</a:t>
            </a:r>
            <a:r>
              <a:rPr lang="en-GB" baseline="-25000" dirty="0">
                <a:latin typeface="Times New Roman" charset="0"/>
                <a:cs typeface="Times New Roman" charset="0"/>
              </a:rPr>
              <a:t>2</a:t>
            </a:r>
            <a:r>
              <a:rPr lang="en-GB" dirty="0">
                <a:latin typeface="Times New Roman" charset="0"/>
                <a:cs typeface="Times New Roman" charset="0"/>
              </a:rPr>
              <a:t> and </a:t>
            </a:r>
            <a:r>
              <a:rPr lang="en-GB" dirty="0" err="1">
                <a:latin typeface="Times New Roman" charset="0"/>
                <a:cs typeface="Times New Roman" charset="0"/>
              </a:rPr>
              <a:t>fumarate</a:t>
            </a:r>
            <a:r>
              <a:rPr lang="en-GB" dirty="0">
                <a:latin typeface="Times New Roman" charset="0"/>
                <a:cs typeface="Times New Roman" charset="0"/>
              </a:rPr>
              <a:t>. </a:t>
            </a:r>
          </a:p>
          <a:p>
            <a:pPr algn="just" rtl="0" eaLnBrk="1" hangingPunct="1">
              <a:buFont typeface="Wingdings" charset="2"/>
              <a:buChar char="ü"/>
            </a:pPr>
            <a:endParaRPr lang="en-GB" dirty="0" smtClean="0">
              <a:latin typeface="Times New Roman" charset="0"/>
              <a:cs typeface="Times New Roman" charset="0"/>
            </a:endParaRPr>
          </a:p>
          <a:p>
            <a:pPr algn="just" rtl="0" eaLnBrk="1" hangingPunct="1">
              <a:buFont typeface="Wingdings" charset="2"/>
              <a:buChar char="ü"/>
            </a:pPr>
            <a:r>
              <a:rPr lang="en-GB" dirty="0" smtClean="0">
                <a:latin typeface="Times New Roman" charset="0"/>
                <a:cs typeface="Times New Roman" charset="0"/>
              </a:rPr>
              <a:t>FADH</a:t>
            </a:r>
            <a:r>
              <a:rPr lang="en-GB" baseline="-25000" dirty="0" smtClean="0">
                <a:latin typeface="Times New Roman" charset="0"/>
                <a:cs typeface="Times New Roman" charset="0"/>
              </a:rPr>
              <a:t>2</a:t>
            </a:r>
            <a:r>
              <a:rPr lang="en-GB" dirty="0" smtClean="0">
                <a:latin typeface="Times New Roman" charset="0"/>
                <a:cs typeface="Times New Roman" charset="0"/>
              </a:rPr>
              <a:t> </a:t>
            </a:r>
            <a:r>
              <a:rPr lang="en-GB" dirty="0">
                <a:latin typeface="Times New Roman" charset="0"/>
                <a:cs typeface="Times New Roman" charset="0"/>
              </a:rPr>
              <a:t>then transfers its electrons one at a time to the Fe-S </a:t>
            </a:r>
            <a:r>
              <a:rPr lang="en-GB" dirty="0" err="1">
                <a:latin typeface="Times New Roman" charset="0"/>
                <a:cs typeface="Times New Roman" charset="0"/>
              </a:rPr>
              <a:t>centers</a:t>
            </a:r>
            <a:r>
              <a:rPr lang="en-GB" dirty="0">
                <a:latin typeface="Times New Roman" charset="0"/>
                <a:cs typeface="Times New Roman" charset="0"/>
              </a:rPr>
              <a:t>. Thus once again FAD functions as 2 electron acceptor and a 1 electron donor. The final step of this complex is the transfer of 2 electrons one at a time to coenzyme Q to produce CoQH</a:t>
            </a:r>
            <a:r>
              <a:rPr lang="en-GB" baseline="-25000" dirty="0">
                <a:latin typeface="Times New Roman" charset="0"/>
                <a:cs typeface="Times New Roman" charset="0"/>
              </a:rPr>
              <a:t>2</a:t>
            </a:r>
            <a:r>
              <a:rPr lang="en-GB" dirty="0">
                <a:latin typeface="Times New Roman" charset="0"/>
                <a:cs typeface="Times New Roman" charset="0"/>
              </a:rPr>
              <a:t>.</a:t>
            </a:r>
          </a:p>
          <a:p>
            <a:pPr algn="just" rtl="0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572000"/>
            <a:ext cx="3621088" cy="2117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 cmpd="sng">
            <a:solidFill>
              <a:srgbClr val="FF6600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8472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772400" cy="1143000"/>
          </a:xfrm>
        </p:spPr>
        <p:txBody>
          <a:bodyPr/>
          <a:lstStyle/>
          <a:p>
            <a:r>
              <a:rPr lang="en-GB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Complex </a:t>
            </a:r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/>
                <a:cs typeface="Cambria"/>
              </a:rPr>
              <a:t>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7772400" cy="4572000"/>
          </a:xfrm>
        </p:spPr>
        <p:txBody>
          <a:bodyPr/>
          <a:lstStyle/>
          <a:p>
            <a:pPr algn="just" rtl="0">
              <a:buFont typeface="Wingdings" charset="2"/>
              <a:buChar char="ü"/>
            </a:pPr>
            <a:r>
              <a:rPr lang="en-US" dirty="0">
                <a:latin typeface="Times New Roman" charset="0"/>
              </a:rPr>
              <a:t>This complex is also known as </a:t>
            </a:r>
            <a:r>
              <a:rPr lang="en-US" dirty="0">
                <a:solidFill>
                  <a:srgbClr val="CC0099"/>
                </a:solidFill>
                <a:latin typeface="Times New Roman" charset="0"/>
              </a:rPr>
              <a:t>coenzyme Q-cytochrome c </a:t>
            </a:r>
            <a:r>
              <a:rPr lang="en-US" dirty="0" err="1">
                <a:solidFill>
                  <a:srgbClr val="CC0099"/>
                </a:solidFill>
                <a:latin typeface="Times New Roman" charset="0"/>
              </a:rPr>
              <a:t>reductase</a:t>
            </a:r>
            <a:r>
              <a:rPr lang="en-US" dirty="0">
                <a:latin typeface="Times New Roman" charset="0"/>
              </a:rPr>
              <a:t> because it passes the electrons form</a:t>
            </a:r>
            <a:r>
              <a:rPr lang="x-none" dirty="0">
                <a:latin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</a:rPr>
              <a:t>CoQH</a:t>
            </a:r>
            <a:r>
              <a:rPr lang="en-US" baseline="-25000" dirty="0">
                <a:latin typeface="Times New Roman" charset="0"/>
              </a:rPr>
              <a:t>2</a:t>
            </a:r>
            <a:r>
              <a:rPr lang="en-US" dirty="0">
                <a:latin typeface="Times New Roman" charset="0"/>
              </a:rPr>
              <a:t> to </a:t>
            </a:r>
            <a:r>
              <a:rPr lang="en-US" dirty="0" err="1">
                <a:latin typeface="Times New Roman" charset="0"/>
              </a:rPr>
              <a:t>cyt</a:t>
            </a:r>
            <a:r>
              <a:rPr lang="en-US" dirty="0">
                <a:latin typeface="Times New Roman" charset="0"/>
              </a:rPr>
              <a:t> c through a very unique electron transport pathway called the 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Q-cycle.</a:t>
            </a:r>
            <a:endParaRPr lang="x-none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Times New Roman" charset="0"/>
            </a:endParaRPr>
          </a:p>
          <a:p>
            <a:pPr algn="just" rtl="0">
              <a:buFont typeface="Wingdings" charset="2"/>
              <a:buChar char="ü"/>
            </a:pPr>
            <a:endParaRPr lang="en-US" dirty="0" smtClean="0">
              <a:latin typeface="Times New Roman" charset="0"/>
            </a:endParaRPr>
          </a:p>
          <a:p>
            <a:pPr algn="just" rtl="0">
              <a:buFont typeface="Wingdings" charset="2"/>
              <a:buChar char="ü"/>
            </a:pPr>
            <a:r>
              <a:rPr lang="en-US" dirty="0" smtClean="0">
                <a:latin typeface="Times New Roman" charset="0"/>
              </a:rPr>
              <a:t>In </a:t>
            </a:r>
            <a:r>
              <a:rPr lang="en-US" dirty="0">
                <a:latin typeface="Times New Roman" charset="0"/>
              </a:rPr>
              <a:t>complex III we find two b-type cytochromes and one c-type</a:t>
            </a:r>
            <a:r>
              <a:rPr lang="x-none" dirty="0">
                <a:latin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</a:rPr>
              <a:t>cytochrome and iron sulfur proteins.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13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2222</TotalTime>
  <Words>1127</Words>
  <Application>Microsoft Macintosh PowerPoint</Application>
  <PresentationFormat>On-screen Show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Electron Transport Chain and Oxidative Phosphorylation</vt:lpstr>
      <vt:lpstr>Introduction</vt:lpstr>
      <vt:lpstr>Continue..</vt:lpstr>
      <vt:lpstr>The Components of the ETC</vt:lpstr>
      <vt:lpstr>Complex I:</vt:lpstr>
      <vt:lpstr>Continue..</vt:lpstr>
      <vt:lpstr>Complex II</vt:lpstr>
      <vt:lpstr>Continue..</vt:lpstr>
      <vt:lpstr>Complex III</vt:lpstr>
      <vt:lpstr>Complex IV</vt:lpstr>
      <vt:lpstr>Summary</vt:lpstr>
      <vt:lpstr>Overall Reaction</vt:lpstr>
      <vt:lpstr>ATP synthetase: ATPase (Complex V)</vt:lpstr>
      <vt:lpstr>PowerPoint Presentation</vt:lpstr>
      <vt:lpstr>Properties of ATP synthetase</vt:lpstr>
      <vt:lpstr>PowerPoint Presentation</vt:lpstr>
      <vt:lpstr>Electron transport inhibitors</vt:lpstr>
      <vt:lpstr>Continue..</vt:lpstr>
      <vt:lpstr>Ionophores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aalghanouchi</dc:creator>
  <cp:lastModifiedBy>i Mac </cp:lastModifiedBy>
  <cp:revision>91</cp:revision>
  <dcterms:created xsi:type="dcterms:W3CDTF">2009-12-28T06:44:31Z</dcterms:created>
  <dcterms:modified xsi:type="dcterms:W3CDTF">2012-03-18T15:27:46Z</dcterms:modified>
</cp:coreProperties>
</file>