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341" r:id="rId6"/>
    <p:sldId id="343" r:id="rId7"/>
    <p:sldId id="345" r:id="rId8"/>
    <p:sldId id="268" r:id="rId9"/>
    <p:sldId id="269" r:id="rId10"/>
    <p:sldId id="270" r:id="rId11"/>
    <p:sldId id="272" r:id="rId12"/>
    <p:sldId id="273" r:id="rId13"/>
    <p:sldId id="277" r:id="rId14"/>
    <p:sldId id="278" r:id="rId15"/>
    <p:sldId id="280" r:id="rId16"/>
    <p:sldId id="281" r:id="rId17"/>
    <p:sldId id="282" r:id="rId18"/>
    <p:sldId id="284" r:id="rId19"/>
    <p:sldId id="289" r:id="rId20"/>
    <p:sldId id="29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4660"/>
  </p:normalViewPr>
  <p:slideViewPr>
    <p:cSldViewPr>
      <p:cViewPr varScale="1">
        <p:scale>
          <a:sx n="66" d="100"/>
          <a:sy n="66" d="100"/>
        </p:scale>
        <p:origin x="-1518" y="-114"/>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70C122D-6245-424B-BD70-B083CDA6F681}" type="datetimeFigureOut">
              <a:rPr lang="en-US" smtClean="0"/>
              <a:pPr/>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8DBFC-8C19-4B65-9B83-8FAECEE7E101}"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0C122D-6245-424B-BD70-B083CDA6F681}" type="datetimeFigureOut">
              <a:rPr lang="en-US" smtClean="0"/>
              <a:pPr/>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0C122D-6245-424B-BD70-B083CDA6F681}" type="datetimeFigureOut">
              <a:rPr lang="en-US" smtClean="0"/>
              <a:pPr/>
              <a:t>9/16/2013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0C122D-6245-424B-BD70-B083CDA6F681}" type="datetimeFigureOut">
              <a:rPr lang="en-US" smtClean="0"/>
              <a:pPr/>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70C122D-6245-424B-BD70-B083CDA6F681}" type="datetimeFigureOut">
              <a:rPr lang="en-US" smtClean="0"/>
              <a:pPr/>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8DBFC-8C19-4B65-9B83-8FAECEE7E10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70C122D-6245-424B-BD70-B083CDA6F681}" type="datetimeFigureOut">
              <a:rPr lang="en-US" smtClean="0"/>
              <a:pPr/>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70C122D-6245-424B-BD70-B083CDA6F681}" type="datetimeFigureOut">
              <a:rPr lang="en-US" smtClean="0"/>
              <a:pPr/>
              <a:t>9/16/2013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0C122D-6245-424B-BD70-B083CDA6F681}" type="datetimeFigureOut">
              <a:rPr lang="en-US" smtClean="0"/>
              <a:pPr/>
              <a:t>9/16/2013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0C122D-6245-424B-BD70-B083CDA6F681}" type="datetimeFigureOut">
              <a:rPr lang="en-US" smtClean="0"/>
              <a:pPr/>
              <a:t>9/16/2013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E8DBFC-8C19-4B65-9B83-8FAECEE7E1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70C122D-6245-424B-BD70-B083CDA6F681}" type="datetimeFigureOut">
              <a:rPr lang="en-US" smtClean="0"/>
              <a:pPr/>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8DBFC-8C19-4B65-9B83-8FAECEE7E101}"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70C122D-6245-424B-BD70-B083CDA6F681}" type="datetimeFigureOut">
              <a:rPr lang="en-US" smtClean="0"/>
              <a:pPr/>
              <a:t>9/16/2013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6FE8DBFC-8C19-4B65-9B83-8FAECEE7E10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70C122D-6245-424B-BD70-B083CDA6F681}" type="datetimeFigureOut">
              <a:rPr lang="en-US" smtClean="0"/>
              <a:pPr/>
              <a:t>9/16/2013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6FE8DBFC-8C19-4B65-9B83-8FAECEE7E10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96752"/>
            <a:ext cx="8077200" cy="1673352"/>
          </a:xfrm>
        </p:spPr>
        <p:txBody>
          <a:bodyPr>
            <a:noAutofit/>
          </a:bodyPr>
          <a:lstStyle/>
          <a:p>
            <a:pPr algn="ctr"/>
            <a:r>
              <a:rPr lang="en-US" sz="7200" dirty="0" smtClean="0"/>
              <a:t>EXAMINATION OF THE RESPIRATORY SYSTEM</a:t>
            </a:r>
            <a:endParaRPr lang="en-US" sz="7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endParaRPr lang="en-US" dirty="0" smtClean="0"/>
          </a:p>
          <a:p>
            <a:pPr algn="ctr">
              <a:buNone/>
            </a:pPr>
            <a:r>
              <a:rPr lang="en-US" dirty="0" smtClean="0"/>
              <a:t>THROAT/MOUTH:</a:t>
            </a:r>
          </a:p>
          <a:p>
            <a:r>
              <a:rPr lang="en-US" dirty="0" smtClean="0"/>
              <a:t>The mouth is usually examined after the ears, since the infant is frequently already crying.  The parent can once again restrain the hands or hold an older child facing the examiner while the arms and head are held.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r>
              <a:rPr lang="en-US" dirty="0" smtClean="0"/>
              <a:t>The quality of the patient’s voice should also be noted.  Abnormalities might include a ‘hot potato voice’ seen in a retropharyngeal abscess or hoarseness associated with vocal cord paralysis.  The arching of the palate should be noted if abnormal (a high-arched palate may be seen in certain syndromes like </a:t>
            </a:r>
            <a:r>
              <a:rPr lang="en-US" dirty="0" err="1" smtClean="0"/>
              <a:t>Marfan</a:t>
            </a:r>
            <a:r>
              <a:rPr lang="en-US" dirty="0" smtClean="0"/>
              <a:t> syndrome).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endParaRPr lang="en-US" dirty="0" smtClean="0"/>
          </a:p>
          <a:p>
            <a:r>
              <a:rPr lang="en-US" dirty="0" smtClean="0"/>
              <a:t>Any grunting should be noted for patients in respiratory distress.  A large tongue may be seen in certain syndromes (e.g., Beckwith-</a:t>
            </a:r>
            <a:r>
              <a:rPr lang="en-US" dirty="0" err="1" smtClean="0"/>
              <a:t>Wiedenmann</a:t>
            </a:r>
            <a:r>
              <a:rPr lang="en-US" dirty="0" smtClean="0"/>
              <a:t>).  A geographic tongue is a common finding.  A smooth tongue may be seen in vitamin B12 deficiency.  The </a:t>
            </a:r>
            <a:r>
              <a:rPr lang="en-US" dirty="0" err="1" smtClean="0"/>
              <a:t>buccal</a:t>
            </a:r>
            <a:r>
              <a:rPr lang="en-US" dirty="0" smtClean="0"/>
              <a:t> mucosa may have white reticular plaques commonly seen with thrush.</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endParaRPr lang="en-US" dirty="0" smtClean="0"/>
          </a:p>
          <a:p>
            <a:pPr algn="ctr">
              <a:buNone/>
            </a:pPr>
            <a:r>
              <a:rPr lang="en-US" dirty="0" smtClean="0"/>
              <a:t>NECK:</a:t>
            </a:r>
          </a:p>
          <a:p>
            <a:r>
              <a:rPr lang="en-US" dirty="0" smtClean="0"/>
              <a:t>Any masses should be recorded, including their position (anterior vs. lateral) and consistency (firm vs. cystic vs. pulsating).  The differential diagnosis of cervical masses is governed, in large part, by these findings.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a:xfrm>
            <a:off x="467544" y="1844824"/>
            <a:ext cx="8229600" cy="4625609"/>
          </a:xfrm>
        </p:spPr>
        <p:txBody>
          <a:bodyPr>
            <a:normAutofit/>
          </a:bodyPr>
          <a:lstStyle/>
          <a:p>
            <a:r>
              <a:rPr lang="en-US" dirty="0" smtClean="0"/>
              <a:t>A large cyst in the midline  of the Neck is frequently a </a:t>
            </a:r>
            <a:r>
              <a:rPr lang="en-US" dirty="0" err="1" smtClean="0"/>
              <a:t>thyroglossal</a:t>
            </a:r>
            <a:r>
              <a:rPr lang="en-US" dirty="0" smtClean="0"/>
              <a:t> duct cyst.  A tender fluctuant lateral neck mass is frequently an infected anterior cervical lymph noted though a </a:t>
            </a:r>
            <a:r>
              <a:rPr lang="en-US" dirty="0" err="1" smtClean="0"/>
              <a:t>branchial</a:t>
            </a:r>
            <a:r>
              <a:rPr lang="en-US" dirty="0" smtClean="0"/>
              <a:t> cleft cyst needs to be considered, as well.  Cystic </a:t>
            </a:r>
            <a:r>
              <a:rPr lang="en-US" dirty="0" err="1" smtClean="0"/>
              <a:t>hygromas</a:t>
            </a:r>
            <a:r>
              <a:rPr lang="en-US" dirty="0" smtClean="0"/>
              <a:t> can occur anywhere in the neck but they are usually laterally located.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The size and </a:t>
            </a:r>
            <a:r>
              <a:rPr lang="en-US" dirty="0" err="1" smtClean="0"/>
              <a:t>nodularity</a:t>
            </a:r>
            <a:r>
              <a:rPr lang="en-US" dirty="0" smtClean="0"/>
              <a:t> (if any) of the thyroid needs to be noted.  A webbed neck may be a sign of turner syndrome.  The position of the neck may be important in early infancy, as </a:t>
            </a:r>
            <a:r>
              <a:rPr lang="en-US" dirty="0" err="1" smtClean="0"/>
              <a:t>torticollis</a:t>
            </a:r>
            <a:r>
              <a:rPr lang="en-US" dirty="0" smtClean="0"/>
              <a:t> has an extensive differential diagnosis.  Abnormal neck mobility may be sign of infection (e.g. meningitis or </a:t>
            </a:r>
            <a:r>
              <a:rPr lang="en-US" dirty="0" err="1" smtClean="0"/>
              <a:t>peritonsillar</a:t>
            </a:r>
            <a:r>
              <a:rPr lang="en-US" dirty="0" smtClean="0"/>
              <a:t> abscess) or trauma. Tracheal tugging or accessory muscle use may be seen with respiratory distress.  The salivary glands are rarely enlarged in children.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fontScale="92500" lnSpcReduction="10000"/>
          </a:bodyPr>
          <a:lstStyle/>
          <a:p>
            <a:pPr algn="ctr">
              <a:buNone/>
            </a:pPr>
            <a:r>
              <a:rPr lang="en-US" dirty="0" smtClean="0"/>
              <a:t>CHEST:</a:t>
            </a:r>
          </a:p>
          <a:p>
            <a:r>
              <a:rPr lang="en-US" dirty="0" smtClean="0"/>
              <a:t>The symmetry of the chest should be noted, as should any </a:t>
            </a:r>
            <a:r>
              <a:rPr lang="en-US" dirty="0" err="1" smtClean="0"/>
              <a:t>subcostal</a:t>
            </a:r>
            <a:r>
              <a:rPr lang="en-US" dirty="0" smtClean="0"/>
              <a:t>/intercostal retractions.  Asymmetric expansion may be seen with a pneumothorax or diaphragmatic paralysis.  Abnormal shapes (e.g., </a:t>
            </a:r>
            <a:r>
              <a:rPr lang="en-US" dirty="0" err="1" smtClean="0"/>
              <a:t>pectus</a:t>
            </a:r>
            <a:r>
              <a:rPr lang="en-US" dirty="0" smtClean="0"/>
              <a:t> </a:t>
            </a:r>
            <a:r>
              <a:rPr lang="en-US" dirty="0" err="1" smtClean="0"/>
              <a:t>excavatum</a:t>
            </a:r>
            <a:r>
              <a:rPr lang="en-US" dirty="0" smtClean="0"/>
              <a:t> or </a:t>
            </a:r>
            <a:r>
              <a:rPr lang="en-US" dirty="0" err="1" smtClean="0"/>
              <a:t>pectus</a:t>
            </a:r>
            <a:r>
              <a:rPr lang="en-US" dirty="0" smtClean="0"/>
              <a:t> </a:t>
            </a:r>
            <a:r>
              <a:rPr lang="en-US" dirty="0" err="1" smtClean="0"/>
              <a:t>carinatum</a:t>
            </a:r>
            <a:r>
              <a:rPr lang="en-US" dirty="0" smtClean="0"/>
              <a:t>) should be noted.  Barrel-shaped chests are sometimes seen in patients with chronic obstructive pulmonary disease (e.g., chronic asthma or cystic fibrosis).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r>
              <a:rPr lang="en-US" dirty="0" smtClean="0"/>
              <a:t>A rachitic rosary may be seen or palpated in rickets.  Widely-spaced nipples may be sign of Turner syndrome.  The pubertal development of the breasts (Tanner staging) should be noted in females.  Any masses, tenderness, or discharge should be described in detail.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pPr algn="ctr">
              <a:buNone/>
            </a:pPr>
            <a:r>
              <a:rPr lang="en-US" dirty="0" smtClean="0"/>
              <a:t>CARDIOVASCULAR:</a:t>
            </a:r>
          </a:p>
          <a:p>
            <a:r>
              <a:rPr lang="en-US" dirty="0" smtClean="0"/>
              <a:t>A bell or diaphragm of the appropriate size should be used.  Frequently, an adult stethoscope can be used once the child is out of the immediate newborn period.  </a:t>
            </a:r>
          </a:p>
          <a:p>
            <a:r>
              <a:rPr lang="en-US" dirty="0" smtClean="0"/>
              <a:t>The diaphragm should be applied firmly to the chest while the bell should be applied lightly.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pPr algn="ctr">
              <a:buNone/>
            </a:pPr>
            <a:r>
              <a:rPr lang="en-US" dirty="0" smtClean="0"/>
              <a:t>LUNGS:</a:t>
            </a:r>
          </a:p>
          <a:p>
            <a:r>
              <a:rPr lang="en-US" dirty="0" smtClean="0"/>
              <a:t>A bell or diaphragm of the appropriate size should be used.  Frequently, an adult stethoscope can be used once the child is out of the immediate newborn period.  The clarity of the breath sounds and the quality of air movement should be noted.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a:xfrm>
            <a:off x="683568" y="1628800"/>
            <a:ext cx="8003232" cy="4772000"/>
          </a:xfrm>
        </p:spPr>
        <p:txBody>
          <a:bodyPr>
            <a:normAutofit/>
          </a:bodyPr>
          <a:lstStyle/>
          <a:p>
            <a:endParaRPr lang="en-US" dirty="0" smtClean="0"/>
          </a:p>
          <a:p>
            <a:r>
              <a:rPr lang="en-US" dirty="0" smtClean="0"/>
              <a:t>The most critical initial question in Pediatrics is whether or not the patient is actually ill.  Observation of the patient prior to the actual exam can be tremendously helpful in making this determination.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Any wheezing, </a:t>
            </a:r>
            <a:r>
              <a:rPr lang="en-US" dirty="0" err="1" smtClean="0"/>
              <a:t>rhonchi</a:t>
            </a:r>
            <a:r>
              <a:rPr lang="en-US" dirty="0" smtClean="0"/>
              <a:t>, </a:t>
            </a:r>
            <a:r>
              <a:rPr lang="en-US" dirty="0" err="1" smtClean="0"/>
              <a:t>rales</a:t>
            </a:r>
            <a:r>
              <a:rPr lang="en-US" dirty="0" smtClean="0"/>
              <a:t>, or transmitted upper airway sounds should be recorded.  An increased inspiratory: expiratory ratio is an indication of small airways </a:t>
            </a:r>
            <a:r>
              <a:rPr lang="en-US" dirty="0" err="1" smtClean="0"/>
              <a:t>bronchospasm</a:t>
            </a:r>
            <a:r>
              <a:rPr lang="en-US" dirty="0" smtClean="0"/>
              <a:t>.  Since airway sounds are transmitted better through a smaller chest, the exam can be somewhat confusing at times.  </a:t>
            </a:r>
            <a:r>
              <a:rPr lang="en-US" dirty="0" err="1" smtClean="0"/>
              <a:t>Fremitus</a:t>
            </a:r>
            <a:r>
              <a:rPr lang="en-US" dirty="0" smtClean="0"/>
              <a:t>, whispered </a:t>
            </a:r>
            <a:r>
              <a:rPr lang="en-US" dirty="0" err="1" smtClean="0"/>
              <a:t>pectoriloquy</a:t>
            </a:r>
            <a:r>
              <a:rPr lang="en-US" dirty="0" smtClean="0"/>
              <a:t>, and percussion are more useful in older children and adolescents than in infants and younger children.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Exam should start with the organ systems requiring the greatest amount of cooperation.</a:t>
            </a:r>
          </a:p>
          <a:p>
            <a:endParaRPr lang="en-US" dirty="0" smtClean="0"/>
          </a:p>
          <a:p>
            <a:r>
              <a:rPr lang="en-US" dirty="0" smtClean="0"/>
              <a:t>The cardiovascular and pulmonary exam is the least disturbing.  The head and neck exam tend to be the most disturbing to the patient and should be more successfully accomplished in the parent’s lap than on a cold exam table.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lstStyle/>
          <a:p>
            <a:pPr algn="ctr">
              <a:buNone/>
            </a:pPr>
            <a:r>
              <a:rPr lang="en-US" dirty="0" smtClean="0"/>
              <a:t>EARS</a:t>
            </a:r>
          </a:p>
          <a:p>
            <a:r>
              <a:rPr lang="en-US" dirty="0" smtClean="0"/>
              <a:t>The size and any physical aberrations in the shape of the external ear should be noted.  Darwin’s tubercles are common.  The ears should be set and rotated normally -  an abnormality may be an indication of certain syndromes (including </a:t>
            </a:r>
            <a:r>
              <a:rPr lang="en-US" dirty="0" err="1" smtClean="0"/>
              <a:t>Trisomy</a:t>
            </a:r>
            <a:r>
              <a:rPr lang="en-US" dirty="0" smtClean="0"/>
              <a:t> 21).</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There are published standards for external ear length ( long external ear is associated with certain syndromes, like Fragile X).  Any </a:t>
            </a:r>
            <a:r>
              <a:rPr lang="en-US" dirty="0" err="1" smtClean="0"/>
              <a:t>preauricular</a:t>
            </a:r>
            <a:r>
              <a:rPr lang="en-US" dirty="0" smtClean="0"/>
              <a:t> pits or skin tags (a remnant of external ear development) should be noted.  The </a:t>
            </a:r>
            <a:r>
              <a:rPr lang="en-US" dirty="0" err="1" smtClean="0"/>
              <a:t>pinna</a:t>
            </a:r>
            <a:r>
              <a:rPr lang="en-US" dirty="0" smtClean="0"/>
              <a:t> may appear to be protruding in the child with </a:t>
            </a:r>
            <a:r>
              <a:rPr lang="en-US" dirty="0" err="1" smtClean="0"/>
              <a:t>mastoditis</a:t>
            </a:r>
            <a:r>
              <a:rPr lang="en-US" dirty="0" smtClean="0"/>
              <a:t>.  The </a:t>
            </a:r>
            <a:r>
              <a:rPr lang="en-US" dirty="0" err="1" smtClean="0"/>
              <a:t>pinna</a:t>
            </a:r>
            <a:r>
              <a:rPr lang="en-US" dirty="0" smtClean="0"/>
              <a:t> should be manipulated to look for irritation of the skin of the auditory canal, as may be seen with </a:t>
            </a:r>
            <a:r>
              <a:rPr lang="en-US" dirty="0" err="1" smtClean="0"/>
              <a:t>otitis</a:t>
            </a:r>
            <a:r>
              <a:rPr lang="en-US" dirty="0" smtClean="0"/>
              <a:t> </a:t>
            </a:r>
            <a:r>
              <a:rPr lang="en-US" dirty="0" err="1" smtClean="0"/>
              <a:t>externa</a:t>
            </a:r>
            <a:r>
              <a:rPr lang="en-US" dirty="0" smtClean="0"/>
              <a:t>.</a:t>
            </a:r>
            <a:endParaRPr lang="en-US" dirty="0"/>
          </a:p>
        </p:txBody>
      </p:sp>
    </p:spTree>
    <p:extLst>
      <p:ext uri="{BB962C8B-B14F-4D97-AF65-F5344CB8AC3E}">
        <p14:creationId xmlns:p14="http://schemas.microsoft.com/office/powerpoint/2010/main" val="2590602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r>
              <a:rPr lang="en-US" dirty="0" smtClean="0"/>
              <a:t>The </a:t>
            </a:r>
            <a:r>
              <a:rPr lang="en-US" dirty="0" err="1" smtClean="0"/>
              <a:t>otoscope</a:t>
            </a:r>
            <a:r>
              <a:rPr lang="en-US" dirty="0" smtClean="0"/>
              <a:t> speculum should be gently inserted into the external auditory canal.  The skin in the external auditory canal should resemble normal skin.  The  tympanic membrane (TM) should be translucent with a normal light reflex and visible landmarks, especially the </a:t>
            </a:r>
            <a:r>
              <a:rPr lang="en-US" dirty="0" err="1" smtClean="0"/>
              <a:t>manubrium</a:t>
            </a:r>
            <a:r>
              <a:rPr lang="en-US" dirty="0" smtClean="0"/>
              <a:t> of the </a:t>
            </a:r>
            <a:r>
              <a:rPr lang="en-US" dirty="0" err="1" smtClean="0"/>
              <a:t>malleus</a:t>
            </a:r>
            <a:r>
              <a:rPr lang="en-US" dirty="0" smtClean="0"/>
              <a:t>.</a:t>
            </a:r>
            <a:endParaRPr lang="en-US" dirty="0"/>
          </a:p>
        </p:txBody>
      </p:sp>
    </p:spTree>
    <p:extLst>
      <p:ext uri="{BB962C8B-B14F-4D97-AF65-F5344CB8AC3E}">
        <p14:creationId xmlns:p14="http://schemas.microsoft.com/office/powerpoint/2010/main" val="105180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endParaRPr lang="en-US" dirty="0" smtClean="0"/>
          </a:p>
          <a:p>
            <a:r>
              <a:rPr lang="en-US" dirty="0" err="1" smtClean="0"/>
              <a:t>Insufflation</a:t>
            </a:r>
            <a:r>
              <a:rPr lang="en-US" dirty="0" smtClean="0"/>
              <a:t> should be performed.  Signs of </a:t>
            </a:r>
            <a:r>
              <a:rPr lang="en-US" dirty="0" err="1" smtClean="0"/>
              <a:t>otitis</a:t>
            </a:r>
            <a:r>
              <a:rPr lang="en-US" dirty="0" smtClean="0"/>
              <a:t> media include injection of the TM, pus behind the TM, bulging or retraction of the TM, and poor mobility on  </a:t>
            </a:r>
            <a:r>
              <a:rPr lang="en-US" dirty="0" err="1" smtClean="0"/>
              <a:t>insufflation</a:t>
            </a:r>
            <a:r>
              <a:rPr lang="en-US" dirty="0" smtClean="0"/>
              <a:t>.  Some fluid behind the TM is commonly seen for weeks to months after episode of </a:t>
            </a:r>
            <a:r>
              <a:rPr lang="en-US" dirty="0" err="1" smtClean="0"/>
              <a:t>otitis</a:t>
            </a:r>
            <a:r>
              <a:rPr lang="en-US" dirty="0" smtClean="0"/>
              <a:t> media.</a:t>
            </a:r>
            <a:endParaRPr lang="en-US" dirty="0"/>
          </a:p>
        </p:txBody>
      </p:sp>
    </p:spTree>
    <p:extLst>
      <p:ext uri="{BB962C8B-B14F-4D97-AF65-F5344CB8AC3E}">
        <p14:creationId xmlns:p14="http://schemas.microsoft.com/office/powerpoint/2010/main" val="1928050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a:bodyPr>
          <a:lstStyle/>
          <a:p>
            <a:pPr algn="ctr">
              <a:buNone/>
            </a:pPr>
            <a:r>
              <a:rPr lang="en-US" dirty="0" smtClean="0"/>
              <a:t>NOSE:</a:t>
            </a:r>
          </a:p>
          <a:p>
            <a:r>
              <a:rPr lang="en-US" dirty="0" smtClean="0"/>
              <a:t>The shape, size, and symmetry of the nose should be noted.  In an older child, the presence of a septal deviation, </a:t>
            </a:r>
            <a:r>
              <a:rPr lang="en-US" dirty="0" err="1" smtClean="0"/>
              <a:t>polyps,injected</a:t>
            </a:r>
            <a:r>
              <a:rPr lang="en-US" dirty="0" smtClean="0"/>
              <a:t> or boggy mucosa, </a:t>
            </a:r>
            <a:r>
              <a:rPr lang="en-US" dirty="0" err="1" smtClean="0"/>
              <a:t>rhinorrhea</a:t>
            </a:r>
            <a:r>
              <a:rPr lang="en-US" dirty="0" smtClean="0"/>
              <a:t> or other discharge, and bleeding should be recorded.  Nasal polyps can be associated with a variety of etiologies, including allergic rhinitis, cystic fibrosis, and aspirin sensitivity.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EXAMINATION OF THE RESPIRATORY SYSTEM</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smtClean="0"/>
              <a:t>Any nasal flaring should be noted in a child with respiratory distress.  Tenderness over the sinuses should be noted in patients old enough to have them. </a:t>
            </a:r>
          </a:p>
          <a:p>
            <a:endParaRPr lang="en-US" dirty="0" smtClean="0"/>
          </a:p>
          <a:p>
            <a:r>
              <a:rPr lang="en-US" dirty="0" smtClean="0"/>
              <a:t>The frontal sinuses do not start development until the middle of childhood.  They are not fully </a:t>
            </a:r>
            <a:r>
              <a:rPr lang="en-US" dirty="0" err="1" smtClean="0"/>
              <a:t>pneumatized</a:t>
            </a:r>
            <a:r>
              <a:rPr lang="en-US" dirty="0" smtClean="0"/>
              <a:t> until adolescence.  A horizontal crease may be seen in the skin on the surface of the nose; this signifies repetitive wiping of the nose commonly seen in allergic rhinitis (the “allergic salute”).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466</TotalTime>
  <Words>1197</Words>
  <Application>Microsoft Office PowerPoint</Application>
  <PresentationFormat>On-screen Show (4:3)</PresentationFormat>
  <Paragraphs>56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Module</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lpstr>EXAMINATION OF THE RESPIRATORY SYSTEM</vt:lpstr>
    </vt:vector>
  </TitlesOfParts>
  <Company>kkuh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PEDIATRIC HISTORY AND PHYSICAL EXAM</dc:title>
  <dc:creator>hanna</dc:creator>
  <cp:lastModifiedBy>Hp</cp:lastModifiedBy>
  <cp:revision>81</cp:revision>
  <dcterms:created xsi:type="dcterms:W3CDTF">2012-02-19T13:43:04Z</dcterms:created>
  <dcterms:modified xsi:type="dcterms:W3CDTF">2013-09-16T18:41:59Z</dcterms:modified>
</cp:coreProperties>
</file>