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2B3B5-7324-41CA-8A99-FDD644DF4FB0}" type="datetimeFigureOut">
              <a:rPr lang="en-GB" smtClean="0"/>
              <a:pPr/>
              <a:t>05/03/2011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uk/imgres?imgurl=http://www.3dchem.com/imagesofmolecules/Maltose.jpg&amp;imgrefurl=http://www.3dchem.com/molecules.asp?ID=57&amp;usg=___MnFX_0YHPNxfwUcp4pfjZk2UoQ=&amp;h=362&amp;w=349&amp;sz=21&amp;hl=en&amp;start=14&amp;zoom=1&amp;um=1&amp;itbs=1&amp;tbnid=9dl3utjBa24wzM:&amp;tbnh=121&amp;tbnw=117&amp;prev=/images?q=maltose+structure&amp;um=1&amp;hl=en&amp;sa=X&amp;tbs=isch:1&amp;ei=EC5sTdWkK4-D4QaOxsnhCQ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uk/imgres?imgurl=http://www.easyvectors.com/assets/images/thumbs/afbig/chemistry-test-tube-clip-art.jpg&amp;imgrefurl=http://www.easyvectors.com/gallery?p=752&amp;usg=__rbgHvW24bmK4Y7zP9Wx9ktRhkH4=&amp;h=986&amp;w=160&amp;sz=19&amp;hl=en&amp;start=15&amp;zoom=1&amp;um=1&amp;itbs=1&amp;tbnid=CcloG1PuQJ9zoM:&amp;tbnh=149&amp;tbnw=24&amp;prev=/images?q=GLASS+TUBE+CLIP+ART&amp;um=1&amp;hl=en&amp;sa=N&amp;tbs=isch:1&amp;ei=4DNsTdvjHY704Qao8fXhC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www.google.co.uk/imgres?imgurl=http://intro.chem.okstate.edu/html/SESIMG/SEXP1113.gif&amp;imgrefurl=http://intro.chem.okstate.edu/html/SEXP11.HTM&amp;usg=__leVQJ6lvIheqWZyzNysvWKG0Y-A=&amp;h=235&amp;w=290&amp;sz=4&amp;hl=en&amp;start=5&amp;zoom=1&amp;um=1&amp;itbs=1&amp;tbnid=QIUfFaVS2r4hfM:&amp;tbnh=93&amp;tbnw=115&amp;prev=/images?q=beer%27s+law+graph&amp;um=1&amp;hl=en&amp;tbs=isch:1&amp;ei=RTRsTd_CCIqQ4Qb9seXhC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.uk/imgres?imgurl=http://www.clker.com/cliparts/5/8/d/2/12375604532055617866pitr_Lab_icon_4.svg.hi.png&amp;imgrefurl=http://www.clker.com/clipart-26079.html&amp;usg=__12WpDNBBlcoOaRJVAb_TwWjKPUo=&amp;h=598&amp;w=282&amp;sz=9&amp;hl=en&amp;start=1&amp;zoom=1&amp;um=1&amp;itbs=1&amp;tbnid=zJclh4er-BiXoM:&amp;tbnh=135&amp;tbnw=64&amp;prev=/images?q=test+tube+clip+art&amp;um=1&amp;hl=en&amp;tbs=isch:1&amp;ei=pDdsTf_uNoj84AaFzYXiC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b="1" dirty="0" smtClean="0"/>
              <a:t>EXP.2 (Quantitative determination of Amylase activity)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016824" cy="4082008"/>
          </a:xfrm>
        </p:spPr>
        <p:txBody>
          <a:bodyPr>
            <a:noAutofit/>
          </a:bodyPr>
          <a:lstStyle/>
          <a:p>
            <a:pPr algn="l"/>
            <a:r>
              <a:rPr lang="en-US" b="1" u="sng" dirty="0" smtClean="0">
                <a:solidFill>
                  <a:srgbClr val="C00000"/>
                </a:solidFill>
              </a:rPr>
              <a:t>Introduction:-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purpose of this experiment is to study the enzyme amylase which is found in saliva.  Amylase breaks down starch into </a:t>
            </a:r>
            <a:r>
              <a:rPr lang="en-US" dirty="0" smtClean="0">
                <a:solidFill>
                  <a:schemeClr val="tx1"/>
                </a:solidFill>
              </a:rPr>
              <a:t>the maltose as the end product.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estimate the amount of maltose by using a standard curve.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://t3.gstatic.com/images?q=tbn:ANd9GcTMl7Ktp8MywQdSnkcDxZ15Z-csjhZrWzYQntPVF3v9zgxNQlMcpbOI8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509120"/>
            <a:ext cx="2195736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Beer's law</a:t>
            </a:r>
            <a:r>
              <a:rPr lang="en-GB" dirty="0" smtClean="0"/>
              <a:t> states that the absorbance is directly proportional to the concentration of a solution. If you plot absorbance versus concentration, the resulting graph yields a straight line. </a:t>
            </a:r>
          </a:p>
          <a:p>
            <a:r>
              <a:rPr lang="en-GB" dirty="0" smtClean="0"/>
              <a:t>C1× V1   =    C2 × V2</a:t>
            </a:r>
            <a:endParaRPr lang="en-GB" dirty="0"/>
          </a:p>
        </p:txBody>
      </p:sp>
      <p:pic>
        <p:nvPicPr>
          <p:cNvPr id="14338" name="Picture 2" descr="http://t0.gstatic.com/images?q=tbn:ANd9GcQXWj-KZCOdHi4kTKz7ujFdWQZjHEf3bCuZaR35TrTz5xwXH4FWic6YS8cj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504056" cy="1419226"/>
          </a:xfrm>
          <a:prstGeom prst="rect">
            <a:avLst/>
          </a:prstGeom>
          <a:noFill/>
        </p:spPr>
      </p:pic>
      <p:pic>
        <p:nvPicPr>
          <p:cNvPr id="14340" name="Picture 4" descr="http://t3.gstatic.com/images?q=tbn:ANd9GcTtzSSqzrnM2GO3tIaQih6kR3kp6mDXOrF7pJLcitwjOiihn0TpTCMR8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005064"/>
            <a:ext cx="4355976" cy="28529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C00000"/>
                </a:solidFill>
              </a:rPr>
              <a:t>Principle</a:t>
            </a:r>
            <a:endParaRPr lang="en-GB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3600" dirty="0" smtClean="0"/>
              <a:t>Maltose + alkaline </a:t>
            </a:r>
            <a:r>
              <a:rPr lang="en-GB" sz="3600" dirty="0" err="1" smtClean="0"/>
              <a:t>dinitrosalicylic</a:t>
            </a:r>
            <a:r>
              <a:rPr lang="en-GB" sz="3600" dirty="0" smtClean="0"/>
              <a:t> acid</a:t>
            </a:r>
          </a:p>
          <a:p>
            <a:pPr>
              <a:buNone/>
            </a:pPr>
            <a:r>
              <a:rPr lang="en-GB" sz="3600" dirty="0"/>
              <a:t> </a:t>
            </a:r>
            <a:r>
              <a:rPr lang="en-GB" sz="3600" dirty="0" smtClean="0"/>
              <a:t>                           </a:t>
            </a:r>
          </a:p>
          <a:p>
            <a:pPr>
              <a:buNone/>
            </a:pPr>
            <a:r>
              <a:rPr lang="en-GB" sz="3600" dirty="0"/>
              <a:t> </a:t>
            </a:r>
            <a:r>
              <a:rPr lang="en-GB" sz="3600" dirty="0" smtClean="0"/>
              <a:t>                            </a:t>
            </a:r>
            <a:r>
              <a:rPr lang="en-GB" sz="3600" b="1" u="sng" dirty="0" smtClean="0"/>
              <a:t>Orange-red colour</a:t>
            </a:r>
            <a:endParaRPr lang="en-GB" sz="3600" b="1" u="sng" dirty="0"/>
          </a:p>
        </p:txBody>
      </p:sp>
      <p:sp>
        <p:nvSpPr>
          <p:cNvPr id="4" name="Curved Left Arrow 3"/>
          <p:cNvSpPr/>
          <p:nvPr/>
        </p:nvSpPr>
        <p:spPr>
          <a:xfrm>
            <a:off x="7812360" y="2204864"/>
            <a:ext cx="864096" cy="1368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5362" name="Picture 2" descr="http://t1.gstatic.com/images?q=tbn:ANd9GcTlgWL_hBHeaLU2rCVxhyI_vvvkUav_ZWJoMIGfjfWz5QdloBE0Wtmb-xg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564904"/>
            <a:ext cx="60960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rgbClr val="C00000"/>
                </a:solidFill>
              </a:rPr>
              <a:t>Procedure</a:t>
            </a:r>
            <a:endParaRPr lang="en-GB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544616"/>
          </a:xfrm>
        </p:spPr>
        <p:txBody>
          <a:bodyPr>
            <a:normAutofit lnSpcReduction="10000"/>
          </a:bodyPr>
          <a:lstStyle/>
          <a:p>
            <a:r>
              <a:rPr lang="en-GB" b="1" u="sng" dirty="0" smtClean="0">
                <a:solidFill>
                  <a:srgbClr val="002060"/>
                </a:solidFill>
              </a:rPr>
              <a:t>Part (1): construction of maltose  std. Curve:</a:t>
            </a:r>
          </a:p>
          <a:p>
            <a:endParaRPr lang="en-GB" b="1" u="sng" dirty="0">
              <a:solidFill>
                <a:srgbClr val="002060"/>
              </a:solidFill>
            </a:endParaRPr>
          </a:p>
          <a:p>
            <a:endParaRPr lang="en-GB" b="1" u="sng" dirty="0" smtClean="0">
              <a:solidFill>
                <a:srgbClr val="002060"/>
              </a:solidFill>
            </a:endParaRPr>
          </a:p>
          <a:p>
            <a:endParaRPr lang="en-GB" b="1" u="sng" dirty="0">
              <a:solidFill>
                <a:srgbClr val="002060"/>
              </a:solidFill>
            </a:endParaRPr>
          </a:p>
          <a:p>
            <a:endParaRPr lang="en-GB" b="1" u="sng" dirty="0" smtClean="0">
              <a:solidFill>
                <a:srgbClr val="002060"/>
              </a:solidFill>
            </a:endParaRPr>
          </a:p>
          <a:p>
            <a:endParaRPr lang="en-GB" b="1" u="sng" dirty="0">
              <a:solidFill>
                <a:srgbClr val="002060"/>
              </a:solidFill>
            </a:endParaRPr>
          </a:p>
          <a:p>
            <a:endParaRPr lang="en-GB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GB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rgbClr val="002060"/>
                </a:solidFill>
              </a:rPr>
              <a:t>Read the Abs at 520 nm.</a:t>
            </a: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9" y="1844824"/>
          <a:ext cx="6336702" cy="3962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98740"/>
                <a:gridCol w="1180430"/>
                <a:gridCol w="1180430"/>
                <a:gridCol w="1196672"/>
                <a:gridCol w="1180430"/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Std.3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Std.4</a:t>
                      </a:r>
                      <a:endParaRPr lang="en-GB" sz="2800" dirty="0"/>
                    </a:p>
                  </a:txBody>
                  <a:tcPr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Maltose(1mg/ml)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H2O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1.9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---</a:t>
                      </a:r>
                      <a:endParaRPr lang="en-GB" sz="2800" dirty="0"/>
                    </a:p>
                  </a:txBody>
                  <a:tcPr/>
                </a:tc>
              </a:tr>
              <a:tr h="944057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Reagent(ml)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</a:tr>
              <a:tr h="51816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10 mins., boiling water bath. And cool,</a:t>
                      </a:r>
                      <a:r>
                        <a:rPr lang="en-GB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H2O (ml)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u="sng" dirty="0" smtClean="0">
                <a:solidFill>
                  <a:srgbClr val="002060"/>
                </a:solidFill>
              </a:rPr>
              <a:t>Part (2):</a:t>
            </a:r>
            <a:endParaRPr lang="en-GB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68503"/>
          <a:ext cx="6563072" cy="499226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40768"/>
                <a:gridCol w="1640768"/>
                <a:gridCol w="1640768"/>
                <a:gridCol w="1640768"/>
              </a:tblGrid>
              <a:tr h="450284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tube1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tube2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tube3</a:t>
                      </a:r>
                      <a:endParaRPr lang="en-GB" sz="2400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Phosphate buffer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Starch solution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/>
                        <a:t>NaCl</a:t>
                      </a:r>
                      <a:r>
                        <a:rPr lang="en-GB" b="1" baseline="0" dirty="0" smtClean="0"/>
                        <a:t> (1%)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Mix, incubate 10 mins at 37⁰c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H2O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Diluted saliva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/>
                        <a:t>NaOH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630397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1&amp;2 incubation15 mins, 37⁰c</a:t>
                      </a:r>
                    </a:p>
                    <a:p>
                      <a:pPr algn="ctr"/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20265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/>
                        <a:t>NaOH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</a:tr>
              <a:tr h="630397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Reagent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dirty="0" smtClean="0"/>
              <a:t> </a:t>
            </a:r>
            <a:r>
              <a:rPr lang="en-GB" sz="4000" dirty="0" smtClean="0"/>
              <a:t>Mix, heat in boiling water for 5 mins.</a:t>
            </a:r>
          </a:p>
          <a:p>
            <a:pPr>
              <a:buFont typeface="Wingdings" pitchFamily="2" charset="2"/>
              <a:buChar char="v"/>
            </a:pPr>
            <a:r>
              <a:rPr lang="en-GB" sz="4000" dirty="0" smtClean="0"/>
              <a:t> cool it at R.T</a:t>
            </a:r>
          </a:p>
          <a:p>
            <a:pPr>
              <a:buFont typeface="Wingdings" pitchFamily="2" charset="2"/>
              <a:buChar char="v"/>
            </a:pPr>
            <a:r>
              <a:rPr lang="en-GB" sz="4000" dirty="0" smtClean="0"/>
              <a:t> add 2 ml H2O</a:t>
            </a:r>
          </a:p>
          <a:p>
            <a:pPr>
              <a:buFont typeface="Wingdings" pitchFamily="2" charset="2"/>
              <a:buChar char="v"/>
            </a:pPr>
            <a:r>
              <a:rPr lang="en-GB" sz="4000" dirty="0"/>
              <a:t> </a:t>
            </a:r>
            <a:r>
              <a:rPr lang="en-GB" sz="4000" dirty="0" smtClean="0"/>
              <a:t>Read Abs at 520nm.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251</Words>
  <Application>Microsoft Office PowerPoint</Application>
  <PresentationFormat>On-screen Show (4:3)</PresentationFormat>
  <Paragraphs>88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EXP.2 (Quantitative determination of Amylase activity)</vt:lpstr>
      <vt:lpstr>Slide 2</vt:lpstr>
      <vt:lpstr>Principle</vt:lpstr>
      <vt:lpstr>Procedure</vt:lpstr>
      <vt:lpstr>Part (2):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hakeem</dc:creator>
  <cp:lastModifiedBy>ksu</cp:lastModifiedBy>
  <cp:revision>30</cp:revision>
  <dcterms:created xsi:type="dcterms:W3CDTF">2011-02-28T22:51:59Z</dcterms:created>
  <dcterms:modified xsi:type="dcterms:W3CDTF">2011-03-05T19:16:58Z</dcterms:modified>
</cp:coreProperties>
</file>