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51"/>
  </p:notesMasterIdLst>
  <p:sldIdLst>
    <p:sldId id="256" r:id="rId2"/>
    <p:sldId id="257" r:id="rId3"/>
    <p:sldId id="261" r:id="rId4"/>
    <p:sldId id="290" r:id="rId5"/>
    <p:sldId id="291" r:id="rId6"/>
    <p:sldId id="293" r:id="rId7"/>
    <p:sldId id="292" r:id="rId8"/>
    <p:sldId id="259" r:id="rId9"/>
    <p:sldId id="260" r:id="rId10"/>
    <p:sldId id="313" r:id="rId11"/>
    <p:sldId id="298" r:id="rId12"/>
    <p:sldId id="303" r:id="rId13"/>
    <p:sldId id="314" r:id="rId14"/>
    <p:sldId id="297" r:id="rId15"/>
    <p:sldId id="306" r:id="rId16"/>
    <p:sldId id="315" r:id="rId17"/>
    <p:sldId id="299" r:id="rId18"/>
    <p:sldId id="305" r:id="rId19"/>
    <p:sldId id="308" r:id="rId20"/>
    <p:sldId id="300" r:id="rId21"/>
    <p:sldId id="307" r:id="rId22"/>
    <p:sldId id="302" r:id="rId23"/>
    <p:sldId id="310" r:id="rId24"/>
    <p:sldId id="304" r:id="rId25"/>
    <p:sldId id="311" r:id="rId26"/>
    <p:sldId id="276" r:id="rId27"/>
    <p:sldId id="295" r:id="rId28"/>
    <p:sldId id="301" r:id="rId29"/>
    <p:sldId id="258" r:id="rId30"/>
    <p:sldId id="328" r:id="rId31"/>
    <p:sldId id="278" r:id="rId32"/>
    <p:sldId id="283" r:id="rId33"/>
    <p:sldId id="329" r:id="rId34"/>
    <p:sldId id="330" r:id="rId35"/>
    <p:sldId id="331" r:id="rId36"/>
    <p:sldId id="332" r:id="rId37"/>
    <p:sldId id="334" r:id="rId38"/>
    <p:sldId id="335" r:id="rId39"/>
    <p:sldId id="336" r:id="rId40"/>
    <p:sldId id="333" r:id="rId41"/>
    <p:sldId id="337" r:id="rId42"/>
    <p:sldId id="338" r:id="rId43"/>
    <p:sldId id="340" r:id="rId44"/>
    <p:sldId id="341" r:id="rId45"/>
    <p:sldId id="342" r:id="rId46"/>
    <p:sldId id="343" r:id="rId47"/>
    <p:sldId id="344" r:id="rId48"/>
    <p:sldId id="345" r:id="rId49"/>
    <p:sldId id="346" r:id="rId5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>
      <p:cViewPr>
        <p:scale>
          <a:sx n="66" d="100"/>
          <a:sy n="66" d="100"/>
        </p:scale>
        <p:origin x="-2454" y="-9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0D4A5B-BA65-41A2-B588-9395C1602299}" type="datetimeFigureOut">
              <a:rPr lang="en-GB" smtClean="0"/>
              <a:pPr/>
              <a:t>09/02/2012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E8813C-0A93-409F-9CDB-6E07545F2E30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E8813C-0A93-409F-9CDB-6E07545F2E30}" type="slidenum">
              <a:rPr lang="en-GB" smtClean="0"/>
              <a:pPr/>
              <a:t>10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72FE2-5627-46F5-8B72-278C1C477300}" type="datetime1">
              <a:rPr lang="en-GB" smtClean="0"/>
              <a:t>09/02/2012</a:t>
            </a:fld>
            <a:endParaRPr lang="en-GB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34DAA-C6E2-45AB-8859-87A979FFA68A}" type="datetime1">
              <a:rPr lang="en-GB" smtClean="0"/>
              <a:t>09/02/2012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658BF-DACD-4589-92F9-48DD383A26D8}" type="datetime1">
              <a:rPr lang="en-GB" smtClean="0"/>
              <a:t>09/02/2012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A535A-CE04-450A-9E92-A18CBE1DC34E}" type="datetime1">
              <a:rPr lang="en-GB" smtClean="0"/>
              <a:t>09/02/2012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1F8A4-61C4-41DF-929E-3B9196420557}" type="datetime1">
              <a:rPr lang="en-GB" smtClean="0"/>
              <a:t>09/02/2012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3AF02-4CDC-4A29-82B8-A2009415A914}" type="datetime1">
              <a:rPr lang="en-GB" smtClean="0"/>
              <a:t>09/02/2012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2102A-BDED-461A-B5D5-3E51B8EB9510}" type="datetime1">
              <a:rPr lang="en-GB" smtClean="0"/>
              <a:t>09/02/2012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66228-D35E-4290-B36B-6CA039BB1A44}" type="datetime1">
              <a:rPr lang="en-GB" smtClean="0"/>
              <a:t>09/02/2012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313A7-DE3F-4A5D-8162-1532110C6F44}" type="datetime1">
              <a:rPr lang="en-GB" smtClean="0"/>
              <a:t>09/02/2012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D8D96-28FF-44D4-9AAD-1A4A02E8F282}" type="datetime1">
              <a:rPr lang="en-GB" smtClean="0"/>
              <a:t>09/02/2012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D468B-0394-4C7B-9CB9-12659080D367}" type="datetime1">
              <a:rPr lang="en-GB" smtClean="0"/>
              <a:t>09/02/2012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23B5A4D-745C-4D26-B23A-5285A202A190}" type="datetime1">
              <a:rPr lang="en-GB" smtClean="0"/>
              <a:t>09/02/2012</a:t>
            </a:fld>
            <a:endParaRPr lang="en-GB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2348880"/>
            <a:ext cx="8208912" cy="1828800"/>
          </a:xfrm>
        </p:spPr>
        <p:txBody>
          <a:bodyPr>
            <a:normAutofit fontScale="90000"/>
          </a:bodyPr>
          <a:lstStyle/>
          <a:p>
            <a:pPr algn="ctr"/>
            <a:r>
              <a:rPr lang="en-GB" dirty="0" smtClean="0"/>
              <a:t/>
            </a:r>
            <a:br>
              <a:rPr lang="en-GB" dirty="0" smtClean="0"/>
            </a:br>
            <a:r>
              <a:rPr lang="en-GB" sz="7300" dirty="0" smtClean="0"/>
              <a:t> Elements of Design 1 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95536" y="6093296"/>
            <a:ext cx="3352800" cy="365125"/>
          </a:xfrm>
        </p:spPr>
        <p:txBody>
          <a:bodyPr/>
          <a:lstStyle/>
          <a:p>
            <a:r>
              <a:rPr lang="en-US" sz="1600" dirty="0" smtClean="0"/>
              <a:t>Prepared by Dr. Ahmed Azmy</a:t>
            </a:r>
            <a:endParaRPr lang="en-GB" sz="1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TYPES OF LINE</a:t>
            </a:r>
            <a:endParaRPr lang="en-GB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539552" y="548680"/>
            <a:ext cx="1656184" cy="362304"/>
          </a:xfrm>
          <a:prstGeom prst="rect">
            <a:avLst/>
          </a:prstGeom>
        </p:spPr>
        <p:txBody>
          <a:bodyPr vert="horz" lIns="0" rIns="0" bIns="0" anchor="b">
            <a:normAutofit fontScale="90000" lnSpcReduction="20000"/>
          </a:bodyPr>
          <a:lstStyle/>
          <a:p>
            <a:pPr marL="0" marR="0" lvl="0" indent="0" defTabSz="914400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27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Line </a:t>
            </a:r>
            <a:r>
              <a:rPr lang="en-GB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	</a:t>
            </a:r>
          </a:p>
        </p:txBody>
      </p:sp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988840"/>
            <a:ext cx="4824536" cy="4561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11560" y="1268760"/>
            <a:ext cx="79928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0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Horizontal Lines</a:t>
            </a:r>
          </a:p>
          <a:p>
            <a:pPr lvl="1">
              <a:defRPr/>
            </a:pPr>
            <a:r>
              <a:rPr lang="en-US" sz="20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Emphasize width</a:t>
            </a:r>
          </a:p>
          <a:p>
            <a:pPr lvl="1">
              <a:defRPr/>
            </a:pPr>
            <a:r>
              <a:rPr lang="en-US" dirty="0" smtClean="0"/>
              <a:t>Suggests </a:t>
            </a:r>
            <a:r>
              <a:rPr lang="en-US" sz="20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relaxation and calmness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95536" y="548680"/>
            <a:ext cx="3024336" cy="362304"/>
          </a:xfrm>
          <a:prstGeom prst="rect">
            <a:avLst/>
          </a:prstGeom>
        </p:spPr>
        <p:txBody>
          <a:bodyPr vert="horz" lIns="0" rIns="0" bIns="0" anchor="b">
            <a:normAutofit fontScale="90000" lnSpcReduction="20000"/>
          </a:bodyPr>
          <a:lstStyle/>
          <a:p>
            <a:pPr lvl="0">
              <a:spcBef>
                <a:spcPct val="0"/>
              </a:spcBef>
              <a:defRPr/>
            </a:pPr>
            <a:r>
              <a:rPr lang="en-GB" sz="27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Line (TYPES OF LINE)</a:t>
            </a:r>
            <a:r>
              <a:rPr lang="en-GB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	</a:t>
            </a:r>
          </a:p>
        </p:txBody>
      </p:sp>
      <p:pic>
        <p:nvPicPr>
          <p:cNvPr id="9" name="Picture 5" descr="composition no 2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76485" y="2780928"/>
            <a:ext cx="4367516" cy="3615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subdivision of a ground sheet by lin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924944"/>
            <a:ext cx="4248472" cy="3406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39552" y="1124744"/>
            <a:ext cx="799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dirty="0" smtClean="0"/>
              <a:t>Horizontal Lines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95536" y="548680"/>
            <a:ext cx="3024336" cy="362304"/>
          </a:xfrm>
          <a:prstGeom prst="rect">
            <a:avLst/>
          </a:prstGeom>
        </p:spPr>
        <p:txBody>
          <a:bodyPr vert="horz" lIns="0" rIns="0" bIns="0" anchor="b">
            <a:normAutofit fontScale="90000" lnSpcReduction="20000"/>
          </a:bodyPr>
          <a:lstStyle/>
          <a:p>
            <a:pPr lvl="0">
              <a:spcBef>
                <a:spcPct val="0"/>
              </a:spcBef>
              <a:defRPr/>
            </a:pPr>
            <a:r>
              <a:rPr lang="en-GB" sz="27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Line (TYPES OF LINE)</a:t>
            </a:r>
            <a:r>
              <a:rPr lang="en-GB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	</a:t>
            </a:r>
          </a:p>
        </p:txBody>
      </p:sp>
      <p:pic>
        <p:nvPicPr>
          <p:cNvPr id="573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700808"/>
            <a:ext cx="6816944" cy="437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39552" y="1124744"/>
            <a:ext cx="799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dirty="0" smtClean="0"/>
              <a:t>Horizontal Lines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95536" y="548680"/>
            <a:ext cx="3024336" cy="362304"/>
          </a:xfrm>
          <a:prstGeom prst="rect">
            <a:avLst/>
          </a:prstGeom>
        </p:spPr>
        <p:txBody>
          <a:bodyPr vert="horz" lIns="0" rIns="0" bIns="0" anchor="b">
            <a:normAutofit fontScale="90000" lnSpcReduction="20000"/>
          </a:bodyPr>
          <a:lstStyle/>
          <a:p>
            <a:pPr lvl="0">
              <a:spcBef>
                <a:spcPct val="0"/>
              </a:spcBef>
              <a:defRPr/>
            </a:pPr>
            <a:r>
              <a:rPr lang="en-GB" sz="27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Line (TYPES OF LINE)</a:t>
            </a:r>
            <a:r>
              <a:rPr lang="en-GB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	</a:t>
            </a:r>
          </a:p>
        </p:txBody>
      </p:sp>
      <p:pic>
        <p:nvPicPr>
          <p:cNvPr id="573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276872"/>
            <a:ext cx="5433392" cy="4047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23528" y="1196752"/>
            <a:ext cx="79928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0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Vertical Lines</a:t>
            </a:r>
          </a:p>
          <a:p>
            <a:pPr lvl="1">
              <a:defRPr/>
            </a:pPr>
            <a:r>
              <a:rPr lang="en-US" dirty="0" smtClean="0"/>
              <a:t>Creates the </a:t>
            </a:r>
            <a:r>
              <a:rPr lang="en-US" sz="20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impression of height</a:t>
            </a:r>
          </a:p>
          <a:p>
            <a:pPr lvl="1">
              <a:defRPr/>
            </a:pPr>
            <a:r>
              <a:rPr lang="en-US" dirty="0" smtClean="0"/>
              <a:t>Creates the feeling of </a:t>
            </a:r>
            <a:r>
              <a:rPr lang="en-US" sz="20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strength and alertness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395536" y="548680"/>
            <a:ext cx="3024336" cy="362304"/>
          </a:xfrm>
          <a:prstGeom prst="rect">
            <a:avLst/>
          </a:prstGeom>
        </p:spPr>
        <p:txBody>
          <a:bodyPr vert="horz" lIns="0" rIns="0" bIns="0" anchor="b">
            <a:normAutofit fontScale="90000" lnSpcReduction="20000"/>
          </a:bodyPr>
          <a:lstStyle/>
          <a:p>
            <a:pPr lvl="0">
              <a:spcBef>
                <a:spcPct val="0"/>
              </a:spcBef>
              <a:defRPr/>
            </a:pPr>
            <a:r>
              <a:rPr lang="en-GB" sz="27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Line (TYPES OF LINE)</a:t>
            </a:r>
            <a:r>
              <a:rPr lang="en-GB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	</a:t>
            </a:r>
          </a:p>
        </p:txBody>
      </p:sp>
      <p:pic>
        <p:nvPicPr>
          <p:cNvPr id="583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3212976"/>
            <a:ext cx="4428031" cy="2939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029" descr="rhythm_of_black_lin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564904"/>
            <a:ext cx="3501009" cy="357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23528" y="1196752"/>
            <a:ext cx="799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dirty="0" smtClean="0"/>
              <a:t>Vertical Lines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395536" y="548680"/>
            <a:ext cx="3024336" cy="362304"/>
          </a:xfrm>
          <a:prstGeom prst="rect">
            <a:avLst/>
          </a:prstGeom>
        </p:spPr>
        <p:txBody>
          <a:bodyPr vert="horz" lIns="0" rIns="0" bIns="0" anchor="b">
            <a:normAutofit fontScale="90000" lnSpcReduction="20000"/>
          </a:bodyPr>
          <a:lstStyle/>
          <a:p>
            <a:pPr lvl="0">
              <a:spcBef>
                <a:spcPct val="0"/>
              </a:spcBef>
              <a:defRPr/>
            </a:pPr>
            <a:r>
              <a:rPr lang="en-GB" sz="27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Line (TYPES OF LINE)</a:t>
            </a:r>
            <a:r>
              <a:rPr lang="en-GB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	</a:t>
            </a:r>
          </a:p>
        </p:txBody>
      </p:sp>
      <p:pic>
        <p:nvPicPr>
          <p:cNvPr id="6" name="Picture 4" descr="salk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988840"/>
            <a:ext cx="6264696" cy="4166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23528" y="1196752"/>
            <a:ext cx="799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dirty="0" smtClean="0"/>
              <a:t>Vertical Lines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395536" y="548680"/>
            <a:ext cx="3024336" cy="362304"/>
          </a:xfrm>
          <a:prstGeom prst="rect">
            <a:avLst/>
          </a:prstGeom>
        </p:spPr>
        <p:txBody>
          <a:bodyPr vert="horz" lIns="0" rIns="0" bIns="0" anchor="b">
            <a:normAutofit fontScale="90000" lnSpcReduction="20000"/>
          </a:bodyPr>
          <a:lstStyle/>
          <a:p>
            <a:pPr lvl="0">
              <a:spcBef>
                <a:spcPct val="0"/>
              </a:spcBef>
              <a:defRPr/>
            </a:pPr>
            <a:r>
              <a:rPr lang="en-GB" sz="27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Line (TYPES OF LINE)</a:t>
            </a:r>
            <a:r>
              <a:rPr lang="en-GB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	</a:t>
            </a:r>
          </a:p>
        </p:txBody>
      </p:sp>
      <p:pic>
        <p:nvPicPr>
          <p:cNvPr id="8" name="Picture 4" descr="cathedral of  Mila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348880"/>
            <a:ext cx="3901021" cy="3224544"/>
          </a:xfrm>
          <a:prstGeom prst="rect">
            <a:avLst/>
          </a:prstGeom>
          <a:noFill/>
        </p:spPr>
      </p:pic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2492896"/>
            <a:ext cx="4139952" cy="3113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5536" y="1196752"/>
            <a:ext cx="79928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0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Diagonal Lines</a:t>
            </a:r>
          </a:p>
          <a:p>
            <a:pPr lvl="1">
              <a:defRPr/>
            </a:pPr>
            <a:r>
              <a:rPr lang="en-US" dirty="0" smtClean="0"/>
              <a:t>Creates the feeling of </a:t>
            </a:r>
            <a:r>
              <a:rPr lang="en-GB" sz="20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movement or direction </a:t>
            </a:r>
            <a:r>
              <a:rPr lang="en-GB" dirty="0" smtClean="0"/>
              <a:t>also </a:t>
            </a:r>
            <a:r>
              <a:rPr lang="en-US" sz="20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restlessness </a:t>
            </a:r>
            <a:r>
              <a:rPr lang="en-US" dirty="0" smtClean="0"/>
              <a:t>or </a:t>
            </a:r>
            <a:r>
              <a:rPr lang="en-US" sz="20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transition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395536" y="548680"/>
            <a:ext cx="3024336" cy="362304"/>
          </a:xfrm>
          <a:prstGeom prst="rect">
            <a:avLst/>
          </a:prstGeom>
        </p:spPr>
        <p:txBody>
          <a:bodyPr vert="horz" lIns="0" rIns="0" bIns="0" anchor="b">
            <a:normAutofit fontScale="90000" lnSpcReduction="20000"/>
          </a:bodyPr>
          <a:lstStyle/>
          <a:p>
            <a:pPr lvl="0">
              <a:spcBef>
                <a:spcPct val="0"/>
              </a:spcBef>
              <a:defRPr/>
            </a:pPr>
            <a:r>
              <a:rPr lang="en-GB" sz="27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Line (TYPES OF LINE)</a:t>
            </a:r>
            <a:r>
              <a:rPr lang="en-GB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	</a:t>
            </a:r>
          </a:p>
        </p:txBody>
      </p:sp>
      <p:pic>
        <p:nvPicPr>
          <p:cNvPr id="593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449812"/>
            <a:ext cx="6624736" cy="440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5536" y="1196752"/>
            <a:ext cx="79928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0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Diagonal Lines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395536" y="548680"/>
            <a:ext cx="3024336" cy="362304"/>
          </a:xfrm>
          <a:prstGeom prst="rect">
            <a:avLst/>
          </a:prstGeom>
        </p:spPr>
        <p:txBody>
          <a:bodyPr vert="horz" lIns="0" rIns="0" bIns="0" anchor="b">
            <a:normAutofit fontScale="90000" lnSpcReduction="20000"/>
          </a:bodyPr>
          <a:lstStyle/>
          <a:p>
            <a:pPr lvl="0">
              <a:spcBef>
                <a:spcPct val="0"/>
              </a:spcBef>
              <a:defRPr/>
            </a:pPr>
            <a:r>
              <a:rPr lang="en-GB" sz="27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Line (TYPES OF LINE)</a:t>
            </a:r>
            <a:r>
              <a:rPr lang="en-GB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	</a:t>
            </a:r>
          </a:p>
        </p:txBody>
      </p:sp>
      <p:pic>
        <p:nvPicPr>
          <p:cNvPr id="6" name="Content Placeholder 5" descr="stella rzochow 197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2276872"/>
            <a:ext cx="3183368" cy="3597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stella_ifafa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564904"/>
            <a:ext cx="4602430" cy="32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5536" y="1196752"/>
            <a:ext cx="799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b="1" u="sng" dirty="0" smtClean="0"/>
              <a:t>Diagonal Lines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395536" y="548680"/>
            <a:ext cx="3024336" cy="362304"/>
          </a:xfrm>
          <a:prstGeom prst="rect">
            <a:avLst/>
          </a:prstGeom>
        </p:spPr>
        <p:txBody>
          <a:bodyPr vert="horz" lIns="0" rIns="0" bIns="0" anchor="b">
            <a:normAutofit fontScale="90000" lnSpcReduction="20000"/>
          </a:bodyPr>
          <a:lstStyle/>
          <a:p>
            <a:pPr lvl="0">
              <a:spcBef>
                <a:spcPct val="0"/>
              </a:spcBef>
              <a:defRPr/>
            </a:pPr>
            <a:r>
              <a:rPr lang="en-GB" sz="27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Line (TYPES OF LINE)</a:t>
            </a:r>
            <a:r>
              <a:rPr lang="en-GB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	</a:t>
            </a:r>
          </a:p>
        </p:txBody>
      </p:sp>
      <p:pic>
        <p:nvPicPr>
          <p:cNvPr id="11" name="Picture 5" descr="malevich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844824"/>
            <a:ext cx="4053800" cy="4617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subdivision of a ground plane by diagonal lin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20888"/>
            <a:ext cx="4644008" cy="379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1052736"/>
            <a:ext cx="7571184" cy="780696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 </a:t>
            </a:r>
            <a:r>
              <a:rPr lang="en-GB" b="1" dirty="0" smtClean="0"/>
              <a:t>What are Elements of Design?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564904"/>
            <a:ext cx="8229600" cy="2861672"/>
          </a:xfrm>
        </p:spPr>
        <p:txBody>
          <a:bodyPr/>
          <a:lstStyle/>
          <a:p>
            <a:endParaRPr lang="en-GB" dirty="0" smtClean="0"/>
          </a:p>
          <a:p>
            <a:pPr algn="justLow"/>
            <a:r>
              <a:rPr lang="en-GB" dirty="0" smtClean="0"/>
              <a:t> </a:t>
            </a:r>
            <a:r>
              <a:rPr lang="en-GB" b="1" dirty="0" smtClean="0"/>
              <a:t>The </a:t>
            </a:r>
            <a:r>
              <a:rPr lang="en-GB" b="1" u="sng" dirty="0" smtClean="0"/>
              <a:t>elements of design </a:t>
            </a:r>
            <a:r>
              <a:rPr lang="en-GB" b="1" dirty="0" smtClean="0"/>
              <a:t>are the </a:t>
            </a:r>
            <a:r>
              <a:rPr lang="en-GB" b="1" u="sng" dirty="0" smtClean="0"/>
              <a:t>basic components </a:t>
            </a:r>
            <a:r>
              <a:rPr lang="en-GB" b="1" dirty="0" smtClean="0"/>
              <a:t>used as </a:t>
            </a:r>
            <a:r>
              <a:rPr lang="en-GB" b="1" u="sng" dirty="0" smtClean="0"/>
              <a:t>part of any composition</a:t>
            </a:r>
            <a:r>
              <a:rPr lang="en-GB" b="1" dirty="0" smtClean="0"/>
              <a:t>. In most  situations the elements of design </a:t>
            </a:r>
            <a:r>
              <a:rPr lang="en-GB" b="1" u="sng" dirty="0" smtClean="0"/>
              <a:t>build upon one another</a:t>
            </a:r>
            <a:r>
              <a:rPr lang="en-GB" b="1" dirty="0" smtClean="0"/>
              <a:t>, the former element helping to create the latter 	</a:t>
            </a:r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23528" y="1124744"/>
            <a:ext cx="799288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0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Curved Lines</a:t>
            </a:r>
          </a:p>
          <a:p>
            <a:pPr>
              <a:defRPr/>
            </a:pPr>
            <a:r>
              <a:rPr lang="en-US" dirty="0" smtClean="0"/>
              <a:t>Indicates </a:t>
            </a:r>
            <a:r>
              <a:rPr lang="en-US" sz="20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soft</a:t>
            </a:r>
            <a:r>
              <a:rPr lang="en-US" dirty="0" smtClean="0"/>
              <a:t>, graceful and flowing </a:t>
            </a:r>
            <a:r>
              <a:rPr lang="en-US" sz="20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movements Curved Lines</a:t>
            </a:r>
          </a:p>
          <a:p>
            <a:pPr lvl="1">
              <a:defRPr/>
            </a:pPr>
            <a:r>
              <a:rPr lang="en-US" dirty="0" smtClean="0"/>
              <a:t>Indicates soft, graceful and flowing movements</a:t>
            </a:r>
          </a:p>
        </p:txBody>
      </p:sp>
      <p:pic>
        <p:nvPicPr>
          <p:cNvPr id="9" name="Picture 4" descr="gv8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2708920"/>
            <a:ext cx="3603665" cy="357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395536" y="548680"/>
            <a:ext cx="3024336" cy="362304"/>
          </a:xfrm>
          <a:prstGeom prst="rect">
            <a:avLst/>
          </a:prstGeom>
        </p:spPr>
        <p:txBody>
          <a:bodyPr vert="horz" lIns="0" rIns="0" bIns="0" anchor="b">
            <a:normAutofit fontScale="90000" lnSpcReduction="20000"/>
          </a:bodyPr>
          <a:lstStyle/>
          <a:p>
            <a:pPr lvl="0">
              <a:spcBef>
                <a:spcPct val="0"/>
              </a:spcBef>
              <a:defRPr/>
            </a:pPr>
            <a:r>
              <a:rPr lang="en-GB" sz="27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Line (TYPES OF LINE)</a:t>
            </a:r>
            <a:r>
              <a:rPr lang="en-GB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	</a:t>
            </a:r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708920"/>
            <a:ext cx="3458924" cy="3612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23528" y="1124744"/>
            <a:ext cx="799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dirty="0" smtClean="0"/>
              <a:t>Curved Lines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395536" y="548680"/>
            <a:ext cx="3024336" cy="362304"/>
          </a:xfrm>
          <a:prstGeom prst="rect">
            <a:avLst/>
          </a:prstGeom>
        </p:spPr>
        <p:txBody>
          <a:bodyPr vert="horz" lIns="0" rIns="0" bIns="0" anchor="b">
            <a:normAutofit fontScale="90000" lnSpcReduction="20000"/>
          </a:bodyPr>
          <a:lstStyle/>
          <a:p>
            <a:pPr lvl="0">
              <a:spcBef>
                <a:spcPct val="0"/>
              </a:spcBef>
              <a:defRPr/>
            </a:pPr>
            <a:r>
              <a:rPr lang="en-GB" sz="27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Line (TYPES OF LINE)</a:t>
            </a:r>
            <a:r>
              <a:rPr lang="en-GB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	</a:t>
            </a:r>
          </a:p>
        </p:txBody>
      </p:sp>
      <p:pic>
        <p:nvPicPr>
          <p:cNvPr id="6" name="Picture 5" descr="paul_klee_park_w_pobilzu_lucerny_19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1340768"/>
            <a:ext cx="34925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" descr="pav_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132856"/>
            <a:ext cx="381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23528" y="1124744"/>
            <a:ext cx="799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dirty="0" smtClean="0"/>
              <a:t>Curved Lines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395536" y="548680"/>
            <a:ext cx="3024336" cy="362304"/>
          </a:xfrm>
          <a:prstGeom prst="rect">
            <a:avLst/>
          </a:prstGeom>
        </p:spPr>
        <p:txBody>
          <a:bodyPr vert="horz" lIns="0" rIns="0" bIns="0" anchor="b">
            <a:normAutofit fontScale="90000" lnSpcReduction="20000"/>
          </a:bodyPr>
          <a:lstStyle/>
          <a:p>
            <a:pPr lvl="0">
              <a:spcBef>
                <a:spcPct val="0"/>
              </a:spcBef>
              <a:defRPr/>
            </a:pPr>
            <a:r>
              <a:rPr lang="en-GB" sz="27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Line (TYPES OF LINE)</a:t>
            </a:r>
            <a:r>
              <a:rPr lang="en-GB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	</a:t>
            </a:r>
          </a:p>
        </p:txBody>
      </p:sp>
      <p:pic>
        <p:nvPicPr>
          <p:cNvPr id="12" name="Picture 4" descr="kimbell exterior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132856"/>
            <a:ext cx="6392523" cy="4231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23528" y="1124744"/>
            <a:ext cx="799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dirty="0" smtClean="0"/>
              <a:t>Curved Lines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395536" y="548680"/>
            <a:ext cx="3024336" cy="362304"/>
          </a:xfrm>
          <a:prstGeom prst="rect">
            <a:avLst/>
          </a:prstGeom>
        </p:spPr>
        <p:txBody>
          <a:bodyPr vert="horz" lIns="0" rIns="0" bIns="0" anchor="b">
            <a:normAutofit fontScale="90000" lnSpcReduction="20000"/>
          </a:bodyPr>
          <a:lstStyle/>
          <a:p>
            <a:pPr lvl="0">
              <a:spcBef>
                <a:spcPct val="0"/>
              </a:spcBef>
              <a:defRPr/>
            </a:pPr>
            <a:r>
              <a:rPr lang="en-GB" sz="27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Line (TYPES OF LINE)</a:t>
            </a:r>
            <a:r>
              <a:rPr lang="en-GB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	</a:t>
            </a:r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556792"/>
            <a:ext cx="6191736" cy="4719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23528" y="1124744"/>
            <a:ext cx="79928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0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Spiral Lines</a:t>
            </a:r>
          </a:p>
          <a:p>
            <a:pPr>
              <a:defRPr/>
            </a:pPr>
            <a:r>
              <a:rPr lang="en-US" dirty="0" smtClean="0"/>
              <a:t>Indicates soft </a:t>
            </a:r>
            <a:r>
              <a:rPr lang="en-US" sz="20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movements</a:t>
            </a:r>
            <a:r>
              <a:rPr lang="en-US" dirty="0" smtClean="0"/>
              <a:t>, </a:t>
            </a:r>
            <a:r>
              <a:rPr lang="en-US" sz="20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concentration</a:t>
            </a:r>
            <a:r>
              <a:rPr lang="en-US" dirty="0" smtClean="0"/>
              <a:t> and </a:t>
            </a:r>
            <a:r>
              <a:rPr lang="en-US" sz="20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gathering</a:t>
            </a:r>
            <a:r>
              <a:rPr lang="en-US" dirty="0" smtClean="0"/>
              <a:t> </a:t>
            </a:r>
            <a:r>
              <a:rPr lang="en-US" sz="20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parts</a:t>
            </a:r>
            <a:r>
              <a:rPr lang="en-US" dirty="0" smtClean="0"/>
              <a:t> in one </a:t>
            </a:r>
            <a:r>
              <a:rPr lang="en-US" sz="20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whole</a:t>
            </a:r>
            <a:r>
              <a:rPr lang="en-US" dirty="0" smtClean="0"/>
              <a:t>.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395536" y="548680"/>
            <a:ext cx="3024336" cy="362304"/>
          </a:xfrm>
          <a:prstGeom prst="rect">
            <a:avLst/>
          </a:prstGeom>
        </p:spPr>
        <p:txBody>
          <a:bodyPr vert="horz" lIns="0" rIns="0" bIns="0" anchor="b">
            <a:normAutofit fontScale="90000" lnSpcReduction="20000"/>
          </a:bodyPr>
          <a:lstStyle/>
          <a:p>
            <a:pPr lvl="0">
              <a:spcBef>
                <a:spcPct val="0"/>
              </a:spcBef>
              <a:defRPr/>
            </a:pPr>
            <a:r>
              <a:rPr lang="en-GB" sz="27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Line (TYPES OF LINE)</a:t>
            </a:r>
            <a:r>
              <a:rPr lang="en-GB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	</a:t>
            </a:r>
          </a:p>
        </p:txBody>
      </p:sp>
      <p:pic>
        <p:nvPicPr>
          <p:cNvPr id="6" name="Picture 4" descr="1986 Smithson's Spiral Jetty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204864"/>
            <a:ext cx="5908845" cy="4191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23528" y="1124744"/>
            <a:ext cx="799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dirty="0" smtClean="0"/>
              <a:t>Spiral Lines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395536" y="548680"/>
            <a:ext cx="3024336" cy="362304"/>
          </a:xfrm>
          <a:prstGeom prst="rect">
            <a:avLst/>
          </a:prstGeom>
        </p:spPr>
        <p:txBody>
          <a:bodyPr vert="horz" lIns="0" rIns="0" bIns="0" anchor="b">
            <a:normAutofit fontScale="90000" lnSpcReduction="20000"/>
          </a:bodyPr>
          <a:lstStyle/>
          <a:p>
            <a:pPr lvl="0">
              <a:spcBef>
                <a:spcPct val="0"/>
              </a:spcBef>
              <a:defRPr/>
            </a:pPr>
            <a:r>
              <a:rPr lang="en-GB" sz="27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Line (TYPES OF LINE)</a:t>
            </a:r>
            <a:r>
              <a:rPr lang="en-GB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	</a:t>
            </a:r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25" y="2258219"/>
            <a:ext cx="600075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ايحاءات الخط-Model co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204682"/>
            <a:ext cx="5184576" cy="5653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5472608" cy="936104"/>
          </a:xfrm>
        </p:spPr>
        <p:txBody>
          <a:bodyPr>
            <a:normAutofit/>
          </a:bodyPr>
          <a:lstStyle/>
          <a:p>
            <a:r>
              <a:rPr lang="en-GB" sz="4000" b="1" dirty="0" smtClean="0"/>
              <a:t>Line Expressions 	</a:t>
            </a:r>
            <a:endParaRPr lang="en-GB" sz="40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539552" y="548680"/>
            <a:ext cx="1656184" cy="362304"/>
          </a:xfrm>
          <a:prstGeom prst="rect">
            <a:avLst/>
          </a:prstGeom>
        </p:spPr>
        <p:txBody>
          <a:bodyPr vert="horz" lIns="0" rIns="0" bIns="0" anchor="b">
            <a:normAutofit fontScale="90000" lnSpcReduction="20000"/>
          </a:bodyPr>
          <a:lstStyle/>
          <a:p>
            <a:pPr marL="0" marR="0" lvl="0" indent="0" defTabSz="914400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27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Line </a:t>
            </a:r>
            <a:r>
              <a:rPr lang="en-GB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	</a:t>
            </a:r>
          </a:p>
        </p:txBody>
      </p:sp>
      <p:pic>
        <p:nvPicPr>
          <p:cNvPr id="532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124744"/>
            <a:ext cx="7128792" cy="5324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539552" y="548680"/>
            <a:ext cx="1656184" cy="362304"/>
          </a:xfrm>
          <a:prstGeom prst="rect">
            <a:avLst/>
          </a:prstGeom>
        </p:spPr>
        <p:txBody>
          <a:bodyPr vert="horz" lIns="0" rIns="0" bIns="0" anchor="b">
            <a:normAutofit fontScale="90000" lnSpcReduction="20000"/>
          </a:bodyPr>
          <a:lstStyle/>
          <a:p>
            <a:pPr marL="0" marR="0" lvl="0" indent="0" defTabSz="914400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27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Line </a:t>
            </a:r>
            <a:r>
              <a:rPr lang="en-GB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	</a:t>
            </a:r>
          </a:p>
        </p:txBody>
      </p:sp>
      <p:pic>
        <p:nvPicPr>
          <p:cNvPr id="542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268760"/>
            <a:ext cx="6827892" cy="5127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2700" b="1" dirty="0" smtClean="0"/>
              <a:t>Line</a:t>
            </a:r>
            <a:r>
              <a:rPr lang="en-GB" b="1" dirty="0" smtClean="0"/>
              <a:t> 	</a:t>
            </a:r>
            <a:br>
              <a:rPr lang="en-GB" b="1" dirty="0" smtClean="0"/>
            </a:br>
            <a:endParaRPr lang="en-GB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836712"/>
            <a:ext cx="5256584" cy="3504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83568" y="4611231"/>
            <a:ext cx="792088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/>
            <a:r>
              <a:rPr lang="en-GB" sz="2000" b="1" dirty="0" smtClean="0"/>
              <a:t>In architecture, lines are often suggested by the </a:t>
            </a:r>
            <a:r>
              <a:rPr lang="en-GB" sz="2000" b="1" u="sng" dirty="0" smtClean="0"/>
              <a:t>structural materials</a:t>
            </a:r>
            <a:r>
              <a:rPr lang="en-GB" sz="2000" b="1" dirty="0" smtClean="0"/>
              <a:t> designers choose for their buildings such as the random </a:t>
            </a:r>
            <a:r>
              <a:rPr lang="en-GB" sz="2000" b="1" u="sng" dirty="0" smtClean="0"/>
              <a:t>lines of natural stone </a:t>
            </a:r>
            <a:r>
              <a:rPr lang="en-GB" sz="2000" b="1" dirty="0" smtClean="0"/>
              <a:t>or </a:t>
            </a:r>
            <a:r>
              <a:rPr lang="en-GB" sz="2000" b="1" u="sng" dirty="0" smtClean="0"/>
              <a:t>the sleek lines </a:t>
            </a:r>
            <a:r>
              <a:rPr lang="en-GB" sz="2000" b="1" dirty="0" smtClean="0"/>
              <a:t>created by </a:t>
            </a:r>
            <a:r>
              <a:rPr lang="en-GB" sz="2000" b="1" u="sng" dirty="0" smtClean="0"/>
              <a:t>beam</a:t>
            </a:r>
            <a:r>
              <a:rPr lang="en-GB" sz="2000" b="1" dirty="0" smtClean="0"/>
              <a:t>s of </a:t>
            </a:r>
            <a:r>
              <a:rPr lang="en-GB" sz="2000" b="1" u="sng" dirty="0" smtClean="0"/>
              <a:t>steel </a:t>
            </a:r>
            <a:r>
              <a:rPr lang="en-GB" sz="2000" b="1" dirty="0" smtClean="0"/>
              <a:t>or </a:t>
            </a:r>
            <a:r>
              <a:rPr lang="en-GB" sz="2000" b="1" u="sng" dirty="0" smtClean="0"/>
              <a:t>walls </a:t>
            </a:r>
            <a:r>
              <a:rPr lang="en-GB" sz="2000" b="1" dirty="0" smtClean="0"/>
              <a:t>of glass. </a:t>
            </a:r>
            <a:r>
              <a:rPr lang="en-GB" sz="2000" b="1" u="sng" dirty="0" smtClean="0"/>
              <a:t>Modern buildings </a:t>
            </a:r>
            <a:r>
              <a:rPr lang="en-GB" sz="2000" b="1" dirty="0" smtClean="0"/>
              <a:t>often use bold lines created by structural </a:t>
            </a:r>
            <a:r>
              <a:rPr lang="en-GB" sz="2000" b="1" u="sng" dirty="0" smtClean="0"/>
              <a:t>steel cross bracing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794352"/>
          </a:xfrm>
        </p:spPr>
        <p:txBody>
          <a:bodyPr>
            <a:normAutofit fontScale="90000"/>
          </a:bodyPr>
          <a:lstStyle/>
          <a:p>
            <a:pPr algn="ctr"/>
            <a:r>
              <a:rPr lang="en-GB" b="1" dirty="0" smtClean="0"/>
              <a:t>Point 	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628800"/>
            <a:ext cx="8229600" cy="1584176"/>
          </a:xfrm>
        </p:spPr>
        <p:txBody>
          <a:bodyPr>
            <a:noAutofit/>
          </a:bodyPr>
          <a:lstStyle/>
          <a:p>
            <a:pPr algn="justLow"/>
            <a:r>
              <a:rPr lang="en-GB" sz="2000" b="1" dirty="0" smtClean="0"/>
              <a:t>A point is an element that has </a:t>
            </a:r>
            <a:r>
              <a:rPr lang="en-GB" sz="2000" b="1" u="sng" dirty="0" smtClean="0"/>
              <a:t>position</a:t>
            </a:r>
            <a:r>
              <a:rPr lang="en-GB" sz="2000" b="1" dirty="0" smtClean="0"/>
              <a:t>, but no </a:t>
            </a:r>
            <a:r>
              <a:rPr lang="en-GB" sz="2000" b="1" u="sng" dirty="0" smtClean="0"/>
              <a:t>extension</a:t>
            </a:r>
            <a:r>
              <a:rPr lang="en-GB" sz="2000" b="1" dirty="0" smtClean="0"/>
              <a:t> </a:t>
            </a:r>
          </a:p>
          <a:p>
            <a:pPr algn="justLow"/>
            <a:r>
              <a:rPr lang="en-GB" sz="2000" b="1" dirty="0" smtClean="0"/>
              <a:t>When </a:t>
            </a:r>
            <a:r>
              <a:rPr lang="en-GB" sz="2000" b="1" u="sng" dirty="0" smtClean="0"/>
              <a:t>groupe</a:t>
            </a:r>
            <a:r>
              <a:rPr lang="en-GB" sz="2000" b="1" dirty="0" smtClean="0"/>
              <a:t>d with other points point tends to send to the </a:t>
            </a:r>
            <a:r>
              <a:rPr lang="en-GB" sz="2000" b="1" u="sng" dirty="0" smtClean="0"/>
              <a:t>brain concepts </a:t>
            </a:r>
            <a:r>
              <a:rPr lang="en-GB" sz="2000" b="1" dirty="0" smtClean="0"/>
              <a:t>and evidence of </a:t>
            </a:r>
            <a:r>
              <a:rPr lang="en-GB" sz="2000" b="1" u="sng" dirty="0" smtClean="0"/>
              <a:t>other things </a:t>
            </a:r>
            <a:r>
              <a:rPr lang="en-GB" sz="2000" b="1" dirty="0" smtClean="0"/>
              <a:t>rather than point. </a:t>
            </a:r>
          </a:p>
          <a:p>
            <a:pPr algn="justLow"/>
            <a:r>
              <a:rPr lang="en-GB" sz="2000" b="1" u="sng" dirty="0" smtClean="0"/>
              <a:t>Line</a:t>
            </a:r>
            <a:r>
              <a:rPr lang="en-GB" sz="2000" b="1" dirty="0" smtClean="0"/>
              <a:t> </a:t>
            </a:r>
            <a:r>
              <a:rPr lang="en-GB" sz="2000" b="1" u="sng" dirty="0" smtClean="0"/>
              <a:t>and shape </a:t>
            </a:r>
            <a:r>
              <a:rPr lang="en-GB" sz="2000" b="1" dirty="0" smtClean="0"/>
              <a:t>are the natural result of multiple points in space. </a:t>
            </a:r>
            <a:r>
              <a:rPr lang="en-GB" sz="2000" dirty="0" smtClean="0"/>
              <a:t>	</a:t>
            </a:r>
          </a:p>
          <a:p>
            <a:pPr algn="justLow"/>
            <a:endParaRPr lang="en-GB" sz="2000" dirty="0"/>
          </a:p>
        </p:txBody>
      </p:sp>
      <p:pic>
        <p:nvPicPr>
          <p:cNvPr id="4100" name="Picture 4" descr="تجميع وادراك النقاط-Model co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3284984"/>
            <a:ext cx="4667214" cy="3328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1450504" cy="506320"/>
          </a:xfrm>
        </p:spPr>
        <p:txBody>
          <a:bodyPr>
            <a:normAutofit fontScale="90000"/>
          </a:bodyPr>
          <a:lstStyle/>
          <a:p>
            <a:r>
              <a:rPr lang="en-GB" sz="2700" b="1" dirty="0" smtClean="0"/>
              <a:t>Line</a:t>
            </a:r>
            <a:r>
              <a:rPr lang="en-GB" b="1" dirty="0" smtClean="0"/>
              <a:t> </a:t>
            </a:r>
            <a:endParaRPr lang="en-GB" dirty="0"/>
          </a:p>
        </p:txBody>
      </p:sp>
      <p:pic>
        <p:nvPicPr>
          <p:cNvPr id="5" name="Content Placeholder 4" descr="alte30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348880"/>
            <a:ext cx="8067131" cy="309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1450504" cy="506320"/>
          </a:xfrm>
        </p:spPr>
        <p:txBody>
          <a:bodyPr>
            <a:normAutofit fontScale="90000"/>
          </a:bodyPr>
          <a:lstStyle/>
          <a:p>
            <a:r>
              <a:rPr lang="en-GB" sz="2700" b="1" dirty="0" smtClean="0"/>
              <a:t>Line</a:t>
            </a:r>
            <a:r>
              <a:rPr lang="en-GB" b="1" dirty="0" smtClean="0"/>
              <a:t> </a:t>
            </a:r>
            <a:endParaRPr lang="en-GB" dirty="0"/>
          </a:p>
        </p:txBody>
      </p:sp>
      <p:pic>
        <p:nvPicPr>
          <p:cNvPr id="7" name="Content Placeholder 6" descr="Copy of Clip_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067944" y="1844824"/>
            <a:ext cx="4844058" cy="3168352"/>
          </a:xfrm>
        </p:spPr>
      </p:pic>
      <p:pic>
        <p:nvPicPr>
          <p:cNvPr id="10" name="Picture 9" descr="Clip_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1268760"/>
            <a:ext cx="2736304" cy="497509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11960" y="5373216"/>
            <a:ext cx="46085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/>
            <a:r>
              <a:rPr lang="en-GB" b="1" dirty="0" smtClean="0"/>
              <a:t>. Lines can also be suggested by the shape and massing of a building. For instance, a building can look horizontal or vertical.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1450504" cy="506320"/>
          </a:xfrm>
        </p:spPr>
        <p:txBody>
          <a:bodyPr>
            <a:normAutofit fontScale="90000"/>
          </a:bodyPr>
          <a:lstStyle/>
          <a:p>
            <a:r>
              <a:rPr lang="en-GB" sz="2700" b="1" dirty="0" smtClean="0"/>
              <a:t>Line</a:t>
            </a:r>
            <a:r>
              <a:rPr lang="en-GB" b="1" dirty="0" smtClean="0"/>
              <a:t> </a:t>
            </a:r>
            <a:endParaRPr lang="en-GB" dirty="0"/>
          </a:p>
        </p:txBody>
      </p:sp>
      <p:pic>
        <p:nvPicPr>
          <p:cNvPr id="7" name="Picture 4" descr="ugalde pla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124744"/>
            <a:ext cx="6048672" cy="5352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722344"/>
          </a:xfrm>
        </p:spPr>
        <p:txBody>
          <a:bodyPr>
            <a:normAutofit fontScale="90000"/>
          </a:bodyPr>
          <a:lstStyle/>
          <a:p>
            <a:pPr algn="ctr"/>
            <a:r>
              <a:rPr lang="en-GB" b="1" dirty="0" smtClean="0"/>
              <a:t>Shape 	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556792"/>
            <a:ext cx="8229600" cy="1152128"/>
          </a:xfrm>
        </p:spPr>
        <p:txBody>
          <a:bodyPr>
            <a:normAutofit fontScale="70000" lnSpcReduction="20000"/>
          </a:bodyPr>
          <a:lstStyle/>
          <a:p>
            <a:pPr algn="justLow"/>
            <a:endParaRPr lang="en-GB" dirty="0" smtClean="0"/>
          </a:p>
          <a:p>
            <a:pPr algn="justLow"/>
            <a:r>
              <a:rPr lang="en-GB" sz="2800" dirty="0" smtClean="0"/>
              <a:t>The simplest </a:t>
            </a:r>
            <a:r>
              <a:rPr lang="en-GB" sz="2800" b="1" u="sng" dirty="0" smtClean="0"/>
              <a:t>definition of shape </a:t>
            </a:r>
            <a:r>
              <a:rPr lang="en-GB" sz="2800" dirty="0" smtClean="0"/>
              <a:t>is a </a:t>
            </a:r>
            <a:r>
              <a:rPr lang="en-GB" sz="2800" b="1" u="sng" dirty="0" smtClean="0"/>
              <a:t>closed contour</a:t>
            </a:r>
            <a:r>
              <a:rPr lang="en-GB" sz="2800" dirty="0" smtClean="0"/>
              <a:t>, an element defined by its </a:t>
            </a:r>
            <a:r>
              <a:rPr lang="en-GB" sz="2800" b="1" u="sng" dirty="0" smtClean="0"/>
              <a:t>perimeter</a:t>
            </a:r>
            <a:r>
              <a:rPr lang="en-GB" sz="2800" dirty="0" smtClean="0"/>
              <a:t>. </a:t>
            </a:r>
          </a:p>
          <a:p>
            <a:pPr algn="justLow">
              <a:buNone/>
            </a:pPr>
            <a:r>
              <a:rPr lang="en-GB" dirty="0" smtClean="0"/>
              <a:t>	</a:t>
            </a:r>
          </a:p>
          <a:p>
            <a:pPr algn="justLow"/>
            <a:endParaRPr lang="en-GB" dirty="0"/>
          </a:p>
        </p:txBody>
      </p:sp>
      <p:grpSp>
        <p:nvGrpSpPr>
          <p:cNvPr id="4" name="Group 3"/>
          <p:cNvGrpSpPr/>
          <p:nvPr/>
        </p:nvGrpSpPr>
        <p:grpSpPr>
          <a:xfrm>
            <a:off x="899592" y="2708920"/>
            <a:ext cx="7416824" cy="3744416"/>
            <a:chOff x="515938" y="2514600"/>
            <a:chExt cx="8148637" cy="4056063"/>
          </a:xfrm>
        </p:grpSpPr>
        <p:sp>
          <p:nvSpPr>
            <p:cNvPr id="5" name="Oval 4"/>
            <p:cNvSpPr>
              <a:spLocks noChangeArrowheads="1"/>
            </p:cNvSpPr>
            <p:nvPr/>
          </p:nvSpPr>
          <p:spPr bwMode="auto">
            <a:xfrm>
              <a:off x="609600" y="2667000"/>
              <a:ext cx="1447800" cy="1447800"/>
            </a:xfrm>
            <a:prstGeom prst="ellipse">
              <a:avLst/>
            </a:prstGeom>
            <a:solidFill>
              <a:schemeClr val="accent2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 rot="20062284">
              <a:off x="4191000" y="2819400"/>
              <a:ext cx="2514600" cy="1447800"/>
            </a:xfrm>
            <a:prstGeom prst="rect">
              <a:avLst/>
            </a:prstGeom>
            <a:solidFill>
              <a:schemeClr val="accent2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7" name="AutoShape 6"/>
            <p:cNvSpPr>
              <a:spLocks noChangeArrowheads="1"/>
            </p:cNvSpPr>
            <p:nvPr/>
          </p:nvSpPr>
          <p:spPr bwMode="auto">
            <a:xfrm>
              <a:off x="1295400" y="3505200"/>
              <a:ext cx="2514600" cy="2438400"/>
            </a:xfrm>
            <a:prstGeom prst="star5">
              <a:avLst/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8" name="AutoShape 7"/>
            <p:cNvSpPr>
              <a:spLocks noChangeArrowheads="1"/>
            </p:cNvSpPr>
            <p:nvPr/>
          </p:nvSpPr>
          <p:spPr bwMode="auto">
            <a:xfrm>
              <a:off x="7010400" y="2590800"/>
              <a:ext cx="1524000" cy="1524000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chemeClr val="accent2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9" name="AutoShape 8"/>
            <p:cNvSpPr>
              <a:spLocks noChangeArrowheads="1"/>
            </p:cNvSpPr>
            <p:nvPr/>
          </p:nvSpPr>
          <p:spPr bwMode="auto">
            <a:xfrm rot="6421211">
              <a:off x="668338" y="4835525"/>
              <a:ext cx="990600" cy="1295400"/>
            </a:xfrm>
            <a:prstGeom prst="rtTriangle">
              <a:avLst/>
            </a:prstGeom>
            <a:solidFill>
              <a:schemeClr val="accent2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0" name="AutoShape 9"/>
            <p:cNvSpPr>
              <a:spLocks noChangeArrowheads="1"/>
            </p:cNvSpPr>
            <p:nvPr/>
          </p:nvSpPr>
          <p:spPr bwMode="auto">
            <a:xfrm>
              <a:off x="5943600" y="4267200"/>
              <a:ext cx="1143000" cy="1066800"/>
            </a:xfrm>
            <a:custGeom>
              <a:avLst/>
              <a:gdLst>
                <a:gd name="T0" fmla="*/ 1000125 w 21600"/>
                <a:gd name="T1" fmla="*/ 533400 h 21600"/>
                <a:gd name="T2" fmla="*/ 571500 w 21600"/>
                <a:gd name="T3" fmla="*/ 1066800 h 21600"/>
                <a:gd name="T4" fmla="*/ 142875 w 21600"/>
                <a:gd name="T5" fmla="*/ 533400 h 21600"/>
                <a:gd name="T6" fmla="*/ 57150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6705600" y="4267200"/>
              <a:ext cx="1958975" cy="2303463"/>
            </a:xfrm>
            <a:custGeom>
              <a:avLst/>
              <a:gdLst>
                <a:gd name="T0" fmla="*/ 73 w 1234"/>
                <a:gd name="T1" fmla="*/ 1223 h 1451"/>
                <a:gd name="T2" fmla="*/ 119 w 1234"/>
                <a:gd name="T3" fmla="*/ 1022 h 1451"/>
                <a:gd name="T4" fmla="*/ 174 w 1234"/>
                <a:gd name="T5" fmla="*/ 793 h 1451"/>
                <a:gd name="T6" fmla="*/ 548 w 1234"/>
                <a:gd name="T7" fmla="*/ 226 h 1451"/>
                <a:gd name="T8" fmla="*/ 850 w 1234"/>
                <a:gd name="T9" fmla="*/ 43 h 1451"/>
                <a:gd name="T10" fmla="*/ 1070 w 1234"/>
                <a:gd name="T11" fmla="*/ 43 h 1451"/>
                <a:gd name="T12" fmla="*/ 1134 w 1234"/>
                <a:gd name="T13" fmla="*/ 71 h 1451"/>
                <a:gd name="T14" fmla="*/ 1188 w 1234"/>
                <a:gd name="T15" fmla="*/ 116 h 1451"/>
                <a:gd name="T16" fmla="*/ 1234 w 1234"/>
                <a:gd name="T17" fmla="*/ 217 h 1451"/>
                <a:gd name="T18" fmla="*/ 1207 w 1234"/>
                <a:gd name="T19" fmla="*/ 382 h 1451"/>
                <a:gd name="T20" fmla="*/ 1179 w 1234"/>
                <a:gd name="T21" fmla="*/ 427 h 1451"/>
                <a:gd name="T22" fmla="*/ 1161 w 1234"/>
                <a:gd name="T23" fmla="*/ 464 h 1451"/>
                <a:gd name="T24" fmla="*/ 1106 w 1234"/>
                <a:gd name="T25" fmla="*/ 555 h 1451"/>
                <a:gd name="T26" fmla="*/ 1024 w 1234"/>
                <a:gd name="T27" fmla="*/ 628 h 1451"/>
                <a:gd name="T28" fmla="*/ 951 w 1234"/>
                <a:gd name="T29" fmla="*/ 647 h 1451"/>
                <a:gd name="T30" fmla="*/ 850 w 1234"/>
                <a:gd name="T31" fmla="*/ 638 h 1451"/>
                <a:gd name="T32" fmla="*/ 804 w 1234"/>
                <a:gd name="T33" fmla="*/ 592 h 1451"/>
                <a:gd name="T34" fmla="*/ 777 w 1234"/>
                <a:gd name="T35" fmla="*/ 583 h 1451"/>
                <a:gd name="T36" fmla="*/ 740 w 1234"/>
                <a:gd name="T37" fmla="*/ 656 h 1451"/>
                <a:gd name="T38" fmla="*/ 804 w 1234"/>
                <a:gd name="T39" fmla="*/ 820 h 1451"/>
                <a:gd name="T40" fmla="*/ 878 w 1234"/>
                <a:gd name="T41" fmla="*/ 894 h 1451"/>
                <a:gd name="T42" fmla="*/ 905 w 1234"/>
                <a:gd name="T43" fmla="*/ 921 h 1451"/>
                <a:gd name="T44" fmla="*/ 896 w 1234"/>
                <a:gd name="T45" fmla="*/ 1040 h 1451"/>
                <a:gd name="T46" fmla="*/ 868 w 1234"/>
                <a:gd name="T47" fmla="*/ 1076 h 1451"/>
                <a:gd name="T48" fmla="*/ 832 w 1234"/>
                <a:gd name="T49" fmla="*/ 1140 h 1451"/>
                <a:gd name="T50" fmla="*/ 722 w 1234"/>
                <a:gd name="T51" fmla="*/ 1186 h 1451"/>
                <a:gd name="T52" fmla="*/ 695 w 1234"/>
                <a:gd name="T53" fmla="*/ 1195 h 1451"/>
                <a:gd name="T54" fmla="*/ 603 w 1234"/>
                <a:gd name="T55" fmla="*/ 1168 h 1451"/>
                <a:gd name="T56" fmla="*/ 576 w 1234"/>
                <a:gd name="T57" fmla="*/ 1140 h 1451"/>
                <a:gd name="T58" fmla="*/ 521 w 1234"/>
                <a:gd name="T59" fmla="*/ 1122 h 1451"/>
                <a:gd name="T60" fmla="*/ 539 w 1234"/>
                <a:gd name="T61" fmla="*/ 1159 h 1451"/>
                <a:gd name="T62" fmla="*/ 439 w 1234"/>
                <a:gd name="T63" fmla="*/ 1250 h 1451"/>
                <a:gd name="T64" fmla="*/ 292 w 1234"/>
                <a:gd name="T65" fmla="*/ 1360 h 1451"/>
                <a:gd name="T66" fmla="*/ 155 w 1234"/>
                <a:gd name="T67" fmla="*/ 1451 h 1451"/>
                <a:gd name="T68" fmla="*/ 9 w 1234"/>
                <a:gd name="T69" fmla="*/ 1342 h 1451"/>
                <a:gd name="T70" fmla="*/ 0 w 1234"/>
                <a:gd name="T71" fmla="*/ 1287 h 1451"/>
                <a:gd name="T72" fmla="*/ 64 w 1234"/>
                <a:gd name="T73" fmla="*/ 1195 h 1451"/>
                <a:gd name="T74" fmla="*/ 100 w 1234"/>
                <a:gd name="T75" fmla="*/ 1177 h 1451"/>
                <a:gd name="T76" fmla="*/ 73 w 1234"/>
                <a:gd name="T77" fmla="*/ 1186 h 1451"/>
                <a:gd name="T78" fmla="*/ 73 w 1234"/>
                <a:gd name="T79" fmla="*/ 1223 h 145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234"/>
                <a:gd name="T121" fmla="*/ 0 h 1451"/>
                <a:gd name="T122" fmla="*/ 1234 w 1234"/>
                <a:gd name="T123" fmla="*/ 1451 h 145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234" h="1451">
                  <a:moveTo>
                    <a:pt x="73" y="1223"/>
                  </a:moveTo>
                  <a:cubicBezTo>
                    <a:pt x="92" y="969"/>
                    <a:pt x="60" y="1219"/>
                    <a:pt x="119" y="1022"/>
                  </a:cubicBezTo>
                  <a:cubicBezTo>
                    <a:pt x="170" y="851"/>
                    <a:pt x="94" y="988"/>
                    <a:pt x="174" y="793"/>
                  </a:cubicBezTo>
                  <a:cubicBezTo>
                    <a:pt x="266" y="568"/>
                    <a:pt x="359" y="381"/>
                    <a:pt x="548" y="226"/>
                  </a:cubicBezTo>
                  <a:cubicBezTo>
                    <a:pt x="639" y="151"/>
                    <a:pt x="733" y="72"/>
                    <a:pt x="850" y="43"/>
                  </a:cubicBezTo>
                  <a:cubicBezTo>
                    <a:pt x="916" y="0"/>
                    <a:pt x="997" y="29"/>
                    <a:pt x="1070" y="43"/>
                  </a:cubicBezTo>
                  <a:cubicBezTo>
                    <a:pt x="1091" y="54"/>
                    <a:pt x="1115" y="58"/>
                    <a:pt x="1134" y="71"/>
                  </a:cubicBezTo>
                  <a:cubicBezTo>
                    <a:pt x="1154" y="84"/>
                    <a:pt x="1169" y="103"/>
                    <a:pt x="1188" y="116"/>
                  </a:cubicBezTo>
                  <a:cubicBezTo>
                    <a:pt x="1198" y="154"/>
                    <a:pt x="1212" y="184"/>
                    <a:pt x="1234" y="217"/>
                  </a:cubicBezTo>
                  <a:cubicBezTo>
                    <a:pt x="1225" y="272"/>
                    <a:pt x="1216" y="327"/>
                    <a:pt x="1207" y="382"/>
                  </a:cubicBezTo>
                  <a:cubicBezTo>
                    <a:pt x="1204" y="399"/>
                    <a:pt x="1188" y="412"/>
                    <a:pt x="1179" y="427"/>
                  </a:cubicBezTo>
                  <a:cubicBezTo>
                    <a:pt x="1172" y="439"/>
                    <a:pt x="1168" y="452"/>
                    <a:pt x="1161" y="464"/>
                  </a:cubicBezTo>
                  <a:cubicBezTo>
                    <a:pt x="1143" y="495"/>
                    <a:pt x="1124" y="525"/>
                    <a:pt x="1106" y="555"/>
                  </a:cubicBezTo>
                  <a:cubicBezTo>
                    <a:pt x="1101" y="563"/>
                    <a:pt x="1032" y="624"/>
                    <a:pt x="1024" y="628"/>
                  </a:cubicBezTo>
                  <a:cubicBezTo>
                    <a:pt x="1001" y="639"/>
                    <a:pt x="951" y="647"/>
                    <a:pt x="951" y="647"/>
                  </a:cubicBezTo>
                  <a:cubicBezTo>
                    <a:pt x="917" y="644"/>
                    <a:pt x="882" y="650"/>
                    <a:pt x="850" y="638"/>
                  </a:cubicBezTo>
                  <a:cubicBezTo>
                    <a:pt x="830" y="630"/>
                    <a:pt x="825" y="599"/>
                    <a:pt x="804" y="592"/>
                  </a:cubicBezTo>
                  <a:cubicBezTo>
                    <a:pt x="795" y="589"/>
                    <a:pt x="786" y="586"/>
                    <a:pt x="777" y="583"/>
                  </a:cubicBezTo>
                  <a:cubicBezTo>
                    <a:pt x="745" y="604"/>
                    <a:pt x="740" y="614"/>
                    <a:pt x="740" y="656"/>
                  </a:cubicBezTo>
                  <a:cubicBezTo>
                    <a:pt x="761" y="711"/>
                    <a:pt x="758" y="774"/>
                    <a:pt x="804" y="820"/>
                  </a:cubicBezTo>
                  <a:cubicBezTo>
                    <a:pt x="829" y="845"/>
                    <a:pt x="853" y="869"/>
                    <a:pt x="878" y="894"/>
                  </a:cubicBezTo>
                  <a:cubicBezTo>
                    <a:pt x="887" y="903"/>
                    <a:pt x="905" y="921"/>
                    <a:pt x="905" y="921"/>
                  </a:cubicBezTo>
                  <a:cubicBezTo>
                    <a:pt x="902" y="961"/>
                    <a:pt x="905" y="1001"/>
                    <a:pt x="896" y="1040"/>
                  </a:cubicBezTo>
                  <a:cubicBezTo>
                    <a:pt x="892" y="1055"/>
                    <a:pt x="877" y="1064"/>
                    <a:pt x="868" y="1076"/>
                  </a:cubicBezTo>
                  <a:cubicBezTo>
                    <a:pt x="854" y="1096"/>
                    <a:pt x="849" y="1123"/>
                    <a:pt x="832" y="1140"/>
                  </a:cubicBezTo>
                  <a:cubicBezTo>
                    <a:pt x="819" y="1153"/>
                    <a:pt x="733" y="1182"/>
                    <a:pt x="722" y="1186"/>
                  </a:cubicBezTo>
                  <a:cubicBezTo>
                    <a:pt x="713" y="1189"/>
                    <a:pt x="695" y="1195"/>
                    <a:pt x="695" y="1195"/>
                  </a:cubicBezTo>
                  <a:cubicBezTo>
                    <a:pt x="657" y="1189"/>
                    <a:pt x="634" y="1190"/>
                    <a:pt x="603" y="1168"/>
                  </a:cubicBezTo>
                  <a:cubicBezTo>
                    <a:pt x="592" y="1160"/>
                    <a:pt x="587" y="1146"/>
                    <a:pt x="576" y="1140"/>
                  </a:cubicBezTo>
                  <a:cubicBezTo>
                    <a:pt x="559" y="1131"/>
                    <a:pt x="521" y="1122"/>
                    <a:pt x="521" y="1122"/>
                  </a:cubicBezTo>
                  <a:cubicBezTo>
                    <a:pt x="527" y="1134"/>
                    <a:pt x="537" y="1145"/>
                    <a:pt x="539" y="1159"/>
                  </a:cubicBezTo>
                  <a:cubicBezTo>
                    <a:pt x="543" y="1191"/>
                    <a:pt x="465" y="1241"/>
                    <a:pt x="439" y="1250"/>
                  </a:cubicBezTo>
                  <a:cubicBezTo>
                    <a:pt x="394" y="1295"/>
                    <a:pt x="351" y="1337"/>
                    <a:pt x="292" y="1360"/>
                  </a:cubicBezTo>
                  <a:cubicBezTo>
                    <a:pt x="259" y="1404"/>
                    <a:pt x="209" y="1434"/>
                    <a:pt x="155" y="1451"/>
                  </a:cubicBezTo>
                  <a:cubicBezTo>
                    <a:pt x="88" y="1424"/>
                    <a:pt x="34" y="1417"/>
                    <a:pt x="9" y="1342"/>
                  </a:cubicBezTo>
                  <a:cubicBezTo>
                    <a:pt x="6" y="1324"/>
                    <a:pt x="0" y="1306"/>
                    <a:pt x="0" y="1287"/>
                  </a:cubicBezTo>
                  <a:cubicBezTo>
                    <a:pt x="0" y="1255"/>
                    <a:pt x="39" y="1212"/>
                    <a:pt x="64" y="1195"/>
                  </a:cubicBezTo>
                  <a:cubicBezTo>
                    <a:pt x="75" y="1187"/>
                    <a:pt x="91" y="1186"/>
                    <a:pt x="100" y="1177"/>
                  </a:cubicBezTo>
                  <a:cubicBezTo>
                    <a:pt x="107" y="1170"/>
                    <a:pt x="78" y="1178"/>
                    <a:pt x="73" y="1186"/>
                  </a:cubicBezTo>
                  <a:cubicBezTo>
                    <a:pt x="67" y="1197"/>
                    <a:pt x="73" y="1211"/>
                    <a:pt x="73" y="1223"/>
                  </a:cubicBezTo>
                  <a:close/>
                </a:path>
              </a:pathLst>
            </a:cu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2514600" y="2514600"/>
              <a:ext cx="1143000" cy="1066800"/>
            </a:xfrm>
            <a:custGeom>
              <a:avLst/>
              <a:gdLst>
                <a:gd name="T0" fmla="*/ 128 w 540"/>
                <a:gd name="T1" fmla="*/ 364 h 547"/>
                <a:gd name="T2" fmla="*/ 74 w 540"/>
                <a:gd name="T3" fmla="*/ 346 h 547"/>
                <a:gd name="T4" fmla="*/ 28 w 540"/>
                <a:gd name="T5" fmla="*/ 300 h 547"/>
                <a:gd name="T6" fmla="*/ 0 w 540"/>
                <a:gd name="T7" fmla="*/ 181 h 547"/>
                <a:gd name="T8" fmla="*/ 83 w 540"/>
                <a:gd name="T9" fmla="*/ 90 h 547"/>
                <a:gd name="T10" fmla="*/ 183 w 540"/>
                <a:gd name="T11" fmla="*/ 135 h 547"/>
                <a:gd name="T12" fmla="*/ 256 w 540"/>
                <a:gd name="T13" fmla="*/ 16 h 547"/>
                <a:gd name="T14" fmla="*/ 403 w 540"/>
                <a:gd name="T15" fmla="*/ 44 h 547"/>
                <a:gd name="T16" fmla="*/ 448 w 540"/>
                <a:gd name="T17" fmla="*/ 144 h 547"/>
                <a:gd name="T18" fmla="*/ 430 w 540"/>
                <a:gd name="T19" fmla="*/ 208 h 547"/>
                <a:gd name="T20" fmla="*/ 403 w 540"/>
                <a:gd name="T21" fmla="*/ 218 h 547"/>
                <a:gd name="T22" fmla="*/ 348 w 540"/>
                <a:gd name="T23" fmla="*/ 236 h 547"/>
                <a:gd name="T24" fmla="*/ 448 w 540"/>
                <a:gd name="T25" fmla="*/ 227 h 547"/>
                <a:gd name="T26" fmla="*/ 512 w 540"/>
                <a:gd name="T27" fmla="*/ 309 h 547"/>
                <a:gd name="T28" fmla="*/ 522 w 540"/>
                <a:gd name="T29" fmla="*/ 474 h 547"/>
                <a:gd name="T30" fmla="*/ 458 w 540"/>
                <a:gd name="T31" fmla="*/ 547 h 547"/>
                <a:gd name="T32" fmla="*/ 330 w 540"/>
                <a:gd name="T33" fmla="*/ 528 h 547"/>
                <a:gd name="T34" fmla="*/ 238 w 540"/>
                <a:gd name="T35" fmla="*/ 455 h 547"/>
                <a:gd name="T36" fmla="*/ 211 w 540"/>
                <a:gd name="T37" fmla="*/ 446 h 547"/>
                <a:gd name="T38" fmla="*/ 183 w 540"/>
                <a:gd name="T39" fmla="*/ 428 h 547"/>
                <a:gd name="T40" fmla="*/ 128 w 540"/>
                <a:gd name="T41" fmla="*/ 364 h 54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40"/>
                <a:gd name="T64" fmla="*/ 0 h 547"/>
                <a:gd name="T65" fmla="*/ 540 w 540"/>
                <a:gd name="T66" fmla="*/ 547 h 54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40" h="547">
                  <a:moveTo>
                    <a:pt x="128" y="364"/>
                  </a:moveTo>
                  <a:cubicBezTo>
                    <a:pt x="110" y="358"/>
                    <a:pt x="92" y="352"/>
                    <a:pt x="74" y="346"/>
                  </a:cubicBezTo>
                  <a:cubicBezTo>
                    <a:pt x="53" y="339"/>
                    <a:pt x="28" y="300"/>
                    <a:pt x="28" y="300"/>
                  </a:cubicBezTo>
                  <a:cubicBezTo>
                    <a:pt x="18" y="260"/>
                    <a:pt x="11" y="220"/>
                    <a:pt x="0" y="181"/>
                  </a:cubicBezTo>
                  <a:cubicBezTo>
                    <a:pt x="16" y="137"/>
                    <a:pt x="50" y="122"/>
                    <a:pt x="83" y="90"/>
                  </a:cubicBezTo>
                  <a:cubicBezTo>
                    <a:pt x="178" y="102"/>
                    <a:pt x="137" y="89"/>
                    <a:pt x="183" y="135"/>
                  </a:cubicBezTo>
                  <a:cubicBezTo>
                    <a:pt x="195" y="0"/>
                    <a:pt x="166" y="49"/>
                    <a:pt x="256" y="16"/>
                  </a:cubicBezTo>
                  <a:cubicBezTo>
                    <a:pt x="310" y="23"/>
                    <a:pt x="353" y="28"/>
                    <a:pt x="403" y="44"/>
                  </a:cubicBezTo>
                  <a:cubicBezTo>
                    <a:pt x="443" y="126"/>
                    <a:pt x="430" y="91"/>
                    <a:pt x="448" y="144"/>
                  </a:cubicBezTo>
                  <a:cubicBezTo>
                    <a:pt x="448" y="144"/>
                    <a:pt x="435" y="203"/>
                    <a:pt x="430" y="208"/>
                  </a:cubicBezTo>
                  <a:cubicBezTo>
                    <a:pt x="423" y="215"/>
                    <a:pt x="412" y="215"/>
                    <a:pt x="403" y="218"/>
                  </a:cubicBezTo>
                  <a:cubicBezTo>
                    <a:pt x="385" y="224"/>
                    <a:pt x="348" y="236"/>
                    <a:pt x="348" y="236"/>
                  </a:cubicBezTo>
                  <a:cubicBezTo>
                    <a:pt x="392" y="214"/>
                    <a:pt x="388" y="207"/>
                    <a:pt x="448" y="227"/>
                  </a:cubicBezTo>
                  <a:cubicBezTo>
                    <a:pt x="481" y="238"/>
                    <a:pt x="512" y="309"/>
                    <a:pt x="512" y="309"/>
                  </a:cubicBezTo>
                  <a:cubicBezTo>
                    <a:pt x="530" y="375"/>
                    <a:pt x="540" y="392"/>
                    <a:pt x="522" y="474"/>
                  </a:cubicBezTo>
                  <a:cubicBezTo>
                    <a:pt x="515" y="506"/>
                    <a:pt x="458" y="547"/>
                    <a:pt x="458" y="547"/>
                  </a:cubicBezTo>
                  <a:cubicBezTo>
                    <a:pt x="415" y="541"/>
                    <a:pt x="371" y="540"/>
                    <a:pt x="330" y="528"/>
                  </a:cubicBezTo>
                  <a:cubicBezTo>
                    <a:pt x="277" y="512"/>
                    <a:pt x="277" y="479"/>
                    <a:pt x="238" y="455"/>
                  </a:cubicBezTo>
                  <a:cubicBezTo>
                    <a:pt x="230" y="450"/>
                    <a:pt x="220" y="450"/>
                    <a:pt x="211" y="446"/>
                  </a:cubicBezTo>
                  <a:cubicBezTo>
                    <a:pt x="201" y="441"/>
                    <a:pt x="192" y="434"/>
                    <a:pt x="183" y="428"/>
                  </a:cubicBezTo>
                  <a:cubicBezTo>
                    <a:pt x="166" y="401"/>
                    <a:pt x="143" y="391"/>
                    <a:pt x="128" y="364"/>
                  </a:cubicBezTo>
                  <a:close/>
                </a:path>
              </a:pathLst>
            </a:cu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3570288" y="4875213"/>
              <a:ext cx="2497137" cy="1601787"/>
            </a:xfrm>
            <a:custGeom>
              <a:avLst/>
              <a:gdLst>
                <a:gd name="T0" fmla="*/ 311 w 1573"/>
                <a:gd name="T1" fmla="*/ 824 h 1009"/>
                <a:gd name="T2" fmla="*/ 229 w 1573"/>
                <a:gd name="T3" fmla="*/ 897 h 1009"/>
                <a:gd name="T4" fmla="*/ 82 w 1573"/>
                <a:gd name="T5" fmla="*/ 888 h 1009"/>
                <a:gd name="T6" fmla="*/ 28 w 1573"/>
                <a:gd name="T7" fmla="*/ 833 h 1009"/>
                <a:gd name="T8" fmla="*/ 0 w 1573"/>
                <a:gd name="T9" fmla="*/ 732 h 1009"/>
                <a:gd name="T10" fmla="*/ 55 w 1573"/>
                <a:gd name="T11" fmla="*/ 568 h 1009"/>
                <a:gd name="T12" fmla="*/ 210 w 1573"/>
                <a:gd name="T13" fmla="*/ 586 h 1009"/>
                <a:gd name="T14" fmla="*/ 137 w 1573"/>
                <a:gd name="T15" fmla="*/ 449 h 1009"/>
                <a:gd name="T16" fmla="*/ 119 w 1573"/>
                <a:gd name="T17" fmla="*/ 394 h 1009"/>
                <a:gd name="T18" fmla="*/ 110 w 1573"/>
                <a:gd name="T19" fmla="*/ 367 h 1009"/>
                <a:gd name="T20" fmla="*/ 302 w 1573"/>
                <a:gd name="T21" fmla="*/ 275 h 1009"/>
                <a:gd name="T22" fmla="*/ 348 w 1573"/>
                <a:gd name="T23" fmla="*/ 175 h 1009"/>
                <a:gd name="T24" fmla="*/ 302 w 1573"/>
                <a:gd name="T25" fmla="*/ 47 h 1009"/>
                <a:gd name="T26" fmla="*/ 384 w 1573"/>
                <a:gd name="T27" fmla="*/ 10 h 1009"/>
                <a:gd name="T28" fmla="*/ 412 w 1573"/>
                <a:gd name="T29" fmla="*/ 1 h 1009"/>
                <a:gd name="T30" fmla="*/ 540 w 1573"/>
                <a:gd name="T31" fmla="*/ 38 h 1009"/>
                <a:gd name="T32" fmla="*/ 558 w 1573"/>
                <a:gd name="T33" fmla="*/ 166 h 1009"/>
                <a:gd name="T34" fmla="*/ 540 w 1573"/>
                <a:gd name="T35" fmla="*/ 266 h 1009"/>
                <a:gd name="T36" fmla="*/ 668 w 1573"/>
                <a:gd name="T37" fmla="*/ 284 h 1009"/>
                <a:gd name="T38" fmla="*/ 741 w 1573"/>
                <a:gd name="T39" fmla="*/ 230 h 1009"/>
                <a:gd name="T40" fmla="*/ 832 w 1573"/>
                <a:gd name="T41" fmla="*/ 175 h 1009"/>
                <a:gd name="T42" fmla="*/ 988 w 1573"/>
                <a:gd name="T43" fmla="*/ 184 h 1009"/>
                <a:gd name="T44" fmla="*/ 1015 w 1573"/>
                <a:gd name="T45" fmla="*/ 211 h 1009"/>
                <a:gd name="T46" fmla="*/ 1042 w 1573"/>
                <a:gd name="T47" fmla="*/ 220 h 1009"/>
                <a:gd name="T48" fmla="*/ 1088 w 1573"/>
                <a:gd name="T49" fmla="*/ 312 h 1009"/>
                <a:gd name="T50" fmla="*/ 1116 w 1573"/>
                <a:gd name="T51" fmla="*/ 394 h 1009"/>
                <a:gd name="T52" fmla="*/ 1079 w 1573"/>
                <a:gd name="T53" fmla="*/ 476 h 1009"/>
                <a:gd name="T54" fmla="*/ 1152 w 1573"/>
                <a:gd name="T55" fmla="*/ 604 h 1009"/>
                <a:gd name="T56" fmla="*/ 1308 w 1573"/>
                <a:gd name="T57" fmla="*/ 540 h 1009"/>
                <a:gd name="T58" fmla="*/ 1344 w 1573"/>
                <a:gd name="T59" fmla="*/ 476 h 1009"/>
                <a:gd name="T60" fmla="*/ 1399 w 1573"/>
                <a:gd name="T61" fmla="*/ 412 h 1009"/>
                <a:gd name="T62" fmla="*/ 1573 w 1573"/>
                <a:gd name="T63" fmla="*/ 687 h 1009"/>
                <a:gd name="T64" fmla="*/ 1545 w 1573"/>
                <a:gd name="T65" fmla="*/ 778 h 1009"/>
                <a:gd name="T66" fmla="*/ 1408 w 1573"/>
                <a:gd name="T67" fmla="*/ 860 h 1009"/>
                <a:gd name="T68" fmla="*/ 1234 w 1573"/>
                <a:gd name="T69" fmla="*/ 851 h 1009"/>
                <a:gd name="T70" fmla="*/ 1207 w 1573"/>
                <a:gd name="T71" fmla="*/ 833 h 1009"/>
                <a:gd name="T72" fmla="*/ 1152 w 1573"/>
                <a:gd name="T73" fmla="*/ 824 h 1009"/>
                <a:gd name="T74" fmla="*/ 1207 w 1573"/>
                <a:gd name="T75" fmla="*/ 817 h 1009"/>
                <a:gd name="T76" fmla="*/ 1116 w 1573"/>
                <a:gd name="T77" fmla="*/ 796 h 1009"/>
                <a:gd name="T78" fmla="*/ 759 w 1573"/>
                <a:gd name="T79" fmla="*/ 778 h 1009"/>
                <a:gd name="T80" fmla="*/ 732 w 1573"/>
                <a:gd name="T81" fmla="*/ 806 h 1009"/>
                <a:gd name="T82" fmla="*/ 677 w 1573"/>
                <a:gd name="T83" fmla="*/ 979 h 1009"/>
                <a:gd name="T84" fmla="*/ 594 w 1573"/>
                <a:gd name="T85" fmla="*/ 1007 h 1009"/>
                <a:gd name="T86" fmla="*/ 439 w 1573"/>
                <a:gd name="T87" fmla="*/ 979 h 1009"/>
                <a:gd name="T88" fmla="*/ 366 w 1573"/>
                <a:gd name="T89" fmla="*/ 934 h 1009"/>
                <a:gd name="T90" fmla="*/ 329 w 1573"/>
                <a:gd name="T91" fmla="*/ 888 h 1009"/>
                <a:gd name="T92" fmla="*/ 302 w 1573"/>
                <a:gd name="T93" fmla="*/ 870 h 1009"/>
                <a:gd name="T94" fmla="*/ 311 w 1573"/>
                <a:gd name="T95" fmla="*/ 824 h 1009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573"/>
                <a:gd name="T145" fmla="*/ 0 h 1009"/>
                <a:gd name="T146" fmla="*/ 1573 w 1573"/>
                <a:gd name="T147" fmla="*/ 1009 h 1009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573" h="1009">
                  <a:moveTo>
                    <a:pt x="311" y="824"/>
                  </a:moveTo>
                  <a:cubicBezTo>
                    <a:pt x="333" y="890"/>
                    <a:pt x="278" y="887"/>
                    <a:pt x="229" y="897"/>
                  </a:cubicBezTo>
                  <a:cubicBezTo>
                    <a:pt x="180" y="894"/>
                    <a:pt x="129" y="903"/>
                    <a:pt x="82" y="888"/>
                  </a:cubicBezTo>
                  <a:cubicBezTo>
                    <a:pt x="58" y="880"/>
                    <a:pt x="28" y="833"/>
                    <a:pt x="28" y="833"/>
                  </a:cubicBezTo>
                  <a:cubicBezTo>
                    <a:pt x="16" y="800"/>
                    <a:pt x="11" y="766"/>
                    <a:pt x="0" y="732"/>
                  </a:cubicBezTo>
                  <a:cubicBezTo>
                    <a:pt x="7" y="658"/>
                    <a:pt x="4" y="619"/>
                    <a:pt x="55" y="568"/>
                  </a:cubicBezTo>
                  <a:cubicBezTo>
                    <a:pt x="205" y="577"/>
                    <a:pt x="167" y="543"/>
                    <a:pt x="210" y="586"/>
                  </a:cubicBezTo>
                  <a:cubicBezTo>
                    <a:pt x="181" y="543"/>
                    <a:pt x="174" y="484"/>
                    <a:pt x="137" y="449"/>
                  </a:cubicBezTo>
                  <a:cubicBezTo>
                    <a:pt x="131" y="431"/>
                    <a:pt x="125" y="412"/>
                    <a:pt x="119" y="394"/>
                  </a:cubicBezTo>
                  <a:cubicBezTo>
                    <a:pt x="116" y="385"/>
                    <a:pt x="110" y="367"/>
                    <a:pt x="110" y="367"/>
                  </a:cubicBezTo>
                  <a:cubicBezTo>
                    <a:pt x="140" y="273"/>
                    <a:pt x="212" y="282"/>
                    <a:pt x="302" y="275"/>
                  </a:cubicBezTo>
                  <a:cubicBezTo>
                    <a:pt x="329" y="239"/>
                    <a:pt x="336" y="218"/>
                    <a:pt x="348" y="175"/>
                  </a:cubicBezTo>
                  <a:cubicBezTo>
                    <a:pt x="339" y="119"/>
                    <a:pt x="332" y="92"/>
                    <a:pt x="302" y="47"/>
                  </a:cubicBezTo>
                  <a:cubicBezTo>
                    <a:pt x="345" y="17"/>
                    <a:pt x="319" y="31"/>
                    <a:pt x="384" y="10"/>
                  </a:cubicBezTo>
                  <a:cubicBezTo>
                    <a:pt x="393" y="7"/>
                    <a:pt x="412" y="1"/>
                    <a:pt x="412" y="1"/>
                  </a:cubicBezTo>
                  <a:cubicBezTo>
                    <a:pt x="469" y="7"/>
                    <a:pt x="502" y="0"/>
                    <a:pt x="540" y="38"/>
                  </a:cubicBezTo>
                  <a:cubicBezTo>
                    <a:pt x="549" y="81"/>
                    <a:pt x="558" y="121"/>
                    <a:pt x="558" y="166"/>
                  </a:cubicBezTo>
                  <a:cubicBezTo>
                    <a:pt x="558" y="198"/>
                    <a:pt x="540" y="231"/>
                    <a:pt x="540" y="266"/>
                  </a:cubicBezTo>
                  <a:cubicBezTo>
                    <a:pt x="594" y="277"/>
                    <a:pt x="614" y="299"/>
                    <a:pt x="668" y="284"/>
                  </a:cubicBezTo>
                  <a:cubicBezTo>
                    <a:pt x="682" y="243"/>
                    <a:pt x="700" y="240"/>
                    <a:pt x="741" y="230"/>
                  </a:cubicBezTo>
                  <a:cubicBezTo>
                    <a:pt x="775" y="206"/>
                    <a:pt x="791" y="185"/>
                    <a:pt x="832" y="175"/>
                  </a:cubicBezTo>
                  <a:cubicBezTo>
                    <a:pt x="884" y="178"/>
                    <a:pt x="937" y="174"/>
                    <a:pt x="988" y="184"/>
                  </a:cubicBezTo>
                  <a:cubicBezTo>
                    <a:pt x="1000" y="186"/>
                    <a:pt x="1004" y="204"/>
                    <a:pt x="1015" y="211"/>
                  </a:cubicBezTo>
                  <a:cubicBezTo>
                    <a:pt x="1023" y="216"/>
                    <a:pt x="1033" y="217"/>
                    <a:pt x="1042" y="220"/>
                  </a:cubicBezTo>
                  <a:cubicBezTo>
                    <a:pt x="1054" y="253"/>
                    <a:pt x="1074" y="280"/>
                    <a:pt x="1088" y="312"/>
                  </a:cubicBezTo>
                  <a:cubicBezTo>
                    <a:pt x="1099" y="338"/>
                    <a:pt x="1106" y="367"/>
                    <a:pt x="1116" y="394"/>
                  </a:cubicBezTo>
                  <a:cubicBezTo>
                    <a:pt x="1105" y="423"/>
                    <a:pt x="1089" y="446"/>
                    <a:pt x="1079" y="476"/>
                  </a:cubicBezTo>
                  <a:cubicBezTo>
                    <a:pt x="1089" y="578"/>
                    <a:pt x="1077" y="566"/>
                    <a:pt x="1152" y="604"/>
                  </a:cubicBezTo>
                  <a:cubicBezTo>
                    <a:pt x="1214" y="587"/>
                    <a:pt x="1253" y="568"/>
                    <a:pt x="1308" y="540"/>
                  </a:cubicBezTo>
                  <a:cubicBezTo>
                    <a:pt x="1319" y="518"/>
                    <a:pt x="1334" y="499"/>
                    <a:pt x="1344" y="476"/>
                  </a:cubicBezTo>
                  <a:cubicBezTo>
                    <a:pt x="1362" y="434"/>
                    <a:pt x="1354" y="429"/>
                    <a:pt x="1399" y="412"/>
                  </a:cubicBezTo>
                  <a:cubicBezTo>
                    <a:pt x="1501" y="474"/>
                    <a:pt x="1546" y="575"/>
                    <a:pt x="1573" y="687"/>
                  </a:cubicBezTo>
                  <a:cubicBezTo>
                    <a:pt x="1569" y="714"/>
                    <a:pt x="1568" y="756"/>
                    <a:pt x="1545" y="778"/>
                  </a:cubicBezTo>
                  <a:cubicBezTo>
                    <a:pt x="1512" y="811"/>
                    <a:pt x="1454" y="845"/>
                    <a:pt x="1408" y="860"/>
                  </a:cubicBezTo>
                  <a:cubicBezTo>
                    <a:pt x="1362" y="909"/>
                    <a:pt x="1289" y="869"/>
                    <a:pt x="1234" y="851"/>
                  </a:cubicBezTo>
                  <a:cubicBezTo>
                    <a:pt x="1225" y="845"/>
                    <a:pt x="1217" y="836"/>
                    <a:pt x="1207" y="833"/>
                  </a:cubicBezTo>
                  <a:cubicBezTo>
                    <a:pt x="1189" y="827"/>
                    <a:pt x="1152" y="824"/>
                    <a:pt x="1152" y="824"/>
                  </a:cubicBezTo>
                  <a:cubicBezTo>
                    <a:pt x="1170" y="822"/>
                    <a:pt x="1222" y="828"/>
                    <a:pt x="1207" y="817"/>
                  </a:cubicBezTo>
                  <a:cubicBezTo>
                    <a:pt x="1182" y="798"/>
                    <a:pt x="1116" y="796"/>
                    <a:pt x="1116" y="796"/>
                  </a:cubicBezTo>
                  <a:cubicBezTo>
                    <a:pt x="1005" y="724"/>
                    <a:pt x="927" y="773"/>
                    <a:pt x="759" y="778"/>
                  </a:cubicBezTo>
                  <a:cubicBezTo>
                    <a:pt x="750" y="787"/>
                    <a:pt x="738" y="795"/>
                    <a:pt x="732" y="806"/>
                  </a:cubicBezTo>
                  <a:cubicBezTo>
                    <a:pt x="703" y="856"/>
                    <a:pt x="720" y="937"/>
                    <a:pt x="677" y="979"/>
                  </a:cubicBezTo>
                  <a:cubicBezTo>
                    <a:pt x="664" y="992"/>
                    <a:pt x="612" y="1001"/>
                    <a:pt x="594" y="1007"/>
                  </a:cubicBezTo>
                  <a:cubicBezTo>
                    <a:pt x="475" y="996"/>
                    <a:pt x="526" y="1009"/>
                    <a:pt x="439" y="979"/>
                  </a:cubicBezTo>
                  <a:cubicBezTo>
                    <a:pt x="410" y="969"/>
                    <a:pt x="396" y="944"/>
                    <a:pt x="366" y="934"/>
                  </a:cubicBezTo>
                  <a:cubicBezTo>
                    <a:pt x="352" y="920"/>
                    <a:pt x="343" y="902"/>
                    <a:pt x="329" y="888"/>
                  </a:cubicBezTo>
                  <a:cubicBezTo>
                    <a:pt x="321" y="880"/>
                    <a:pt x="305" y="880"/>
                    <a:pt x="302" y="870"/>
                  </a:cubicBezTo>
                  <a:cubicBezTo>
                    <a:pt x="298" y="855"/>
                    <a:pt x="308" y="839"/>
                    <a:pt x="311" y="824"/>
                  </a:cubicBezTo>
                  <a:close/>
                </a:path>
              </a:pathLst>
            </a:cu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1368152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700" b="1" dirty="0" smtClean="0"/>
              <a:t>Shape </a:t>
            </a:r>
            <a:r>
              <a:rPr lang="en-GB" b="1" dirty="0" smtClean="0"/>
              <a:t>	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2448272"/>
          </a:xfrm>
        </p:spPr>
        <p:txBody>
          <a:bodyPr>
            <a:normAutofit lnSpcReduction="10000"/>
          </a:bodyPr>
          <a:lstStyle/>
          <a:p>
            <a:pPr algn="justLow"/>
            <a:endParaRPr lang="en-GB" dirty="0" smtClean="0"/>
          </a:p>
          <a:p>
            <a:pPr>
              <a:defRPr/>
            </a:pPr>
            <a:r>
              <a:rPr lang="en-US" dirty="0" smtClean="0"/>
              <a:t>A </a:t>
            </a:r>
            <a:r>
              <a:rPr lang="en-US" sz="20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closed curved </a:t>
            </a:r>
            <a:r>
              <a:rPr lang="en-US" dirty="0" smtClean="0"/>
              <a:t>line can form the shape of :</a:t>
            </a:r>
          </a:p>
          <a:p>
            <a:pPr lvl="1">
              <a:defRPr/>
            </a:pPr>
            <a:r>
              <a:rPr lang="en-US" sz="22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Circles</a:t>
            </a:r>
          </a:p>
          <a:p>
            <a:pPr lvl="1">
              <a:defRPr/>
            </a:pPr>
            <a:r>
              <a:rPr lang="en-US" sz="22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Ovals</a:t>
            </a:r>
          </a:p>
          <a:p>
            <a:pPr lvl="1">
              <a:defRPr/>
            </a:pPr>
            <a:r>
              <a:rPr lang="en-US" sz="20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Ellipses</a:t>
            </a:r>
          </a:p>
          <a:p>
            <a:pPr lvl="1">
              <a:defRPr/>
            </a:pPr>
            <a:r>
              <a:rPr lang="en-US" sz="20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Free-Formed </a:t>
            </a:r>
            <a:r>
              <a:rPr lang="en-US" dirty="0" smtClean="0"/>
              <a:t>Closed Curves</a:t>
            </a:r>
          </a:p>
          <a:p>
            <a:pPr algn="justLow">
              <a:buNone/>
            </a:pPr>
            <a:endParaRPr lang="en-GB" dirty="0" smtClean="0"/>
          </a:p>
          <a:p>
            <a:pPr algn="justLow"/>
            <a:endParaRPr lang="en-GB" dirty="0"/>
          </a:p>
        </p:txBody>
      </p:sp>
      <p:grpSp>
        <p:nvGrpSpPr>
          <p:cNvPr id="4" name="Group 3"/>
          <p:cNvGrpSpPr/>
          <p:nvPr/>
        </p:nvGrpSpPr>
        <p:grpSpPr>
          <a:xfrm>
            <a:off x="5004048" y="2636912"/>
            <a:ext cx="3581400" cy="609600"/>
            <a:chOff x="5029200" y="4953000"/>
            <a:chExt cx="3581400" cy="609600"/>
          </a:xfrm>
        </p:grpSpPr>
        <p:sp>
          <p:nvSpPr>
            <p:cNvPr id="5" name="AutoShape 10"/>
            <p:cNvSpPr>
              <a:spLocks noChangeArrowheads="1"/>
            </p:cNvSpPr>
            <p:nvPr/>
          </p:nvSpPr>
          <p:spPr bwMode="auto">
            <a:xfrm>
              <a:off x="5029200" y="4953000"/>
              <a:ext cx="609600" cy="609600"/>
            </a:xfrm>
            <a:custGeom>
              <a:avLst/>
              <a:gdLst>
                <a:gd name="T0" fmla="*/ 304800 w 21600"/>
                <a:gd name="T1" fmla="*/ 0 h 21600"/>
                <a:gd name="T2" fmla="*/ 89267 w 21600"/>
                <a:gd name="T3" fmla="*/ 89267 h 21600"/>
                <a:gd name="T4" fmla="*/ 0 w 21600"/>
                <a:gd name="T5" fmla="*/ 304800 h 21600"/>
                <a:gd name="T6" fmla="*/ 89267 w 21600"/>
                <a:gd name="T7" fmla="*/ 520333 h 21600"/>
                <a:gd name="T8" fmla="*/ 304800 w 21600"/>
                <a:gd name="T9" fmla="*/ 609600 h 21600"/>
                <a:gd name="T10" fmla="*/ 520333 w 21600"/>
                <a:gd name="T11" fmla="*/ 520333 h 21600"/>
                <a:gd name="T12" fmla="*/ 609600 w 21600"/>
                <a:gd name="T13" fmla="*/ 304800 h 21600"/>
                <a:gd name="T14" fmla="*/ 520333 w 21600"/>
                <a:gd name="T15" fmla="*/ 89267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3 h 21600"/>
                <a:gd name="T26" fmla="*/ 18437 w 21600"/>
                <a:gd name="T27" fmla="*/ 18437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" name="Oval 11"/>
            <p:cNvSpPr>
              <a:spLocks noChangeArrowheads="1"/>
            </p:cNvSpPr>
            <p:nvPr/>
          </p:nvSpPr>
          <p:spPr bwMode="auto">
            <a:xfrm>
              <a:off x="7239000" y="5029200"/>
              <a:ext cx="1371600" cy="4572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7" name="Oval 12"/>
            <p:cNvSpPr>
              <a:spLocks noChangeArrowheads="1"/>
            </p:cNvSpPr>
            <p:nvPr/>
          </p:nvSpPr>
          <p:spPr bwMode="auto">
            <a:xfrm>
              <a:off x="6248400" y="5105400"/>
              <a:ext cx="381000" cy="38100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</p:grpSp>
      <p:sp>
        <p:nvSpPr>
          <p:cNvPr id="8" name="Content Placeholder 2"/>
          <p:cNvSpPr txBox="1">
            <a:spLocks/>
          </p:cNvSpPr>
          <p:nvPr/>
        </p:nvSpPr>
        <p:spPr>
          <a:xfrm>
            <a:off x="467544" y="3717032"/>
            <a:ext cx="8229600" cy="259228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justLow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en-GB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en-US" sz="2400" dirty="0" smtClean="0"/>
              <a:t>A </a:t>
            </a:r>
            <a:r>
              <a:rPr lang="en-US" sz="20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combination</a:t>
            </a:r>
            <a:r>
              <a:rPr lang="en-US" sz="2400" dirty="0" smtClean="0"/>
              <a:t> of </a:t>
            </a:r>
            <a:r>
              <a:rPr lang="en-US" sz="20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3 or more straight lines </a:t>
            </a:r>
            <a:r>
              <a:rPr lang="en-US" sz="2400" dirty="0" smtClean="0"/>
              <a:t>can form the shape of :</a:t>
            </a:r>
          </a:p>
          <a:p>
            <a:pPr marL="640080" lvl="1" indent="-246888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/>
            </a:pPr>
            <a:r>
              <a:rPr lang="en-US" sz="20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Triangles</a:t>
            </a:r>
          </a:p>
          <a:p>
            <a:pPr marL="640080" lvl="1" indent="-246888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/>
            </a:pPr>
            <a:r>
              <a:rPr lang="en-US" sz="20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Rectangles</a:t>
            </a:r>
          </a:p>
          <a:p>
            <a:pPr marL="640080" lvl="1" indent="-246888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/>
            </a:pPr>
            <a:r>
              <a:rPr lang="en-US" sz="2400" dirty="0" smtClean="0"/>
              <a:t>Other </a:t>
            </a:r>
            <a:r>
              <a:rPr lang="en-US" sz="20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geometric shapes</a:t>
            </a:r>
          </a:p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endParaRPr kumimoji="0" lang="en-GB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justLow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en-GB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5076056" y="5085184"/>
            <a:ext cx="3429000" cy="685800"/>
            <a:chOff x="838200" y="4876800"/>
            <a:chExt cx="3429000" cy="685800"/>
          </a:xfrm>
        </p:grpSpPr>
        <p:sp>
          <p:nvSpPr>
            <p:cNvPr id="10" name="AutoShape 7"/>
            <p:cNvSpPr>
              <a:spLocks noChangeArrowheads="1"/>
            </p:cNvSpPr>
            <p:nvPr/>
          </p:nvSpPr>
          <p:spPr bwMode="auto">
            <a:xfrm>
              <a:off x="838200" y="4953000"/>
              <a:ext cx="457200" cy="457200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>
              <a:off x="1981200" y="4953000"/>
              <a:ext cx="1066800" cy="5334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2" name="AutoShape 9"/>
            <p:cNvSpPr>
              <a:spLocks noChangeArrowheads="1"/>
            </p:cNvSpPr>
            <p:nvPr/>
          </p:nvSpPr>
          <p:spPr bwMode="auto">
            <a:xfrm>
              <a:off x="3505200" y="4876800"/>
              <a:ext cx="762000" cy="685800"/>
            </a:xfrm>
            <a:prstGeom prst="octagon">
              <a:avLst>
                <a:gd name="adj" fmla="val 2928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</p:grp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1368152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700" b="1" dirty="0" smtClean="0"/>
              <a:t>Shape </a:t>
            </a:r>
            <a:r>
              <a:rPr lang="en-GB" b="1" dirty="0" smtClean="0"/>
              <a:t>	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576064"/>
          </a:xfrm>
        </p:spPr>
        <p:txBody>
          <a:bodyPr>
            <a:normAutofit fontScale="70000" lnSpcReduction="20000"/>
          </a:bodyPr>
          <a:lstStyle/>
          <a:p>
            <a:pPr algn="justLow"/>
            <a:r>
              <a:rPr lang="en-GB" sz="2800" dirty="0" smtClean="0"/>
              <a:t>The three </a:t>
            </a:r>
            <a:r>
              <a:rPr lang="en-GB" sz="2800" b="1" u="sng" dirty="0" smtClean="0"/>
              <a:t>basic shapes </a:t>
            </a:r>
            <a:r>
              <a:rPr lang="en-GB" sz="2800" dirty="0" smtClean="0"/>
              <a:t>are: </a:t>
            </a:r>
            <a:r>
              <a:rPr lang="en-GB" sz="2800" b="1" u="sng" dirty="0" smtClean="0"/>
              <a:t>circle</a:t>
            </a:r>
            <a:r>
              <a:rPr lang="en-GB" sz="2800" dirty="0" smtClean="0"/>
              <a:t>, </a:t>
            </a:r>
            <a:r>
              <a:rPr lang="en-GB" sz="2800" b="1" u="sng" dirty="0" smtClean="0"/>
              <a:t>rectangle</a:t>
            </a:r>
            <a:r>
              <a:rPr lang="en-GB" sz="2800" dirty="0" smtClean="0"/>
              <a:t> (square) and </a:t>
            </a:r>
            <a:r>
              <a:rPr lang="en-GB" sz="2800" b="1" u="sng" dirty="0" smtClean="0"/>
              <a:t>triangle</a:t>
            </a:r>
            <a:r>
              <a:rPr lang="en-GB" sz="2800" dirty="0" smtClean="0"/>
              <a:t>. </a:t>
            </a:r>
            <a:endParaRPr lang="en-GB" dirty="0"/>
          </a:p>
        </p:txBody>
      </p:sp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4077072"/>
            <a:ext cx="5760640" cy="2452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2132856"/>
            <a:ext cx="4208834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1368152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700" b="1" dirty="0" smtClean="0"/>
              <a:t>Shape </a:t>
            </a:r>
            <a:r>
              <a:rPr lang="en-GB" b="1" dirty="0" smtClean="0"/>
              <a:t>	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196752"/>
            <a:ext cx="5760640" cy="1440160"/>
          </a:xfrm>
        </p:spPr>
        <p:txBody>
          <a:bodyPr>
            <a:normAutofit lnSpcReduction="10000"/>
          </a:bodyPr>
          <a:lstStyle/>
          <a:p>
            <a:pPr algn="justLow"/>
            <a:endParaRPr lang="en-GB" dirty="0" smtClean="0"/>
          </a:p>
          <a:p>
            <a:pPr marL="342900" indent="-342900">
              <a:buClr>
                <a:schemeClr val="accent1"/>
              </a:buClr>
              <a:buSzPct val="65000"/>
              <a:buNone/>
              <a:tabLst>
                <a:tab pos="2286000" algn="l"/>
              </a:tabLst>
            </a:pPr>
            <a:r>
              <a:rPr lang="en-US" sz="2000" b="1" u="sng" dirty="0" smtClean="0"/>
              <a:t>Squares and Rectangles</a:t>
            </a:r>
          </a:p>
          <a:p>
            <a:pPr marL="342900" indent="-342900">
              <a:buClr>
                <a:schemeClr val="accent1"/>
              </a:buClr>
              <a:buSzPct val="65000"/>
              <a:tabLst>
                <a:tab pos="2286000" algn="l"/>
              </a:tabLst>
            </a:pPr>
            <a:r>
              <a:rPr lang="en-US" sz="2000" b="1" u="sng" dirty="0" smtClean="0"/>
              <a:t>Symbolize</a:t>
            </a:r>
            <a:r>
              <a:rPr lang="en-US" sz="1900" dirty="0" smtClean="0"/>
              <a:t> </a:t>
            </a:r>
            <a:r>
              <a:rPr lang="en-US" sz="2000" b="1" u="sng" dirty="0" smtClean="0"/>
              <a:t>honesty</a:t>
            </a:r>
            <a:r>
              <a:rPr lang="en-US" sz="1900" dirty="0" smtClean="0"/>
              <a:t>, </a:t>
            </a:r>
            <a:r>
              <a:rPr lang="en-US" sz="2000" b="1" u="sng" dirty="0" smtClean="0"/>
              <a:t>stability</a:t>
            </a:r>
            <a:r>
              <a:rPr lang="en-US" sz="1900" dirty="0" smtClean="0"/>
              <a:t>, </a:t>
            </a:r>
            <a:r>
              <a:rPr lang="en-US" sz="2000" b="1" u="sng" dirty="0" smtClean="0"/>
              <a:t>equality</a:t>
            </a:r>
            <a:r>
              <a:rPr lang="en-US" sz="1900" dirty="0" smtClean="0"/>
              <a:t> and </a:t>
            </a:r>
            <a:r>
              <a:rPr lang="en-US" sz="2000" b="1" u="sng" dirty="0" smtClean="0"/>
              <a:t>comfort</a:t>
            </a:r>
            <a:r>
              <a:rPr lang="en-US" sz="1900" dirty="0" smtClean="0"/>
              <a:t>.</a:t>
            </a:r>
          </a:p>
          <a:p>
            <a:pPr algn="justLow"/>
            <a:endParaRPr lang="en-GB" dirty="0"/>
          </a:p>
        </p:txBody>
      </p:sp>
      <p:grpSp>
        <p:nvGrpSpPr>
          <p:cNvPr id="4" name="Group 6"/>
          <p:cNvGrpSpPr/>
          <p:nvPr/>
        </p:nvGrpSpPr>
        <p:grpSpPr>
          <a:xfrm>
            <a:off x="6804248" y="1412776"/>
            <a:ext cx="1600200" cy="4975225"/>
            <a:chOff x="685800" y="1524000"/>
            <a:chExt cx="1600200" cy="4975225"/>
          </a:xfrm>
        </p:grpSpPr>
        <p:sp>
          <p:nvSpPr>
            <p:cNvPr id="8" name="Rectangle 4"/>
            <p:cNvSpPr>
              <a:spLocks noChangeArrowheads="1"/>
            </p:cNvSpPr>
            <p:nvPr/>
          </p:nvSpPr>
          <p:spPr bwMode="auto">
            <a:xfrm>
              <a:off x="762000" y="1524000"/>
              <a:ext cx="1524000" cy="1219200"/>
            </a:xfrm>
            <a:prstGeom prst="rect">
              <a:avLst/>
            </a:prstGeom>
            <a:solidFill>
              <a:srgbClr val="FF00FF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Oval 5"/>
            <p:cNvSpPr>
              <a:spLocks noChangeArrowheads="1"/>
            </p:cNvSpPr>
            <p:nvPr/>
          </p:nvSpPr>
          <p:spPr bwMode="auto">
            <a:xfrm>
              <a:off x="685800" y="3276600"/>
              <a:ext cx="1524000" cy="1371600"/>
            </a:xfrm>
            <a:prstGeom prst="ellipse">
              <a:avLst/>
            </a:prstGeom>
            <a:solidFill>
              <a:srgbClr val="33CCCC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AutoShape 8"/>
            <p:cNvSpPr>
              <a:spLocks noChangeArrowheads="1"/>
            </p:cNvSpPr>
            <p:nvPr/>
          </p:nvSpPr>
          <p:spPr bwMode="auto">
            <a:xfrm>
              <a:off x="762000" y="5181600"/>
              <a:ext cx="1524000" cy="1317625"/>
            </a:xfrm>
            <a:prstGeom prst="triangle">
              <a:avLst>
                <a:gd name="adj" fmla="val 50000"/>
              </a:avLst>
            </a:prstGeom>
            <a:solidFill>
              <a:srgbClr val="00FF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395536" y="3212976"/>
            <a:ext cx="5943600" cy="12192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" pitchFamily="2" charset="2"/>
              <a:buNone/>
              <a:tabLst>
                <a:tab pos="2286000" algn="l"/>
              </a:tabLst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lang="en-US" sz="2000" b="1" u="sng" dirty="0" smtClean="0"/>
              <a:t>Circles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Arial" pitchFamily="34" charset="0"/>
              <a:buChar char="•"/>
              <a:tabLst>
                <a:tab pos="2286000" algn="l"/>
              </a:tabLst>
              <a:defRPr/>
            </a:pPr>
            <a:r>
              <a:rPr lang="en-US" sz="2000" b="1" u="sng" dirty="0" smtClean="0"/>
              <a:t>Symbolize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en-US" sz="2000" b="1" u="sng" dirty="0" smtClean="0"/>
              <a:t>infinity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lang="en-US" sz="2000" b="1" u="sng" dirty="0" smtClean="0"/>
              <a:t>security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and </a:t>
            </a:r>
            <a:r>
              <a:rPr lang="en-US" sz="2000" b="1" u="sng" dirty="0" smtClean="0"/>
              <a:t>completeness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27584" y="515719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  <a:tabLst>
                <a:tab pos="2286000" algn="l"/>
              </a:tabLst>
            </a:pPr>
            <a:r>
              <a:rPr lang="en-US" sz="3000" dirty="0" smtClean="0"/>
              <a:t> </a:t>
            </a:r>
            <a:r>
              <a:rPr lang="en-US" sz="2000" b="1" u="sng" dirty="0" smtClean="0"/>
              <a:t>Triangles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Arial" pitchFamily="34" charset="0"/>
              <a:buChar char="•"/>
              <a:tabLst>
                <a:tab pos="2286000" algn="l"/>
              </a:tabLst>
            </a:pPr>
            <a:r>
              <a:rPr lang="en-US" sz="2000" b="1" u="sng" dirty="0" smtClean="0"/>
              <a:t>Symbolize</a:t>
            </a:r>
            <a:r>
              <a:rPr lang="en-US" dirty="0" smtClean="0"/>
              <a:t> </a:t>
            </a:r>
            <a:r>
              <a:rPr lang="en-US" sz="2000" b="1" u="sng" dirty="0" smtClean="0"/>
              <a:t>action</a:t>
            </a:r>
            <a:r>
              <a:rPr lang="en-US" dirty="0" smtClean="0"/>
              <a:t> or </a:t>
            </a:r>
            <a:r>
              <a:rPr lang="en-US" sz="2000" b="1" u="sng" dirty="0" smtClean="0"/>
              <a:t>conflict</a:t>
            </a:r>
            <a:r>
              <a:rPr lang="en-US" dirty="0" smtClean="0"/>
              <a:t>.</a:t>
            </a:r>
            <a:endParaRPr lang="en-GB" dirty="0" smtClean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620688"/>
            <a:ext cx="3024336" cy="461665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en-U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Shape examples</a:t>
            </a:r>
            <a:endParaRPr lang="en-GB" sz="24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5" name="Picture 2052" descr="figure ground exercise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268760"/>
            <a:ext cx="6438116" cy="5199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620688"/>
            <a:ext cx="3024336" cy="461665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en-U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Shape examples</a:t>
            </a:r>
            <a:endParaRPr lang="en-GB" sz="24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7" name="Picture 4" descr="figure ground product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268760"/>
            <a:ext cx="7007145" cy="5416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figure ground product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908720"/>
            <a:ext cx="6836109" cy="5559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95536" y="620688"/>
            <a:ext cx="3024336" cy="461665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en-U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Shape examples</a:t>
            </a:r>
            <a:endParaRPr lang="en-GB" sz="24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2304256" cy="506320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700" b="1" dirty="0" smtClean="0"/>
              <a:t>Point</a:t>
            </a:r>
            <a:r>
              <a:rPr lang="en-GB" b="1" dirty="0" smtClean="0"/>
              <a:t> 	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412776"/>
            <a:ext cx="8352928" cy="1008112"/>
          </a:xfrm>
        </p:spPr>
        <p:txBody>
          <a:bodyPr>
            <a:noAutofit/>
          </a:bodyPr>
          <a:lstStyle/>
          <a:p>
            <a:pPr marL="0" lvl="0" indent="0" algn="justLow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sz="20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A point marks a </a:t>
            </a:r>
            <a:r>
              <a:rPr lang="en-US" sz="20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position</a:t>
            </a:r>
            <a:r>
              <a:rPr lang="en-US" sz="20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 in space. Conceptually, it </a:t>
            </a:r>
            <a:r>
              <a:rPr lang="en-US" sz="20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has no length</a:t>
            </a:r>
            <a:r>
              <a:rPr lang="en-US" sz="20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, </a:t>
            </a:r>
            <a:r>
              <a:rPr lang="en-US" sz="20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width</a:t>
            </a:r>
            <a:r>
              <a:rPr lang="en-US" sz="20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, or depth and is therefore </a:t>
            </a:r>
            <a:r>
              <a:rPr lang="en-US" sz="20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static</a:t>
            </a:r>
            <a:r>
              <a:rPr lang="en-US" sz="20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, </a:t>
            </a:r>
            <a:r>
              <a:rPr lang="en-US" sz="20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centralized</a:t>
            </a:r>
            <a:r>
              <a:rPr lang="en-US" sz="20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 and </a:t>
            </a:r>
            <a:r>
              <a:rPr lang="en-US" sz="20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directionless</a:t>
            </a:r>
            <a:r>
              <a:rPr lang="en-US" sz="20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. 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algn="justLow"/>
            <a:endParaRPr lang="en-GB" sz="2000" dirty="0"/>
          </a:p>
        </p:txBody>
      </p:sp>
      <p:pic>
        <p:nvPicPr>
          <p:cNvPr id="1026" name="Picture 2" descr="كنه العنصر1-Model co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3068960"/>
            <a:ext cx="583146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1368152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700" b="1" dirty="0" smtClean="0"/>
              <a:t>Shape </a:t>
            </a:r>
            <a:r>
              <a:rPr lang="en-GB" b="1" dirty="0" smtClean="0"/>
              <a:t>	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1800200"/>
          </a:xfrm>
        </p:spPr>
        <p:txBody>
          <a:bodyPr>
            <a:normAutofit lnSpcReduction="10000"/>
          </a:bodyPr>
          <a:lstStyle/>
          <a:p>
            <a:pPr algn="justLow"/>
            <a:endParaRPr lang="en-GB" dirty="0" smtClean="0"/>
          </a:p>
          <a:p>
            <a:pPr algn="justLow"/>
            <a:r>
              <a:rPr lang="en-GB" sz="2800" dirty="0" smtClean="0"/>
              <a:t>The combination of the three elements of design: points, lines and shapes</a:t>
            </a:r>
          </a:p>
          <a:p>
            <a:pPr algn="justLow">
              <a:buNone/>
            </a:pPr>
            <a:r>
              <a:rPr lang="en-GB" dirty="0" smtClean="0"/>
              <a:t>	</a:t>
            </a:r>
          </a:p>
          <a:p>
            <a:pPr algn="justLow"/>
            <a:endParaRPr lang="en-GB" dirty="0"/>
          </a:p>
        </p:txBody>
      </p:sp>
      <p:pic>
        <p:nvPicPr>
          <p:cNvPr id="4" name="Picture 6" descr="broadwa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483768" y="2708920"/>
            <a:ext cx="3810000" cy="37798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1368152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700" b="1" dirty="0" smtClean="0"/>
              <a:t>Shape </a:t>
            </a:r>
            <a:r>
              <a:rPr lang="en-GB" b="1" dirty="0" smtClean="0"/>
              <a:t>	</a:t>
            </a:r>
            <a:endParaRPr lang="en-GB" dirty="0"/>
          </a:p>
        </p:txBody>
      </p:sp>
      <p:pic>
        <p:nvPicPr>
          <p:cNvPr id="7" name="Picture 5" descr="kandinsky-kndnsk0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340768"/>
            <a:ext cx="7006415" cy="4839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2" y="1268761"/>
            <a:ext cx="6264697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95536" y="5589240"/>
            <a:ext cx="83529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/>
            <a:r>
              <a:rPr lang="en-GB" sz="2000" b="1" u="sng" dirty="0" smtClean="0"/>
              <a:t>Architectural drawings are often </a:t>
            </a:r>
            <a:r>
              <a:rPr lang="en-GB" sz="2000" b="1" dirty="0" smtClean="0"/>
              <a:t>resulted from </a:t>
            </a:r>
            <a:r>
              <a:rPr lang="en-GB" sz="2000" dirty="0" smtClean="0"/>
              <a:t>The combination of the three elements of design: points, lines and shapes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23528" y="476672"/>
            <a:ext cx="1368152" cy="576064"/>
          </a:xfrm>
          <a:prstGeom prst="rect">
            <a:avLst/>
          </a:prstGeom>
        </p:spPr>
        <p:txBody>
          <a:bodyPr vert="horz" lIns="0" rIns="0" bIns="0" anchor="b">
            <a:normAutofit fontScale="8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7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Shape </a:t>
            </a:r>
            <a:r>
              <a:rPr kumimoji="0" lang="en-GB" sz="50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	</a:t>
            </a:r>
            <a:endParaRPr kumimoji="0" lang="en-GB" sz="5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5536" y="620688"/>
            <a:ext cx="3024336" cy="461665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en-U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Shape examples</a:t>
            </a:r>
            <a:endParaRPr lang="en-GB" sz="24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7" name="Picture 4" descr="us pavilion montreal expo 196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556792"/>
            <a:ext cx="7116132" cy="4767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5536" y="620688"/>
            <a:ext cx="3024336" cy="461665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en-US" sz="2400" b="1" dirty="0" smtClean="0">
                <a:solidFill>
                  <a:schemeClr val="tx2"/>
                </a:solidFill>
              </a:rPr>
              <a:t>Shape</a:t>
            </a:r>
            <a:r>
              <a:rPr lang="en-U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examples</a:t>
            </a:r>
            <a:endParaRPr lang="en-GB" sz="24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6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628800"/>
            <a:ext cx="6713140" cy="43635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5536" y="620688"/>
            <a:ext cx="3024336" cy="461665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en-US" sz="2400" b="1" dirty="0" smtClean="0">
                <a:solidFill>
                  <a:schemeClr val="tx2"/>
                </a:solidFill>
              </a:rPr>
              <a:t>Shape </a:t>
            </a:r>
            <a:r>
              <a:rPr lang="en-U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examples</a:t>
            </a:r>
            <a:endParaRPr lang="en-GB" sz="24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9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844824"/>
            <a:ext cx="6552728" cy="43873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5536" y="620688"/>
            <a:ext cx="3024336" cy="461665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en-US" sz="2400" b="1" dirty="0" smtClean="0">
                <a:solidFill>
                  <a:schemeClr val="tx2"/>
                </a:solidFill>
              </a:rPr>
              <a:t>Shape</a:t>
            </a:r>
            <a:r>
              <a:rPr lang="en-U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examples</a:t>
            </a:r>
            <a:endParaRPr lang="en-GB" sz="24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6" name="Picture 2" descr="162543-11449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340768"/>
            <a:ext cx="4608512" cy="51904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5536" y="620688"/>
            <a:ext cx="3024336" cy="461665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en-US" sz="2400" b="1" dirty="0" smtClean="0">
                <a:solidFill>
                  <a:schemeClr val="tx2"/>
                </a:solidFill>
              </a:rPr>
              <a:t>Shape</a:t>
            </a:r>
            <a:r>
              <a:rPr lang="en-U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examples</a:t>
            </a:r>
            <a:endParaRPr lang="en-GB" sz="24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182052"/>
            <a:ext cx="4248472" cy="51158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5536" y="620688"/>
            <a:ext cx="3024336" cy="461665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en-US" sz="2400" b="1" dirty="0" smtClean="0">
                <a:solidFill>
                  <a:schemeClr val="tx2"/>
                </a:solidFill>
              </a:rPr>
              <a:t>Shape</a:t>
            </a:r>
            <a:r>
              <a:rPr lang="en-U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examples</a:t>
            </a:r>
            <a:endParaRPr lang="en-GB" sz="24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9" name="Picture 1" descr="tkrar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412776"/>
            <a:ext cx="6345928" cy="47664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5536" y="620688"/>
            <a:ext cx="3024336" cy="461665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en-US" sz="2400" b="1" dirty="0" smtClean="0">
                <a:solidFill>
                  <a:schemeClr val="tx2"/>
                </a:solidFill>
              </a:rPr>
              <a:t>Shape</a:t>
            </a:r>
            <a:r>
              <a:rPr lang="en-US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examples</a:t>
            </a:r>
            <a:endParaRPr lang="en-GB" sz="2400" b="1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6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196752"/>
            <a:ext cx="4680520" cy="52837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2304256" cy="506320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700" b="1" dirty="0" smtClean="0"/>
              <a:t>Point</a:t>
            </a:r>
            <a:r>
              <a:rPr lang="en-GB" b="1" dirty="0" smtClean="0"/>
              <a:t> 	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96752"/>
            <a:ext cx="8352928" cy="2304256"/>
          </a:xfrm>
        </p:spPr>
        <p:txBody>
          <a:bodyPr>
            <a:noAutofit/>
          </a:bodyPr>
          <a:lstStyle/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sz="2000" b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As the prime element in the vocabulary of form, a point can serve to mark:</a:t>
            </a:r>
            <a:endParaRPr lang="en-US" sz="2000" b="1" dirty="0" smtClean="0">
              <a:latin typeface="Arial" pitchFamily="34" charset="0"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sz="2000" b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. </a:t>
            </a:r>
            <a:r>
              <a:rPr lang="en-US" sz="20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Two ends of a line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sz="2000" b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. </a:t>
            </a:r>
            <a:r>
              <a:rPr lang="en-US" sz="20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Intersection of two lines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sz="2000" b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. </a:t>
            </a:r>
            <a:r>
              <a:rPr lang="en-US" sz="20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Meeting of lines </a:t>
            </a:r>
            <a:r>
              <a:rPr lang="en-US" sz="2000" b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at the corner of a plan or volume</a:t>
            </a:r>
            <a:endParaRPr lang="en-US" sz="2000" b="1" dirty="0" smtClean="0">
              <a:latin typeface="Arial" pitchFamily="34" charset="0"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sz="2000" b="1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. </a:t>
            </a:r>
            <a:r>
              <a:rPr lang="en-US" sz="20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Center of a field </a:t>
            </a:r>
            <a:r>
              <a:rPr lang="en-GB" sz="2000" dirty="0" smtClean="0"/>
              <a:t>	</a:t>
            </a:r>
          </a:p>
          <a:p>
            <a:pPr algn="justLow"/>
            <a:endParaRPr lang="en-GB" sz="2000" dirty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3933056"/>
            <a:ext cx="6477077" cy="1912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2304256" cy="506320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700" b="1" dirty="0" smtClean="0"/>
              <a:t>Point</a:t>
            </a:r>
            <a:r>
              <a:rPr lang="en-GB" b="1" dirty="0" smtClean="0"/>
              <a:t> 	</a:t>
            </a:r>
            <a:endParaRPr lang="en-GB" dirty="0"/>
          </a:p>
        </p:txBody>
      </p:sp>
      <p:pic>
        <p:nvPicPr>
          <p:cNvPr id="6" name="Picture 6" descr="Campidoglio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908720"/>
            <a:ext cx="3312368" cy="5131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09 Roma, complesso del Campidoglio, planimetri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700808"/>
            <a:ext cx="40132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83568" y="6093296"/>
            <a:ext cx="3528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A Central  point</a:t>
            </a:r>
            <a:endParaRPr lang="en-GB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2304256" cy="506320"/>
          </a:xfrm>
        </p:spPr>
        <p:txBody>
          <a:bodyPr>
            <a:normAutofit fontScale="90000"/>
          </a:bodyPr>
          <a:lstStyle/>
          <a:p>
            <a:pPr algn="ctr"/>
            <a:r>
              <a:rPr lang="en-GB" sz="2700" b="1" dirty="0" smtClean="0"/>
              <a:t>Point</a:t>
            </a:r>
            <a:r>
              <a:rPr lang="en-GB" b="1" dirty="0" smtClean="0"/>
              <a:t> 	</a:t>
            </a:r>
            <a:endParaRPr lang="en-GB" dirty="0"/>
          </a:p>
        </p:txBody>
      </p:sp>
      <p:pic>
        <p:nvPicPr>
          <p:cNvPr id="9" name="Picture 5" descr="Champs Elysee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196752"/>
            <a:ext cx="7067085" cy="457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827584" y="5949280"/>
            <a:ext cx="3456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A focal point</a:t>
            </a:r>
            <a:endParaRPr lang="en-GB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6600" b="1" dirty="0" smtClean="0"/>
              <a:t>Line </a:t>
            </a:r>
            <a:r>
              <a:rPr lang="en-GB" b="1" dirty="0" smtClean="0"/>
              <a:t>	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1656184"/>
          </a:xfrm>
        </p:spPr>
        <p:txBody>
          <a:bodyPr>
            <a:normAutofit fontScale="92500" lnSpcReduction="10000"/>
          </a:bodyPr>
          <a:lstStyle/>
          <a:p>
            <a:pPr algn="justLow">
              <a:buNone/>
            </a:pPr>
            <a:r>
              <a:rPr lang="en-GB" sz="2000" dirty="0" smtClean="0"/>
              <a:t>A </a:t>
            </a:r>
            <a:r>
              <a:rPr lang="en-GB" sz="22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line</a:t>
            </a:r>
            <a:r>
              <a:rPr lang="en-GB" sz="2000" dirty="0" smtClean="0"/>
              <a:t> is an element </a:t>
            </a:r>
            <a:r>
              <a:rPr lang="en-GB" sz="20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characterized by length and direction </a:t>
            </a:r>
            <a:r>
              <a:rPr lang="en-GB" sz="2000" dirty="0" smtClean="0"/>
              <a:t>. It is a mark made by a moving point and having psychological impact according to its </a:t>
            </a:r>
            <a:r>
              <a:rPr lang="en-GB" sz="22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direction</a:t>
            </a:r>
            <a:r>
              <a:rPr lang="en-GB" sz="2000" dirty="0" smtClean="0"/>
              <a:t>, </a:t>
            </a:r>
            <a:r>
              <a:rPr lang="en-GB" sz="22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weight</a:t>
            </a:r>
            <a:r>
              <a:rPr lang="en-GB" sz="2000" dirty="0" smtClean="0"/>
              <a:t>, and the </a:t>
            </a:r>
            <a:r>
              <a:rPr lang="en-GB" sz="22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variations</a:t>
            </a:r>
            <a:r>
              <a:rPr lang="en-GB" sz="2000" dirty="0" smtClean="0"/>
              <a:t> in its </a:t>
            </a:r>
            <a:r>
              <a:rPr lang="en-GB" sz="22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direction</a:t>
            </a:r>
            <a:r>
              <a:rPr lang="en-GB" sz="2000" dirty="0" smtClean="0"/>
              <a:t> and weight. </a:t>
            </a:r>
          </a:p>
          <a:p>
            <a:pPr algn="justLow">
              <a:buNone/>
            </a:pPr>
            <a:r>
              <a:rPr lang="en-GB" sz="2000" dirty="0" smtClean="0"/>
              <a:t>A line can be </a:t>
            </a:r>
            <a:r>
              <a:rPr lang="en-GB" sz="22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thick</a:t>
            </a:r>
            <a:r>
              <a:rPr lang="en-GB" sz="2000" dirty="0" smtClean="0"/>
              <a:t> or </a:t>
            </a:r>
            <a:r>
              <a:rPr lang="en-GB" sz="22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thin</a:t>
            </a:r>
            <a:r>
              <a:rPr lang="en-GB" sz="2000" dirty="0" smtClean="0"/>
              <a:t>; </a:t>
            </a:r>
            <a:r>
              <a:rPr lang="en-GB" sz="22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wavy</a:t>
            </a:r>
            <a:r>
              <a:rPr lang="en-GB" sz="2000" dirty="0" smtClean="0"/>
              <a:t>, </a:t>
            </a:r>
            <a:r>
              <a:rPr lang="en-GB" sz="22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curved</a:t>
            </a:r>
            <a:r>
              <a:rPr lang="en-GB" sz="2000" dirty="0" smtClean="0"/>
              <a:t>, or </a:t>
            </a:r>
            <a:r>
              <a:rPr lang="en-GB" sz="22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angular</a:t>
            </a:r>
            <a:r>
              <a:rPr lang="en-GB" sz="2000" dirty="0" smtClean="0"/>
              <a:t>: </a:t>
            </a:r>
            <a:r>
              <a:rPr lang="en-GB" sz="22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continuous</a:t>
            </a:r>
            <a:r>
              <a:rPr lang="en-GB" sz="2000" dirty="0" smtClean="0"/>
              <a:t> or </a:t>
            </a:r>
            <a:r>
              <a:rPr lang="en-GB" sz="22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broken</a:t>
            </a:r>
            <a:r>
              <a:rPr lang="en-GB" sz="2000" dirty="0" smtClean="0"/>
              <a:t>; </a:t>
            </a:r>
            <a:r>
              <a:rPr lang="en-GB" sz="22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dotted</a:t>
            </a:r>
            <a:r>
              <a:rPr lang="en-GB" sz="2000" dirty="0" smtClean="0"/>
              <a:t> </a:t>
            </a:r>
            <a:r>
              <a:rPr lang="en-GB" sz="22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dashed</a:t>
            </a:r>
            <a:r>
              <a:rPr lang="en-GB" sz="2000" dirty="0" smtClean="0"/>
              <a:t>, or a </a:t>
            </a:r>
            <a:r>
              <a:rPr lang="en-GB" sz="22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combination</a:t>
            </a:r>
            <a:r>
              <a:rPr lang="en-GB" sz="2000" dirty="0" smtClean="0"/>
              <a:t> of any of </a:t>
            </a:r>
            <a:r>
              <a:rPr lang="en-GB" sz="2200" b="1" u="sng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these</a:t>
            </a:r>
            <a:r>
              <a:rPr lang="en-GB" sz="2000" dirty="0" smtClean="0"/>
              <a:t>.</a:t>
            </a:r>
          </a:p>
          <a:p>
            <a:pPr algn="justLow"/>
            <a:endParaRPr lang="en-GB" sz="2000" dirty="0" smtClean="0"/>
          </a:p>
          <a:p>
            <a:pPr algn="justLow"/>
            <a:endParaRPr lang="en-GB" sz="2000" dirty="0"/>
          </a:p>
        </p:txBody>
      </p:sp>
      <p:pic>
        <p:nvPicPr>
          <p:cNvPr id="2050" name="Picture 2" descr="p9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077072"/>
            <a:ext cx="7488832" cy="2012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TYPES OF LINE</a:t>
            </a:r>
            <a:endParaRPr lang="en-GB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539552" y="548680"/>
            <a:ext cx="1656184" cy="362304"/>
          </a:xfrm>
          <a:prstGeom prst="rect">
            <a:avLst/>
          </a:prstGeom>
        </p:spPr>
        <p:txBody>
          <a:bodyPr vert="horz" lIns="0" rIns="0" bIns="0" anchor="b">
            <a:normAutofit fontScale="90000" lnSpcReduction="20000"/>
          </a:bodyPr>
          <a:lstStyle/>
          <a:p>
            <a:pPr marL="0" marR="0" lvl="0" indent="0" defTabSz="914400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GB" sz="27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Line </a:t>
            </a:r>
            <a:r>
              <a:rPr lang="en-GB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	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611560" y="1988840"/>
            <a:ext cx="7560840" cy="4280644"/>
            <a:chOff x="1187624" y="2636912"/>
            <a:chExt cx="6791620" cy="3848596"/>
          </a:xfrm>
        </p:grpSpPr>
        <p:sp>
          <p:nvSpPr>
            <p:cNvPr id="15" name="Freeform 10"/>
            <p:cNvSpPr>
              <a:spLocks/>
            </p:cNvSpPr>
            <p:nvPr/>
          </p:nvSpPr>
          <p:spPr bwMode="auto">
            <a:xfrm rot="6708084">
              <a:off x="6404444" y="4445050"/>
              <a:ext cx="2206625" cy="942975"/>
            </a:xfrm>
            <a:custGeom>
              <a:avLst/>
              <a:gdLst>
                <a:gd name="T0" fmla="*/ 0 w 1390"/>
                <a:gd name="T1" fmla="*/ 228 h 594"/>
                <a:gd name="T2" fmla="*/ 9 w 1390"/>
                <a:gd name="T3" fmla="*/ 201 h 594"/>
                <a:gd name="T4" fmla="*/ 91 w 1390"/>
                <a:gd name="T5" fmla="*/ 146 h 594"/>
                <a:gd name="T6" fmla="*/ 91 w 1390"/>
                <a:gd name="T7" fmla="*/ 146 h 594"/>
                <a:gd name="T8" fmla="*/ 183 w 1390"/>
                <a:gd name="T9" fmla="*/ 73 h 594"/>
                <a:gd name="T10" fmla="*/ 228 w 1390"/>
                <a:gd name="T11" fmla="*/ 0 h 594"/>
                <a:gd name="T12" fmla="*/ 320 w 1390"/>
                <a:gd name="T13" fmla="*/ 146 h 594"/>
                <a:gd name="T14" fmla="*/ 375 w 1390"/>
                <a:gd name="T15" fmla="*/ 219 h 594"/>
                <a:gd name="T16" fmla="*/ 448 w 1390"/>
                <a:gd name="T17" fmla="*/ 247 h 594"/>
                <a:gd name="T18" fmla="*/ 603 w 1390"/>
                <a:gd name="T19" fmla="*/ 146 h 594"/>
                <a:gd name="T20" fmla="*/ 667 w 1390"/>
                <a:gd name="T21" fmla="*/ 238 h 594"/>
                <a:gd name="T22" fmla="*/ 695 w 1390"/>
                <a:gd name="T23" fmla="*/ 283 h 594"/>
                <a:gd name="T24" fmla="*/ 704 w 1390"/>
                <a:gd name="T25" fmla="*/ 311 h 594"/>
                <a:gd name="T26" fmla="*/ 722 w 1390"/>
                <a:gd name="T27" fmla="*/ 338 h 594"/>
                <a:gd name="T28" fmla="*/ 731 w 1390"/>
                <a:gd name="T29" fmla="*/ 366 h 594"/>
                <a:gd name="T30" fmla="*/ 777 w 1390"/>
                <a:gd name="T31" fmla="*/ 356 h 594"/>
                <a:gd name="T32" fmla="*/ 804 w 1390"/>
                <a:gd name="T33" fmla="*/ 347 h 594"/>
                <a:gd name="T34" fmla="*/ 905 w 1390"/>
                <a:gd name="T35" fmla="*/ 292 h 594"/>
                <a:gd name="T36" fmla="*/ 960 w 1390"/>
                <a:gd name="T37" fmla="*/ 265 h 594"/>
                <a:gd name="T38" fmla="*/ 987 w 1390"/>
                <a:gd name="T39" fmla="*/ 247 h 594"/>
                <a:gd name="T40" fmla="*/ 1033 w 1390"/>
                <a:gd name="T41" fmla="*/ 347 h 594"/>
                <a:gd name="T42" fmla="*/ 1070 w 1390"/>
                <a:gd name="T43" fmla="*/ 420 h 594"/>
                <a:gd name="T44" fmla="*/ 1124 w 1390"/>
                <a:gd name="T45" fmla="*/ 466 h 594"/>
                <a:gd name="T46" fmla="*/ 1225 w 1390"/>
                <a:gd name="T47" fmla="*/ 384 h 594"/>
                <a:gd name="T48" fmla="*/ 1252 w 1390"/>
                <a:gd name="T49" fmla="*/ 366 h 594"/>
                <a:gd name="T50" fmla="*/ 1298 w 1390"/>
                <a:gd name="T51" fmla="*/ 320 h 594"/>
                <a:gd name="T52" fmla="*/ 1307 w 1390"/>
                <a:gd name="T53" fmla="*/ 347 h 594"/>
                <a:gd name="T54" fmla="*/ 1353 w 1390"/>
                <a:gd name="T55" fmla="*/ 439 h 594"/>
                <a:gd name="T56" fmla="*/ 1390 w 1390"/>
                <a:gd name="T57" fmla="*/ 594 h 59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390"/>
                <a:gd name="T88" fmla="*/ 0 h 594"/>
                <a:gd name="T89" fmla="*/ 1390 w 1390"/>
                <a:gd name="T90" fmla="*/ 594 h 59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390" h="594">
                  <a:moveTo>
                    <a:pt x="0" y="228"/>
                  </a:moveTo>
                  <a:cubicBezTo>
                    <a:pt x="3" y="219"/>
                    <a:pt x="2" y="208"/>
                    <a:pt x="9" y="201"/>
                  </a:cubicBezTo>
                  <a:lnTo>
                    <a:pt x="91" y="146"/>
                  </a:lnTo>
                  <a:cubicBezTo>
                    <a:pt x="91" y="146"/>
                    <a:pt x="91" y="146"/>
                    <a:pt x="91" y="146"/>
                  </a:cubicBezTo>
                  <a:cubicBezTo>
                    <a:pt x="125" y="114"/>
                    <a:pt x="136" y="88"/>
                    <a:pt x="183" y="73"/>
                  </a:cubicBezTo>
                  <a:cubicBezTo>
                    <a:pt x="201" y="46"/>
                    <a:pt x="218" y="30"/>
                    <a:pt x="228" y="0"/>
                  </a:cubicBezTo>
                  <a:cubicBezTo>
                    <a:pt x="277" y="47"/>
                    <a:pt x="261" y="108"/>
                    <a:pt x="320" y="146"/>
                  </a:cubicBezTo>
                  <a:cubicBezTo>
                    <a:pt x="332" y="183"/>
                    <a:pt x="342" y="198"/>
                    <a:pt x="375" y="219"/>
                  </a:cubicBezTo>
                  <a:cubicBezTo>
                    <a:pt x="392" y="273"/>
                    <a:pt x="399" y="271"/>
                    <a:pt x="448" y="247"/>
                  </a:cubicBezTo>
                  <a:cubicBezTo>
                    <a:pt x="481" y="195"/>
                    <a:pt x="552" y="180"/>
                    <a:pt x="603" y="146"/>
                  </a:cubicBezTo>
                  <a:cubicBezTo>
                    <a:pt x="631" y="172"/>
                    <a:pt x="639" y="209"/>
                    <a:pt x="667" y="238"/>
                  </a:cubicBezTo>
                  <a:cubicBezTo>
                    <a:pt x="693" y="317"/>
                    <a:pt x="656" y="219"/>
                    <a:pt x="695" y="283"/>
                  </a:cubicBezTo>
                  <a:cubicBezTo>
                    <a:pt x="700" y="291"/>
                    <a:pt x="700" y="302"/>
                    <a:pt x="704" y="311"/>
                  </a:cubicBezTo>
                  <a:cubicBezTo>
                    <a:pt x="709" y="321"/>
                    <a:pt x="716" y="329"/>
                    <a:pt x="722" y="338"/>
                  </a:cubicBezTo>
                  <a:cubicBezTo>
                    <a:pt x="725" y="347"/>
                    <a:pt x="724" y="359"/>
                    <a:pt x="731" y="366"/>
                  </a:cubicBezTo>
                  <a:cubicBezTo>
                    <a:pt x="760" y="395"/>
                    <a:pt x="759" y="367"/>
                    <a:pt x="777" y="356"/>
                  </a:cubicBezTo>
                  <a:cubicBezTo>
                    <a:pt x="785" y="351"/>
                    <a:pt x="795" y="350"/>
                    <a:pt x="804" y="347"/>
                  </a:cubicBezTo>
                  <a:cubicBezTo>
                    <a:pt x="837" y="316"/>
                    <a:pt x="867" y="312"/>
                    <a:pt x="905" y="292"/>
                  </a:cubicBezTo>
                  <a:cubicBezTo>
                    <a:pt x="967" y="260"/>
                    <a:pt x="898" y="285"/>
                    <a:pt x="960" y="265"/>
                  </a:cubicBezTo>
                  <a:cubicBezTo>
                    <a:pt x="969" y="259"/>
                    <a:pt x="976" y="247"/>
                    <a:pt x="987" y="247"/>
                  </a:cubicBezTo>
                  <a:cubicBezTo>
                    <a:pt x="1047" y="247"/>
                    <a:pt x="1026" y="312"/>
                    <a:pt x="1033" y="347"/>
                  </a:cubicBezTo>
                  <a:cubicBezTo>
                    <a:pt x="1044" y="401"/>
                    <a:pt x="1042" y="393"/>
                    <a:pt x="1070" y="420"/>
                  </a:cubicBezTo>
                  <a:cubicBezTo>
                    <a:pt x="1092" y="487"/>
                    <a:pt x="1069" y="480"/>
                    <a:pt x="1124" y="466"/>
                  </a:cubicBezTo>
                  <a:cubicBezTo>
                    <a:pt x="1186" y="404"/>
                    <a:pt x="1151" y="433"/>
                    <a:pt x="1225" y="384"/>
                  </a:cubicBezTo>
                  <a:cubicBezTo>
                    <a:pt x="1234" y="378"/>
                    <a:pt x="1252" y="366"/>
                    <a:pt x="1252" y="366"/>
                  </a:cubicBezTo>
                  <a:cubicBezTo>
                    <a:pt x="1257" y="359"/>
                    <a:pt x="1281" y="316"/>
                    <a:pt x="1298" y="320"/>
                  </a:cubicBezTo>
                  <a:cubicBezTo>
                    <a:pt x="1307" y="322"/>
                    <a:pt x="1303" y="338"/>
                    <a:pt x="1307" y="347"/>
                  </a:cubicBezTo>
                  <a:cubicBezTo>
                    <a:pt x="1321" y="379"/>
                    <a:pt x="1334" y="410"/>
                    <a:pt x="1353" y="439"/>
                  </a:cubicBezTo>
                  <a:cubicBezTo>
                    <a:pt x="1366" y="490"/>
                    <a:pt x="1390" y="541"/>
                    <a:pt x="1390" y="594"/>
                  </a:cubicBezTo>
                </a:path>
              </a:pathLst>
            </a:custGeom>
            <a:noFill/>
            <a:ln w="76200" cap="flat" cmpd="sng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1187624" y="2636912"/>
              <a:ext cx="6264696" cy="3848596"/>
              <a:chOff x="685800" y="2438400"/>
              <a:chExt cx="6858000" cy="3975100"/>
            </a:xfrm>
          </p:grpSpPr>
          <p:sp>
            <p:nvSpPr>
              <p:cNvPr id="9" name="Freeform 4"/>
              <p:cNvSpPr>
                <a:spLocks/>
              </p:cNvSpPr>
              <p:nvPr/>
            </p:nvSpPr>
            <p:spPr bwMode="auto">
              <a:xfrm>
                <a:off x="4038600" y="2438400"/>
                <a:ext cx="3505200" cy="1524000"/>
              </a:xfrm>
              <a:custGeom>
                <a:avLst/>
                <a:gdLst>
                  <a:gd name="T0" fmla="*/ 0 w 2208"/>
                  <a:gd name="T1" fmla="*/ 752 h 960"/>
                  <a:gd name="T2" fmla="*/ 1056 w 2208"/>
                  <a:gd name="T3" fmla="*/ 848 h 960"/>
                  <a:gd name="T4" fmla="*/ 912 w 2208"/>
                  <a:gd name="T5" fmla="*/ 80 h 960"/>
                  <a:gd name="T6" fmla="*/ 2208 w 2208"/>
                  <a:gd name="T7" fmla="*/ 368 h 96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08"/>
                  <a:gd name="T13" fmla="*/ 0 h 960"/>
                  <a:gd name="T14" fmla="*/ 2208 w 2208"/>
                  <a:gd name="T15" fmla="*/ 960 h 96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08" h="960">
                    <a:moveTo>
                      <a:pt x="0" y="752"/>
                    </a:moveTo>
                    <a:cubicBezTo>
                      <a:pt x="452" y="856"/>
                      <a:pt x="904" y="960"/>
                      <a:pt x="1056" y="848"/>
                    </a:cubicBezTo>
                    <a:cubicBezTo>
                      <a:pt x="1208" y="736"/>
                      <a:pt x="720" y="160"/>
                      <a:pt x="912" y="80"/>
                    </a:cubicBezTo>
                    <a:cubicBezTo>
                      <a:pt x="1104" y="0"/>
                      <a:pt x="1992" y="320"/>
                      <a:pt x="2208" y="368"/>
                    </a:cubicBezTo>
                  </a:path>
                </a:pathLst>
              </a:custGeom>
              <a:noFill/>
              <a:ln w="38100" cap="flat" cmpd="sng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0" name="Freeform 5"/>
              <p:cNvSpPr>
                <a:spLocks/>
              </p:cNvSpPr>
              <p:nvPr/>
            </p:nvSpPr>
            <p:spPr bwMode="auto">
              <a:xfrm>
                <a:off x="685800" y="3505200"/>
                <a:ext cx="2757488" cy="1190625"/>
              </a:xfrm>
              <a:custGeom>
                <a:avLst/>
                <a:gdLst>
                  <a:gd name="T0" fmla="*/ 0 w 1737"/>
                  <a:gd name="T1" fmla="*/ 339 h 750"/>
                  <a:gd name="T2" fmla="*/ 366 w 1737"/>
                  <a:gd name="T3" fmla="*/ 238 h 750"/>
                  <a:gd name="T4" fmla="*/ 411 w 1737"/>
                  <a:gd name="T5" fmla="*/ 201 h 750"/>
                  <a:gd name="T6" fmla="*/ 485 w 1737"/>
                  <a:gd name="T7" fmla="*/ 128 h 750"/>
                  <a:gd name="T8" fmla="*/ 439 w 1737"/>
                  <a:gd name="T9" fmla="*/ 19 h 750"/>
                  <a:gd name="T10" fmla="*/ 384 w 1737"/>
                  <a:gd name="T11" fmla="*/ 0 h 750"/>
                  <a:gd name="T12" fmla="*/ 311 w 1737"/>
                  <a:gd name="T13" fmla="*/ 64 h 750"/>
                  <a:gd name="T14" fmla="*/ 439 w 1737"/>
                  <a:gd name="T15" fmla="*/ 320 h 750"/>
                  <a:gd name="T16" fmla="*/ 485 w 1737"/>
                  <a:gd name="T17" fmla="*/ 329 h 750"/>
                  <a:gd name="T18" fmla="*/ 512 w 1737"/>
                  <a:gd name="T19" fmla="*/ 339 h 750"/>
                  <a:gd name="T20" fmla="*/ 640 w 1737"/>
                  <a:gd name="T21" fmla="*/ 329 h 750"/>
                  <a:gd name="T22" fmla="*/ 731 w 1737"/>
                  <a:gd name="T23" fmla="*/ 238 h 750"/>
                  <a:gd name="T24" fmla="*/ 722 w 1737"/>
                  <a:gd name="T25" fmla="*/ 137 h 750"/>
                  <a:gd name="T26" fmla="*/ 658 w 1737"/>
                  <a:gd name="T27" fmla="*/ 156 h 750"/>
                  <a:gd name="T28" fmla="*/ 640 w 1737"/>
                  <a:gd name="T29" fmla="*/ 211 h 750"/>
                  <a:gd name="T30" fmla="*/ 686 w 1737"/>
                  <a:gd name="T31" fmla="*/ 375 h 750"/>
                  <a:gd name="T32" fmla="*/ 823 w 1737"/>
                  <a:gd name="T33" fmla="*/ 503 h 750"/>
                  <a:gd name="T34" fmla="*/ 1079 w 1737"/>
                  <a:gd name="T35" fmla="*/ 467 h 750"/>
                  <a:gd name="T36" fmla="*/ 1106 w 1737"/>
                  <a:gd name="T37" fmla="*/ 439 h 750"/>
                  <a:gd name="T38" fmla="*/ 1152 w 1737"/>
                  <a:gd name="T39" fmla="*/ 375 h 750"/>
                  <a:gd name="T40" fmla="*/ 1070 w 1737"/>
                  <a:gd name="T41" fmla="*/ 256 h 750"/>
                  <a:gd name="T42" fmla="*/ 1024 w 1737"/>
                  <a:gd name="T43" fmla="*/ 284 h 750"/>
                  <a:gd name="T44" fmla="*/ 987 w 1737"/>
                  <a:gd name="T45" fmla="*/ 339 h 750"/>
                  <a:gd name="T46" fmla="*/ 1006 w 1737"/>
                  <a:gd name="T47" fmla="*/ 540 h 750"/>
                  <a:gd name="T48" fmla="*/ 1061 w 1737"/>
                  <a:gd name="T49" fmla="*/ 595 h 750"/>
                  <a:gd name="T50" fmla="*/ 1115 w 1737"/>
                  <a:gd name="T51" fmla="*/ 613 h 750"/>
                  <a:gd name="T52" fmla="*/ 1371 w 1737"/>
                  <a:gd name="T53" fmla="*/ 649 h 750"/>
                  <a:gd name="T54" fmla="*/ 1481 w 1737"/>
                  <a:gd name="T55" fmla="*/ 558 h 750"/>
                  <a:gd name="T56" fmla="*/ 1463 w 1737"/>
                  <a:gd name="T57" fmla="*/ 421 h 750"/>
                  <a:gd name="T58" fmla="*/ 1408 w 1737"/>
                  <a:gd name="T59" fmla="*/ 393 h 750"/>
                  <a:gd name="T60" fmla="*/ 1381 w 1737"/>
                  <a:gd name="T61" fmla="*/ 485 h 750"/>
                  <a:gd name="T62" fmla="*/ 1445 w 1737"/>
                  <a:gd name="T63" fmla="*/ 649 h 750"/>
                  <a:gd name="T64" fmla="*/ 1545 w 1737"/>
                  <a:gd name="T65" fmla="*/ 695 h 750"/>
                  <a:gd name="T66" fmla="*/ 1682 w 1737"/>
                  <a:gd name="T67" fmla="*/ 750 h 750"/>
                  <a:gd name="T68" fmla="*/ 1737 w 1737"/>
                  <a:gd name="T69" fmla="*/ 732 h 75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737"/>
                  <a:gd name="T106" fmla="*/ 0 h 750"/>
                  <a:gd name="T107" fmla="*/ 1737 w 1737"/>
                  <a:gd name="T108" fmla="*/ 750 h 750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737" h="750">
                    <a:moveTo>
                      <a:pt x="0" y="339"/>
                    </a:moveTo>
                    <a:cubicBezTo>
                      <a:pt x="165" y="354"/>
                      <a:pt x="235" y="327"/>
                      <a:pt x="366" y="238"/>
                    </a:cubicBezTo>
                    <a:cubicBezTo>
                      <a:pt x="382" y="227"/>
                      <a:pt x="397" y="214"/>
                      <a:pt x="411" y="201"/>
                    </a:cubicBezTo>
                    <a:cubicBezTo>
                      <a:pt x="436" y="177"/>
                      <a:pt x="485" y="128"/>
                      <a:pt x="485" y="128"/>
                    </a:cubicBezTo>
                    <a:cubicBezTo>
                      <a:pt x="472" y="91"/>
                      <a:pt x="472" y="40"/>
                      <a:pt x="439" y="19"/>
                    </a:cubicBezTo>
                    <a:cubicBezTo>
                      <a:pt x="423" y="9"/>
                      <a:pt x="384" y="0"/>
                      <a:pt x="384" y="0"/>
                    </a:cubicBezTo>
                    <a:cubicBezTo>
                      <a:pt x="314" y="14"/>
                      <a:pt x="346" y="11"/>
                      <a:pt x="311" y="64"/>
                    </a:cubicBezTo>
                    <a:cubicBezTo>
                      <a:pt x="321" y="173"/>
                      <a:pt x="319" y="276"/>
                      <a:pt x="439" y="320"/>
                    </a:cubicBezTo>
                    <a:cubicBezTo>
                      <a:pt x="454" y="325"/>
                      <a:pt x="470" y="325"/>
                      <a:pt x="485" y="329"/>
                    </a:cubicBezTo>
                    <a:cubicBezTo>
                      <a:pt x="494" y="331"/>
                      <a:pt x="503" y="336"/>
                      <a:pt x="512" y="339"/>
                    </a:cubicBezTo>
                    <a:cubicBezTo>
                      <a:pt x="555" y="336"/>
                      <a:pt x="598" y="337"/>
                      <a:pt x="640" y="329"/>
                    </a:cubicBezTo>
                    <a:cubicBezTo>
                      <a:pt x="677" y="322"/>
                      <a:pt x="707" y="262"/>
                      <a:pt x="731" y="238"/>
                    </a:cubicBezTo>
                    <a:cubicBezTo>
                      <a:pt x="747" y="194"/>
                      <a:pt x="758" y="173"/>
                      <a:pt x="722" y="137"/>
                    </a:cubicBezTo>
                    <a:cubicBezTo>
                      <a:pt x="701" y="143"/>
                      <a:pt x="675" y="141"/>
                      <a:pt x="658" y="156"/>
                    </a:cubicBezTo>
                    <a:cubicBezTo>
                      <a:pt x="644" y="169"/>
                      <a:pt x="640" y="211"/>
                      <a:pt x="640" y="211"/>
                    </a:cubicBezTo>
                    <a:cubicBezTo>
                      <a:pt x="647" y="267"/>
                      <a:pt x="643" y="334"/>
                      <a:pt x="686" y="375"/>
                    </a:cubicBezTo>
                    <a:cubicBezTo>
                      <a:pt x="708" y="444"/>
                      <a:pt x="757" y="482"/>
                      <a:pt x="823" y="503"/>
                    </a:cubicBezTo>
                    <a:cubicBezTo>
                      <a:pt x="901" y="555"/>
                      <a:pt x="1004" y="504"/>
                      <a:pt x="1079" y="467"/>
                    </a:cubicBezTo>
                    <a:cubicBezTo>
                      <a:pt x="1088" y="458"/>
                      <a:pt x="1098" y="449"/>
                      <a:pt x="1106" y="439"/>
                    </a:cubicBezTo>
                    <a:cubicBezTo>
                      <a:pt x="1122" y="418"/>
                      <a:pt x="1152" y="375"/>
                      <a:pt x="1152" y="375"/>
                    </a:cubicBezTo>
                    <a:cubicBezTo>
                      <a:pt x="1134" y="322"/>
                      <a:pt x="1129" y="276"/>
                      <a:pt x="1070" y="256"/>
                    </a:cubicBezTo>
                    <a:cubicBezTo>
                      <a:pt x="1042" y="265"/>
                      <a:pt x="1042" y="260"/>
                      <a:pt x="1024" y="284"/>
                    </a:cubicBezTo>
                    <a:cubicBezTo>
                      <a:pt x="1011" y="302"/>
                      <a:pt x="987" y="339"/>
                      <a:pt x="987" y="339"/>
                    </a:cubicBezTo>
                    <a:cubicBezTo>
                      <a:pt x="991" y="406"/>
                      <a:pt x="980" y="478"/>
                      <a:pt x="1006" y="540"/>
                    </a:cubicBezTo>
                    <a:cubicBezTo>
                      <a:pt x="1016" y="563"/>
                      <a:pt x="1039" y="584"/>
                      <a:pt x="1061" y="595"/>
                    </a:cubicBezTo>
                    <a:cubicBezTo>
                      <a:pt x="1078" y="604"/>
                      <a:pt x="1115" y="613"/>
                      <a:pt x="1115" y="613"/>
                    </a:cubicBezTo>
                    <a:cubicBezTo>
                      <a:pt x="1202" y="677"/>
                      <a:pt x="1257" y="656"/>
                      <a:pt x="1371" y="649"/>
                    </a:cubicBezTo>
                    <a:cubicBezTo>
                      <a:pt x="1455" y="633"/>
                      <a:pt x="1436" y="620"/>
                      <a:pt x="1481" y="558"/>
                    </a:cubicBezTo>
                    <a:cubicBezTo>
                      <a:pt x="1490" y="521"/>
                      <a:pt x="1484" y="452"/>
                      <a:pt x="1463" y="421"/>
                    </a:cubicBezTo>
                    <a:cubicBezTo>
                      <a:pt x="1454" y="408"/>
                      <a:pt x="1422" y="398"/>
                      <a:pt x="1408" y="393"/>
                    </a:cubicBezTo>
                    <a:cubicBezTo>
                      <a:pt x="1386" y="460"/>
                      <a:pt x="1395" y="429"/>
                      <a:pt x="1381" y="485"/>
                    </a:cubicBezTo>
                    <a:cubicBezTo>
                      <a:pt x="1392" y="529"/>
                      <a:pt x="1404" y="616"/>
                      <a:pt x="1445" y="649"/>
                    </a:cubicBezTo>
                    <a:cubicBezTo>
                      <a:pt x="1467" y="666"/>
                      <a:pt x="1517" y="686"/>
                      <a:pt x="1545" y="695"/>
                    </a:cubicBezTo>
                    <a:cubicBezTo>
                      <a:pt x="1589" y="729"/>
                      <a:pt x="1629" y="739"/>
                      <a:pt x="1682" y="750"/>
                    </a:cubicBezTo>
                    <a:cubicBezTo>
                      <a:pt x="1700" y="744"/>
                      <a:pt x="1737" y="732"/>
                      <a:pt x="1737" y="732"/>
                    </a:cubicBezTo>
                  </a:path>
                </a:pathLst>
              </a:custGeom>
              <a:noFill/>
              <a:ln w="38100" cap="flat" cmpd="sng">
                <a:solidFill>
                  <a:srgbClr val="0000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1" name="Line 6"/>
              <p:cNvSpPr>
                <a:spLocks noChangeShapeType="1"/>
              </p:cNvSpPr>
              <p:nvPr/>
            </p:nvSpPr>
            <p:spPr bwMode="auto">
              <a:xfrm flipH="1" flipV="1">
                <a:off x="5791200" y="2895600"/>
                <a:ext cx="1371600" cy="1600200"/>
              </a:xfrm>
              <a:prstGeom prst="line">
                <a:avLst/>
              </a:prstGeom>
              <a:noFill/>
              <a:ln w="76200">
                <a:solidFill>
                  <a:schemeClr val="hlink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" name="Line 7"/>
              <p:cNvSpPr>
                <a:spLocks noChangeShapeType="1"/>
              </p:cNvSpPr>
              <p:nvPr/>
            </p:nvSpPr>
            <p:spPr bwMode="auto">
              <a:xfrm flipV="1">
                <a:off x="5791200" y="4114800"/>
                <a:ext cx="0" cy="19812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3" name="Freeform 8"/>
              <p:cNvSpPr>
                <a:spLocks/>
              </p:cNvSpPr>
              <p:nvPr/>
            </p:nvSpPr>
            <p:spPr bwMode="auto">
              <a:xfrm rot="3301253">
                <a:off x="1644650" y="3917950"/>
                <a:ext cx="2679700" cy="2311400"/>
              </a:xfrm>
              <a:custGeom>
                <a:avLst/>
                <a:gdLst>
                  <a:gd name="T0" fmla="*/ 0 w 1688"/>
                  <a:gd name="T1" fmla="*/ 1248 h 1456"/>
                  <a:gd name="T2" fmla="*/ 1440 w 1688"/>
                  <a:gd name="T3" fmla="*/ 1248 h 1456"/>
                  <a:gd name="T4" fmla="*/ 1488 w 1688"/>
                  <a:gd name="T5" fmla="*/ 0 h 1456"/>
                  <a:gd name="T6" fmla="*/ 0 60000 65536"/>
                  <a:gd name="T7" fmla="*/ 0 60000 65536"/>
                  <a:gd name="T8" fmla="*/ 0 60000 65536"/>
                  <a:gd name="T9" fmla="*/ 0 w 1688"/>
                  <a:gd name="T10" fmla="*/ 0 h 1456"/>
                  <a:gd name="T11" fmla="*/ 1688 w 1688"/>
                  <a:gd name="T12" fmla="*/ 1456 h 145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688" h="1456">
                    <a:moveTo>
                      <a:pt x="0" y="1248"/>
                    </a:moveTo>
                    <a:cubicBezTo>
                      <a:pt x="596" y="1352"/>
                      <a:pt x="1192" y="1456"/>
                      <a:pt x="1440" y="1248"/>
                    </a:cubicBezTo>
                    <a:cubicBezTo>
                      <a:pt x="1688" y="1040"/>
                      <a:pt x="1480" y="208"/>
                      <a:pt x="1488" y="0"/>
                    </a:cubicBezTo>
                  </a:path>
                </a:pathLst>
              </a:custGeom>
              <a:noFill/>
              <a:ln w="38100" cap="flat" cmpd="sng">
                <a:solidFill>
                  <a:srgbClr val="80008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4" name="Freeform 9"/>
              <p:cNvSpPr>
                <a:spLocks/>
              </p:cNvSpPr>
              <p:nvPr/>
            </p:nvSpPr>
            <p:spPr bwMode="auto">
              <a:xfrm rot="20241192">
                <a:off x="2590800" y="4495800"/>
                <a:ext cx="2743200" cy="1111250"/>
              </a:xfrm>
              <a:custGeom>
                <a:avLst/>
                <a:gdLst>
                  <a:gd name="T0" fmla="*/ 6 w 938"/>
                  <a:gd name="T1" fmla="*/ 137 h 325"/>
                  <a:gd name="T2" fmla="*/ 61 w 938"/>
                  <a:gd name="T3" fmla="*/ 274 h 325"/>
                  <a:gd name="T4" fmla="*/ 189 w 938"/>
                  <a:gd name="T5" fmla="*/ 302 h 325"/>
                  <a:gd name="T6" fmla="*/ 216 w 938"/>
                  <a:gd name="T7" fmla="*/ 238 h 325"/>
                  <a:gd name="T8" fmla="*/ 234 w 938"/>
                  <a:gd name="T9" fmla="*/ 155 h 325"/>
                  <a:gd name="T10" fmla="*/ 253 w 938"/>
                  <a:gd name="T11" fmla="*/ 219 h 325"/>
                  <a:gd name="T12" fmla="*/ 335 w 938"/>
                  <a:gd name="T13" fmla="*/ 274 h 325"/>
                  <a:gd name="T14" fmla="*/ 445 w 938"/>
                  <a:gd name="T15" fmla="*/ 201 h 325"/>
                  <a:gd name="T16" fmla="*/ 435 w 938"/>
                  <a:gd name="T17" fmla="*/ 137 h 325"/>
                  <a:gd name="T18" fmla="*/ 454 w 938"/>
                  <a:gd name="T19" fmla="*/ 155 h 325"/>
                  <a:gd name="T20" fmla="*/ 463 w 938"/>
                  <a:gd name="T21" fmla="*/ 183 h 325"/>
                  <a:gd name="T22" fmla="*/ 536 w 938"/>
                  <a:gd name="T23" fmla="*/ 228 h 325"/>
                  <a:gd name="T24" fmla="*/ 600 w 938"/>
                  <a:gd name="T25" fmla="*/ 219 h 325"/>
                  <a:gd name="T26" fmla="*/ 655 w 938"/>
                  <a:gd name="T27" fmla="*/ 155 h 325"/>
                  <a:gd name="T28" fmla="*/ 664 w 938"/>
                  <a:gd name="T29" fmla="*/ 73 h 325"/>
                  <a:gd name="T30" fmla="*/ 682 w 938"/>
                  <a:gd name="T31" fmla="*/ 128 h 325"/>
                  <a:gd name="T32" fmla="*/ 746 w 938"/>
                  <a:gd name="T33" fmla="*/ 183 h 325"/>
                  <a:gd name="T34" fmla="*/ 902 w 938"/>
                  <a:gd name="T35" fmla="*/ 137 h 325"/>
                  <a:gd name="T36" fmla="*/ 938 w 938"/>
                  <a:gd name="T37" fmla="*/ 55 h 325"/>
                  <a:gd name="T38" fmla="*/ 929 w 938"/>
                  <a:gd name="T39" fmla="*/ 0 h 32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938"/>
                  <a:gd name="T61" fmla="*/ 0 h 325"/>
                  <a:gd name="T62" fmla="*/ 938 w 938"/>
                  <a:gd name="T63" fmla="*/ 325 h 325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938" h="325">
                    <a:moveTo>
                      <a:pt x="6" y="137"/>
                    </a:moveTo>
                    <a:cubicBezTo>
                      <a:pt x="13" y="196"/>
                      <a:pt x="0" y="254"/>
                      <a:pt x="61" y="274"/>
                    </a:cubicBezTo>
                    <a:cubicBezTo>
                      <a:pt x="135" y="325"/>
                      <a:pt x="93" y="314"/>
                      <a:pt x="189" y="302"/>
                    </a:cubicBezTo>
                    <a:cubicBezTo>
                      <a:pt x="211" y="278"/>
                      <a:pt x="216" y="280"/>
                      <a:pt x="216" y="238"/>
                    </a:cubicBezTo>
                    <a:cubicBezTo>
                      <a:pt x="216" y="133"/>
                      <a:pt x="176" y="116"/>
                      <a:pt x="234" y="155"/>
                    </a:cubicBezTo>
                    <a:cubicBezTo>
                      <a:pt x="241" y="176"/>
                      <a:pt x="241" y="201"/>
                      <a:pt x="253" y="219"/>
                    </a:cubicBezTo>
                    <a:cubicBezTo>
                      <a:pt x="266" y="238"/>
                      <a:pt x="313" y="267"/>
                      <a:pt x="335" y="274"/>
                    </a:cubicBezTo>
                    <a:cubicBezTo>
                      <a:pt x="406" y="264"/>
                      <a:pt x="414" y="262"/>
                      <a:pt x="445" y="201"/>
                    </a:cubicBezTo>
                    <a:cubicBezTo>
                      <a:pt x="442" y="180"/>
                      <a:pt x="431" y="158"/>
                      <a:pt x="435" y="137"/>
                    </a:cubicBezTo>
                    <a:cubicBezTo>
                      <a:pt x="437" y="128"/>
                      <a:pt x="449" y="148"/>
                      <a:pt x="454" y="155"/>
                    </a:cubicBezTo>
                    <a:cubicBezTo>
                      <a:pt x="459" y="163"/>
                      <a:pt x="457" y="175"/>
                      <a:pt x="463" y="183"/>
                    </a:cubicBezTo>
                    <a:cubicBezTo>
                      <a:pt x="478" y="202"/>
                      <a:pt x="514" y="221"/>
                      <a:pt x="536" y="228"/>
                    </a:cubicBezTo>
                    <a:cubicBezTo>
                      <a:pt x="557" y="225"/>
                      <a:pt x="579" y="225"/>
                      <a:pt x="600" y="219"/>
                    </a:cubicBezTo>
                    <a:cubicBezTo>
                      <a:pt x="632" y="209"/>
                      <a:pt x="634" y="177"/>
                      <a:pt x="655" y="155"/>
                    </a:cubicBezTo>
                    <a:cubicBezTo>
                      <a:pt x="658" y="128"/>
                      <a:pt x="645" y="92"/>
                      <a:pt x="664" y="73"/>
                    </a:cubicBezTo>
                    <a:cubicBezTo>
                      <a:pt x="678" y="59"/>
                      <a:pt x="668" y="115"/>
                      <a:pt x="682" y="128"/>
                    </a:cubicBezTo>
                    <a:cubicBezTo>
                      <a:pt x="707" y="152"/>
                      <a:pt x="712" y="172"/>
                      <a:pt x="746" y="183"/>
                    </a:cubicBezTo>
                    <a:cubicBezTo>
                      <a:pt x="841" y="173"/>
                      <a:pt x="825" y="167"/>
                      <a:pt x="902" y="137"/>
                    </a:cubicBezTo>
                    <a:cubicBezTo>
                      <a:pt x="912" y="108"/>
                      <a:pt x="928" y="84"/>
                      <a:pt x="938" y="55"/>
                    </a:cubicBezTo>
                    <a:cubicBezTo>
                      <a:pt x="928" y="6"/>
                      <a:pt x="929" y="25"/>
                      <a:pt x="929" y="0"/>
                    </a:cubicBezTo>
                  </a:path>
                </a:pathLst>
              </a:custGeom>
              <a:noFill/>
              <a:ln w="76200" cap="flat" cmpd="sng">
                <a:solidFill>
                  <a:srgbClr val="FFFF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6" name="Line 11"/>
              <p:cNvSpPr>
                <a:spLocks noChangeShapeType="1"/>
              </p:cNvSpPr>
              <p:nvPr/>
            </p:nvSpPr>
            <p:spPr bwMode="auto">
              <a:xfrm>
                <a:off x="1143000" y="3200400"/>
                <a:ext cx="2819400" cy="0"/>
              </a:xfrm>
              <a:prstGeom prst="line">
                <a:avLst/>
              </a:prstGeom>
              <a:noFill/>
              <a:ln w="76200">
                <a:solidFill>
                  <a:srgbClr val="FF66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GB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7506</TotalTime>
  <Words>670</Words>
  <Application>Microsoft Office PowerPoint</Application>
  <PresentationFormat>On-screen Show (4:3)</PresentationFormat>
  <Paragraphs>119</Paragraphs>
  <Slides>49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0" baseType="lpstr">
      <vt:lpstr>Flow</vt:lpstr>
      <vt:lpstr>  Elements of Design 1 </vt:lpstr>
      <vt:lpstr>  What are Elements of Design?</vt:lpstr>
      <vt:lpstr>Point  </vt:lpstr>
      <vt:lpstr>Point  </vt:lpstr>
      <vt:lpstr>Point  </vt:lpstr>
      <vt:lpstr>Point  </vt:lpstr>
      <vt:lpstr>Point  </vt:lpstr>
      <vt:lpstr>Line  </vt:lpstr>
      <vt:lpstr>TYPES OF LINE</vt:lpstr>
      <vt:lpstr>TYPES OF LINE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Line Expressions  </vt:lpstr>
      <vt:lpstr>Slide 27</vt:lpstr>
      <vt:lpstr>Slide 28</vt:lpstr>
      <vt:lpstr>Line   </vt:lpstr>
      <vt:lpstr>Line </vt:lpstr>
      <vt:lpstr>Line </vt:lpstr>
      <vt:lpstr>Line </vt:lpstr>
      <vt:lpstr>Shape  </vt:lpstr>
      <vt:lpstr>Shape  </vt:lpstr>
      <vt:lpstr>Shape  </vt:lpstr>
      <vt:lpstr>Shape  </vt:lpstr>
      <vt:lpstr>Slide 37</vt:lpstr>
      <vt:lpstr>Slide 38</vt:lpstr>
      <vt:lpstr>Slide 39</vt:lpstr>
      <vt:lpstr>Shape  </vt:lpstr>
      <vt:lpstr>Shape  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Elements of Design</dc:title>
  <dc:creator>User</dc:creator>
  <cp:lastModifiedBy>Home</cp:lastModifiedBy>
  <cp:revision>99</cp:revision>
  <dcterms:created xsi:type="dcterms:W3CDTF">2010-10-17T19:06:26Z</dcterms:created>
  <dcterms:modified xsi:type="dcterms:W3CDTF">2012-02-08T23:14:16Z</dcterms:modified>
</cp:coreProperties>
</file>