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54"/>
  </p:notesMasterIdLst>
  <p:sldIdLst>
    <p:sldId id="344" r:id="rId2"/>
    <p:sldId id="272" r:id="rId3"/>
    <p:sldId id="348" r:id="rId4"/>
    <p:sldId id="349" r:id="rId5"/>
    <p:sldId id="389" r:id="rId6"/>
    <p:sldId id="275" r:id="rId7"/>
    <p:sldId id="321" r:id="rId8"/>
    <p:sldId id="277" r:id="rId9"/>
    <p:sldId id="273" r:id="rId10"/>
    <p:sldId id="335" r:id="rId11"/>
    <p:sldId id="337" r:id="rId12"/>
    <p:sldId id="334" r:id="rId13"/>
    <p:sldId id="336" r:id="rId14"/>
    <p:sldId id="350" r:id="rId15"/>
    <p:sldId id="352" r:id="rId16"/>
    <p:sldId id="353" r:id="rId17"/>
    <p:sldId id="354" r:id="rId18"/>
    <p:sldId id="355" r:id="rId19"/>
    <p:sldId id="351" r:id="rId20"/>
    <p:sldId id="385" r:id="rId21"/>
    <p:sldId id="386" r:id="rId22"/>
    <p:sldId id="387" r:id="rId23"/>
    <p:sldId id="388" r:id="rId24"/>
    <p:sldId id="384" r:id="rId25"/>
    <p:sldId id="356" r:id="rId26"/>
    <p:sldId id="357" r:id="rId27"/>
    <p:sldId id="358" r:id="rId28"/>
    <p:sldId id="359" r:id="rId29"/>
    <p:sldId id="360" r:id="rId30"/>
    <p:sldId id="361" r:id="rId31"/>
    <p:sldId id="362" r:id="rId32"/>
    <p:sldId id="363" r:id="rId33"/>
    <p:sldId id="364" r:id="rId34"/>
    <p:sldId id="365" r:id="rId35"/>
    <p:sldId id="366" r:id="rId36"/>
    <p:sldId id="367" r:id="rId37"/>
    <p:sldId id="368" r:id="rId38"/>
    <p:sldId id="369" r:id="rId39"/>
    <p:sldId id="370" r:id="rId40"/>
    <p:sldId id="371" r:id="rId41"/>
    <p:sldId id="372" r:id="rId42"/>
    <p:sldId id="373" r:id="rId43"/>
    <p:sldId id="374" r:id="rId44"/>
    <p:sldId id="375" r:id="rId45"/>
    <p:sldId id="376" r:id="rId46"/>
    <p:sldId id="377" r:id="rId47"/>
    <p:sldId id="378" r:id="rId48"/>
    <p:sldId id="379" r:id="rId49"/>
    <p:sldId id="380" r:id="rId50"/>
    <p:sldId id="381" r:id="rId51"/>
    <p:sldId id="382" r:id="rId52"/>
    <p:sldId id="383" r:id="rId5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660"/>
  </p:normalViewPr>
  <p:slideViewPr>
    <p:cSldViewPr>
      <p:cViewPr>
        <p:scale>
          <a:sx n="66" d="100"/>
          <a:sy n="66" d="100"/>
        </p:scale>
        <p:origin x="-2454" y="-9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0D4A5B-BA65-41A2-B588-9395C1602299}" type="datetimeFigureOut">
              <a:rPr lang="en-GB" smtClean="0"/>
              <a:pPr/>
              <a:t>04/09/2012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E8813C-0A93-409F-9CDB-6E07545F2E30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8813C-0A93-409F-9CDB-6E07545F2E30}" type="slidenum">
              <a:rPr lang="en-GB" smtClean="0"/>
              <a:pPr/>
              <a:t>31</a:t>
            </a:fld>
            <a:endParaRPr lang="en-GB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8813C-0A93-409F-9CDB-6E07545F2E30}" type="slidenum">
              <a:rPr lang="en-GB" smtClean="0"/>
              <a:pPr/>
              <a:t>40</a:t>
            </a:fld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8813C-0A93-409F-9CDB-6E07545F2E30}" type="slidenum">
              <a:rPr lang="en-GB" smtClean="0"/>
              <a:pPr/>
              <a:t>41</a:t>
            </a:fld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8813C-0A93-409F-9CDB-6E07545F2E30}" type="slidenum">
              <a:rPr lang="en-GB" smtClean="0"/>
              <a:pPr/>
              <a:t>42</a:t>
            </a:fld>
            <a:endParaRPr lang="en-GB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8813C-0A93-409F-9CDB-6E07545F2E30}" type="slidenum">
              <a:rPr lang="en-GB" smtClean="0"/>
              <a:pPr/>
              <a:t>43</a:t>
            </a:fld>
            <a:endParaRPr lang="en-GB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8813C-0A93-409F-9CDB-6E07545F2E30}" type="slidenum">
              <a:rPr lang="en-GB" smtClean="0"/>
              <a:pPr/>
              <a:t>44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8813C-0A93-409F-9CDB-6E07545F2E30}" type="slidenum">
              <a:rPr lang="en-GB" smtClean="0"/>
              <a:pPr/>
              <a:t>32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8813C-0A93-409F-9CDB-6E07545F2E30}" type="slidenum">
              <a:rPr lang="en-GB" smtClean="0"/>
              <a:pPr/>
              <a:t>33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8813C-0A93-409F-9CDB-6E07545F2E30}" type="slidenum">
              <a:rPr lang="en-GB" smtClean="0"/>
              <a:pPr/>
              <a:t>34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8813C-0A93-409F-9CDB-6E07545F2E30}" type="slidenum">
              <a:rPr lang="en-GB" smtClean="0"/>
              <a:pPr/>
              <a:t>35</a:t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8813C-0A93-409F-9CDB-6E07545F2E30}" type="slidenum">
              <a:rPr lang="en-GB" smtClean="0"/>
              <a:pPr/>
              <a:t>36</a:t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8813C-0A93-409F-9CDB-6E07545F2E30}" type="slidenum">
              <a:rPr lang="en-GB" smtClean="0"/>
              <a:pPr/>
              <a:t>37</a:t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8813C-0A93-409F-9CDB-6E07545F2E30}" type="slidenum">
              <a:rPr lang="en-GB" smtClean="0"/>
              <a:pPr/>
              <a:t>38</a:t>
            </a:fld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8813C-0A93-409F-9CDB-6E07545F2E30}" type="slidenum">
              <a:rPr lang="en-GB" smtClean="0"/>
              <a:pPr/>
              <a:t>39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04/09/2012</a:t>
            </a:fld>
            <a:endParaRPr lang="en-GB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04/09/2012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04/09/2012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04/09/2012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04/09/2012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04/09/2012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04/09/2012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04/09/2012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04/09/2012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04/09/2012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04/09/2012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C60B8C9-177E-4EB0-A038-983E7652A1F1}" type="datetimeFigureOut">
              <a:rPr lang="en-GB" smtClean="0"/>
              <a:pPr/>
              <a:t>04/09/2012</a:t>
            </a:fld>
            <a:endParaRPr lang="en-GB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gif"/><Relationship Id="rId4" Type="http://schemas.openxmlformats.org/officeDocument/2006/relationships/image" Target="../media/image41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gif"/><Relationship Id="rId4" Type="http://schemas.openxmlformats.org/officeDocument/2006/relationships/image" Target="../media/image52.gi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2348880"/>
            <a:ext cx="7851648" cy="1828800"/>
          </a:xfrm>
        </p:spPr>
        <p:txBody>
          <a:bodyPr>
            <a:normAutofit fontScale="90000"/>
          </a:bodyPr>
          <a:lstStyle/>
          <a:p>
            <a:pPr algn="ctr"/>
            <a:r>
              <a:rPr lang="en-GB" dirty="0" smtClean="0"/>
              <a:t/>
            </a:r>
            <a:br>
              <a:rPr lang="en-GB" dirty="0" smtClean="0"/>
            </a:br>
            <a:r>
              <a:rPr lang="en-GB" sz="7300" dirty="0" smtClean="0"/>
              <a:t> Elements of Design 2 </a:t>
            </a:r>
            <a:endParaRPr lang="en-GB" dirty="0"/>
          </a:p>
        </p:txBody>
      </p:sp>
      <p:sp>
        <p:nvSpPr>
          <p:cNvPr id="3" name="Footer Placeholder 3"/>
          <p:cNvSpPr>
            <a:spLocks noGrp="1"/>
          </p:cNvSpPr>
          <p:nvPr/>
        </p:nvSpPr>
        <p:spPr>
          <a:xfrm>
            <a:off x="467544" y="6160219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marL="0" algn="l" defTabSz="914400" rtl="0" eaLnBrk="1" latinLnBrk="0" hangingPunct="1">
              <a:defRPr kumimoji="0" sz="1200" kern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/>
              <a:t>Prepared by Dr. Ahmed Azmy</a:t>
            </a:r>
            <a:endParaRPr lang="en-GB" sz="1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578328"/>
          </a:xfrm>
        </p:spPr>
        <p:txBody>
          <a:bodyPr>
            <a:normAutofit/>
          </a:bodyPr>
          <a:lstStyle/>
          <a:p>
            <a:r>
              <a:rPr lang="en-GB" sz="2800" b="1" dirty="0" smtClean="0"/>
              <a:t>SPACE</a:t>
            </a:r>
            <a:endParaRPr lang="en-GB" sz="2800" dirty="0"/>
          </a:p>
        </p:txBody>
      </p:sp>
      <p:pic>
        <p:nvPicPr>
          <p:cNvPr id="6" name="Picture 12" descr="arched ceili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556792"/>
            <a:ext cx="6220081" cy="46650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578328"/>
          </a:xfrm>
        </p:spPr>
        <p:txBody>
          <a:bodyPr>
            <a:normAutofit/>
          </a:bodyPr>
          <a:lstStyle/>
          <a:p>
            <a:r>
              <a:rPr lang="en-GB" sz="2800" b="1" dirty="0" smtClean="0"/>
              <a:t>SPACE</a:t>
            </a:r>
            <a:endParaRPr lang="en-GB" sz="2800" dirty="0"/>
          </a:p>
        </p:txBody>
      </p:sp>
      <p:pic>
        <p:nvPicPr>
          <p:cNvPr id="5" name="Picture 3" descr="North-Advertising_by_Skylab-Architecture_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556792"/>
            <a:ext cx="6984776" cy="46194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578328"/>
          </a:xfrm>
        </p:spPr>
        <p:txBody>
          <a:bodyPr>
            <a:normAutofit/>
          </a:bodyPr>
          <a:lstStyle/>
          <a:p>
            <a:r>
              <a:rPr lang="en-GB" sz="2800" b="1" dirty="0" smtClean="0"/>
              <a:t>SPACE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5013176"/>
            <a:ext cx="8435280" cy="1440160"/>
          </a:xfrm>
        </p:spPr>
        <p:txBody>
          <a:bodyPr/>
          <a:lstStyle/>
          <a:p>
            <a:pPr marL="0" indent="0" algn="justLow">
              <a:buNone/>
            </a:pPr>
            <a:r>
              <a:rPr lang="en-GB" dirty="0" smtClean="0"/>
              <a:t>Architects also speak of space as </a:t>
            </a:r>
            <a:r>
              <a:rPr lang="en-GB" b="1" u="sng" dirty="0" smtClean="0"/>
              <a:t>the amount of land </a:t>
            </a:r>
            <a:r>
              <a:rPr lang="en-GB" dirty="0" smtClean="0"/>
              <a:t>that will be </a:t>
            </a:r>
            <a:r>
              <a:rPr lang="en-GB" b="1" u="sng" dirty="0" smtClean="0"/>
              <a:t>occupied by a building </a:t>
            </a:r>
            <a:r>
              <a:rPr lang="en-GB" dirty="0" smtClean="0"/>
              <a:t>on a </a:t>
            </a:r>
            <a:r>
              <a:rPr lang="en-GB" b="1" u="sng" dirty="0" smtClean="0"/>
              <a:t>site</a:t>
            </a:r>
            <a:r>
              <a:rPr lang="en-GB" dirty="0" smtClean="0"/>
              <a:t>. </a:t>
            </a:r>
            <a:r>
              <a:rPr lang="en-GB" b="1" u="sng" dirty="0" smtClean="0"/>
              <a:t>The remaining </a:t>
            </a:r>
            <a:r>
              <a:rPr lang="en-GB" dirty="0" smtClean="0"/>
              <a:t>area is called </a:t>
            </a:r>
            <a:r>
              <a:rPr lang="en-GB" b="1" u="sng" dirty="0" smtClean="0"/>
              <a:t>open space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052736"/>
            <a:ext cx="5940660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578328"/>
          </a:xfrm>
        </p:spPr>
        <p:txBody>
          <a:bodyPr>
            <a:normAutofit/>
          </a:bodyPr>
          <a:lstStyle/>
          <a:p>
            <a:r>
              <a:rPr lang="en-GB" sz="2800" b="1" dirty="0" smtClean="0"/>
              <a:t>SPACE</a:t>
            </a:r>
            <a:endParaRPr lang="en-GB" sz="2800" dirty="0"/>
          </a:p>
        </p:txBody>
      </p:sp>
      <p:pic>
        <p:nvPicPr>
          <p:cNvPr id="5" name="Picture 7" descr="teiga_villa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556792"/>
            <a:ext cx="6552728" cy="42442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794352"/>
          </a:xfrm>
        </p:spPr>
        <p:txBody>
          <a:bodyPr>
            <a:normAutofit fontScale="90000"/>
          </a:bodyPr>
          <a:lstStyle/>
          <a:p>
            <a:pPr algn="ctr"/>
            <a:r>
              <a:rPr lang="en-GB" b="1" dirty="0" smtClean="0"/>
              <a:t>Texture 	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1008112"/>
          </a:xfrm>
        </p:spPr>
        <p:txBody>
          <a:bodyPr>
            <a:normAutofit/>
          </a:bodyPr>
          <a:lstStyle/>
          <a:p>
            <a:r>
              <a:rPr lang="en-GB" sz="2000" dirty="0" smtClean="0"/>
              <a:t>Refers to </a:t>
            </a:r>
            <a:r>
              <a:rPr lang="en-GB" sz="2000" b="1" u="sng" dirty="0" smtClean="0"/>
              <a:t>surface quality</a:t>
            </a:r>
            <a:r>
              <a:rPr lang="en-GB" sz="2000" dirty="0" smtClean="0"/>
              <a:t>, its </a:t>
            </a:r>
            <a:r>
              <a:rPr lang="en-GB" sz="2000" b="1" u="sng" dirty="0" smtClean="0"/>
              <a:t>smoothness</a:t>
            </a:r>
            <a:r>
              <a:rPr lang="en-GB" sz="2000" dirty="0" smtClean="0"/>
              <a:t>, </a:t>
            </a:r>
            <a:r>
              <a:rPr lang="en-GB" sz="2000" b="1" u="sng" dirty="0" smtClean="0"/>
              <a:t>roughness</a:t>
            </a:r>
            <a:r>
              <a:rPr lang="en-GB" sz="2000" dirty="0" smtClean="0"/>
              <a:t>, and </a:t>
            </a:r>
            <a:r>
              <a:rPr lang="en-GB" sz="2000" b="1" u="sng" dirty="0" smtClean="0"/>
              <a:t>softness</a:t>
            </a:r>
            <a:r>
              <a:rPr lang="en-GB" sz="2000" dirty="0" smtClean="0"/>
              <a:t>. May be </a:t>
            </a:r>
            <a:r>
              <a:rPr lang="en-US" sz="2000" dirty="0" smtClean="0"/>
              <a:t> </a:t>
            </a:r>
            <a:r>
              <a:rPr lang="en-US" sz="2000" b="1" u="sng" dirty="0" smtClean="0"/>
              <a:t>Tactile </a:t>
            </a:r>
            <a:r>
              <a:rPr lang="en-GB" sz="2000" dirty="0" smtClean="0"/>
              <a:t>(can be felt with the </a:t>
            </a:r>
            <a:r>
              <a:rPr lang="en-GB" sz="2000" b="1" u="sng" dirty="0" smtClean="0"/>
              <a:t>fingers</a:t>
            </a:r>
            <a:r>
              <a:rPr lang="en-GB" sz="2000" dirty="0" smtClean="0"/>
              <a:t>) or </a:t>
            </a:r>
            <a:r>
              <a:rPr lang="en-GB" sz="2000" b="1" u="sng" dirty="0" smtClean="0"/>
              <a:t>Visual </a:t>
            </a:r>
            <a:r>
              <a:rPr lang="en-GB" sz="2000" dirty="0" smtClean="0"/>
              <a:t>(suggested by the way the artist has painted a </a:t>
            </a:r>
            <a:r>
              <a:rPr lang="en-GB" sz="2000" b="1" u="sng" dirty="0" smtClean="0"/>
              <a:t>certain</a:t>
            </a:r>
            <a:r>
              <a:rPr lang="en-GB" sz="2000" dirty="0" smtClean="0"/>
              <a:t> area of a </a:t>
            </a:r>
            <a:r>
              <a:rPr lang="en-GB" sz="2000" b="1" u="sng" dirty="0" smtClean="0"/>
              <a:t>picture</a:t>
            </a:r>
            <a:r>
              <a:rPr lang="en-GB" sz="2000" dirty="0" smtClean="0"/>
              <a:t>.</a:t>
            </a:r>
            <a:endParaRPr lang="en-GB" dirty="0"/>
          </a:p>
        </p:txBody>
      </p:sp>
      <p:pic>
        <p:nvPicPr>
          <p:cNvPr id="7" name="Picture 6" descr="Clip_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2564904"/>
            <a:ext cx="7632848" cy="3944027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2123728" cy="578328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700" dirty="0" smtClean="0"/>
              <a:t>Texture</a:t>
            </a:r>
            <a:r>
              <a:rPr lang="en-GB" sz="2700" b="1" dirty="0" smtClean="0"/>
              <a:t> </a:t>
            </a:r>
            <a:r>
              <a:rPr lang="en-GB" b="1" dirty="0" smtClean="0"/>
              <a:t>	</a:t>
            </a:r>
            <a:endParaRPr lang="en-GB" dirty="0"/>
          </a:p>
        </p:txBody>
      </p:sp>
      <p:pic>
        <p:nvPicPr>
          <p:cNvPr id="7" name="Picture 6" descr="Kokoschkasm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827584" y="2348880"/>
            <a:ext cx="2813222" cy="4058418"/>
          </a:xfrm>
          <a:prstGeom prst="rect">
            <a:avLst/>
          </a:prstGeom>
          <a:noFill/>
        </p:spPr>
      </p:pic>
      <p:pic>
        <p:nvPicPr>
          <p:cNvPr id="10" name="Picture 6" descr="u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572000" y="2276872"/>
            <a:ext cx="3547949" cy="4131708"/>
          </a:xfrm>
          <a:prstGeom prst="rect">
            <a:avLst/>
          </a:prstGeom>
          <a:noFill/>
        </p:spPr>
      </p:pic>
      <p:sp>
        <p:nvSpPr>
          <p:cNvPr id="11" name="Rectangle 10"/>
          <p:cNvSpPr/>
          <p:nvPr/>
        </p:nvSpPr>
        <p:spPr>
          <a:xfrm>
            <a:off x="611560" y="1052736"/>
            <a:ext cx="8064896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 smtClean="0"/>
              <a:t>Texture is both a </a:t>
            </a:r>
            <a:r>
              <a:rPr lang="en-GB" sz="2000" b="1" u="sng" dirty="0" smtClean="0"/>
              <a:t>visual</a:t>
            </a:r>
            <a:r>
              <a:rPr lang="en-GB" sz="2000" dirty="0" smtClean="0"/>
              <a:t> and a </a:t>
            </a:r>
            <a:r>
              <a:rPr lang="en-GB" sz="2000" b="1" u="sng" dirty="0" smtClean="0"/>
              <a:t>tactile</a:t>
            </a:r>
            <a:r>
              <a:rPr lang="en-GB" sz="2000" dirty="0" smtClean="0"/>
              <a:t> phenomenon.</a:t>
            </a:r>
          </a:p>
          <a:p>
            <a:pPr marL="0" lvl="1">
              <a:buFont typeface="Arial" pitchFamily="34" charset="0"/>
              <a:buChar char="•"/>
            </a:pPr>
            <a:r>
              <a:rPr lang="en-US" sz="2200" dirty="0" smtClean="0"/>
              <a:t> Tactile textures are real; we can actually feel their surfaces with our fingers. </a:t>
            </a:r>
          </a:p>
          <a:p>
            <a:r>
              <a:rPr lang="en-GB" dirty="0" smtClean="0"/>
              <a:t> </a:t>
            </a:r>
            <a:endParaRPr lang="en-GB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2123728" cy="578328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700" dirty="0" smtClean="0"/>
              <a:t>Texture</a:t>
            </a:r>
            <a:r>
              <a:rPr lang="en-GB" sz="2700" b="1" dirty="0" smtClean="0"/>
              <a:t> </a:t>
            </a:r>
            <a:r>
              <a:rPr lang="en-GB" b="1" dirty="0" smtClean="0"/>
              <a:t>	</a:t>
            </a:r>
            <a:endParaRPr lang="en-GB" dirty="0"/>
          </a:p>
        </p:txBody>
      </p:sp>
      <p:pic>
        <p:nvPicPr>
          <p:cNvPr id="3" name="Picture 6" descr="kleebrick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95536" y="2780928"/>
            <a:ext cx="4320480" cy="3398778"/>
          </a:xfrm>
          <a:prstGeom prst="rect">
            <a:avLst/>
          </a:prstGeom>
          <a:noFill/>
        </p:spPr>
      </p:pic>
      <p:pic>
        <p:nvPicPr>
          <p:cNvPr id="4" name="Picture 6" descr="ShahnLuth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004048" y="1340768"/>
            <a:ext cx="3744416" cy="4812687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179512" y="1196752"/>
            <a:ext cx="46805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buFont typeface="Arial" pitchFamily="34" charset="0"/>
              <a:buChar char="•"/>
            </a:pPr>
            <a:r>
              <a:rPr lang="en-US" sz="2000" dirty="0" smtClean="0"/>
              <a:t> </a:t>
            </a:r>
            <a:r>
              <a:rPr lang="en-US" sz="2000" b="1" u="sng" dirty="0" smtClean="0"/>
              <a:t>Visual textures are illusionary</a:t>
            </a:r>
            <a:r>
              <a:rPr lang="en-US" sz="2000" dirty="0" smtClean="0"/>
              <a:t>; they simply give the </a:t>
            </a:r>
            <a:r>
              <a:rPr lang="en-US" sz="2000" b="1" u="sng" dirty="0" smtClean="0"/>
              <a:t>impression</a:t>
            </a:r>
            <a:r>
              <a:rPr lang="en-US" sz="2000" dirty="0" smtClean="0"/>
              <a:t> of real textures</a:t>
            </a:r>
            <a:endParaRPr lang="en-GB" sz="20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2123728" cy="578328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700" dirty="0" smtClean="0"/>
              <a:t>Texture</a:t>
            </a:r>
            <a:r>
              <a:rPr lang="en-GB" sz="2700" b="1" dirty="0" smtClean="0"/>
              <a:t> </a:t>
            </a:r>
            <a:r>
              <a:rPr lang="en-GB" b="1" dirty="0" smtClean="0"/>
              <a:t>	</a:t>
            </a:r>
            <a:endParaRPr lang="en-GB" dirty="0"/>
          </a:p>
        </p:txBody>
      </p:sp>
      <p:pic>
        <p:nvPicPr>
          <p:cNvPr id="6" name="Picture 5" descr="Tone-Relativity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79712" y="1196752"/>
            <a:ext cx="5328592" cy="532859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2123728" cy="578328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700" dirty="0" smtClean="0"/>
              <a:t>Texture</a:t>
            </a:r>
            <a:r>
              <a:rPr lang="en-GB" sz="2700" b="1" dirty="0" smtClean="0"/>
              <a:t> </a:t>
            </a:r>
            <a:r>
              <a:rPr lang="en-GB" b="1" dirty="0" smtClean="0"/>
              <a:t>	</a:t>
            </a:r>
            <a:endParaRPr lang="en-GB" dirty="0"/>
          </a:p>
        </p:txBody>
      </p:sp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2204864"/>
            <a:ext cx="428625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276872"/>
            <a:ext cx="4139952" cy="2746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2123728" cy="578328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700" dirty="0" smtClean="0"/>
              <a:t>Texture</a:t>
            </a:r>
            <a:r>
              <a:rPr lang="en-GB" sz="2700" b="1" dirty="0" smtClean="0"/>
              <a:t> </a:t>
            </a:r>
            <a:r>
              <a:rPr lang="en-GB" b="1" dirty="0" smtClean="0"/>
              <a:t>	</a:t>
            </a:r>
            <a:endParaRPr lang="en-GB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57200" y="1268760"/>
            <a:ext cx="8229600" cy="485740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en-GB" sz="2800" dirty="0" smtClean="0"/>
              <a:t>Texture often </a:t>
            </a:r>
            <a:r>
              <a:rPr lang="en-GB" sz="2400" b="1" u="sng" dirty="0" smtClean="0"/>
              <a:t>refers </a:t>
            </a:r>
            <a:r>
              <a:rPr lang="en-GB" sz="2800" dirty="0" smtClean="0"/>
              <a:t>to the </a:t>
            </a:r>
            <a:r>
              <a:rPr lang="en-GB" sz="2400" b="1" u="sng" dirty="0" smtClean="0"/>
              <a:t>material</a:t>
            </a:r>
            <a:r>
              <a:rPr lang="en-GB" sz="2800" dirty="0" smtClean="0"/>
              <a:t> that something is made of : 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Examples include:</a:t>
            </a:r>
          </a:p>
          <a:p>
            <a:pPr marL="640080" marR="0" lvl="1" indent="-24688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lang="en-US" sz="2000" b="1" u="sng" dirty="0" smtClean="0"/>
              <a:t>Roughness</a:t>
            </a:r>
          </a:p>
          <a:p>
            <a:pPr marL="640080" marR="0" lvl="1" indent="-24688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lang="en-US" sz="2000" b="1" u="sng" dirty="0" smtClean="0"/>
              <a:t>Smoothness</a:t>
            </a:r>
          </a:p>
          <a:p>
            <a:pPr marL="640080" marR="0" lvl="1" indent="-24688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lang="en-US" sz="2000" b="1" u="sng" dirty="0" smtClean="0"/>
              <a:t>Coarseness</a:t>
            </a:r>
          </a:p>
          <a:p>
            <a:pPr marL="640080" marR="0" lvl="1" indent="-24688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lang="en-US" sz="2000" b="1" u="sng" dirty="0" smtClean="0"/>
              <a:t>Fineness</a:t>
            </a:r>
          </a:p>
        </p:txBody>
      </p:sp>
      <p:sp>
        <p:nvSpPr>
          <p:cNvPr id="6" name="Rectangle 4" descr="Granite"/>
          <p:cNvSpPr>
            <a:spLocks noChangeArrowheads="1"/>
          </p:cNvSpPr>
          <p:nvPr/>
        </p:nvSpPr>
        <p:spPr bwMode="auto">
          <a:xfrm>
            <a:off x="3707904" y="2348880"/>
            <a:ext cx="2160240" cy="1728192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8" name="Rectangle 5" descr="Green marble"/>
          <p:cNvSpPr>
            <a:spLocks noChangeArrowheads="1"/>
          </p:cNvSpPr>
          <p:nvPr/>
        </p:nvSpPr>
        <p:spPr bwMode="auto">
          <a:xfrm>
            <a:off x="3707904" y="4293096"/>
            <a:ext cx="2232248" cy="1872208"/>
          </a:xfrm>
          <a:prstGeom prst="rect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9" name="Rectangle 6" descr="Cork"/>
          <p:cNvSpPr>
            <a:spLocks noChangeArrowheads="1"/>
          </p:cNvSpPr>
          <p:nvPr/>
        </p:nvSpPr>
        <p:spPr bwMode="auto">
          <a:xfrm>
            <a:off x="6300192" y="2348880"/>
            <a:ext cx="2016224" cy="3816424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pic>
        <p:nvPicPr>
          <p:cNvPr id="11" name="Picture 9" descr="texture_bumpy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4293096"/>
            <a:ext cx="2952328" cy="191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722344"/>
          </a:xfrm>
        </p:spPr>
        <p:txBody>
          <a:bodyPr>
            <a:normAutofit fontScale="90000"/>
          </a:bodyPr>
          <a:lstStyle/>
          <a:p>
            <a:pPr algn="ctr"/>
            <a:r>
              <a:rPr lang="en-GB" b="1" dirty="0" smtClean="0"/>
              <a:t>SPACE</a:t>
            </a:r>
            <a:endParaRPr lang="en-GB" dirty="0"/>
          </a:p>
        </p:txBody>
      </p:sp>
      <p:pic>
        <p:nvPicPr>
          <p:cNvPr id="4" name="Picture 5" descr="corbusi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628800"/>
            <a:ext cx="6133555" cy="4911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229600" cy="648072"/>
          </a:xfrm>
        </p:spPr>
        <p:txBody>
          <a:bodyPr>
            <a:normAutofit lnSpcReduction="10000"/>
          </a:bodyPr>
          <a:lstStyle/>
          <a:p>
            <a:pPr algn="justLow"/>
            <a:r>
              <a:rPr lang="en-GB" sz="2000" dirty="0" smtClean="0"/>
              <a:t>Space is the </a:t>
            </a:r>
            <a:r>
              <a:rPr lang="en-GB" sz="2000" b="1" u="sng" dirty="0" smtClean="0"/>
              <a:t>relative position </a:t>
            </a:r>
            <a:r>
              <a:rPr lang="en-GB" sz="2000" dirty="0" smtClean="0"/>
              <a:t>of one two or </a:t>
            </a:r>
            <a:r>
              <a:rPr lang="en-GB" sz="2000" b="1" u="sng" dirty="0" smtClean="0"/>
              <a:t>three-dimensional object</a:t>
            </a:r>
            <a:r>
              <a:rPr lang="en-GB" sz="2000" dirty="0" smtClean="0"/>
              <a:t> to </a:t>
            </a:r>
            <a:r>
              <a:rPr lang="en-GB" sz="2000" b="1" u="sng" dirty="0" smtClean="0"/>
              <a:t>another</a:t>
            </a:r>
            <a:r>
              <a:rPr lang="en-GB" sz="2000" dirty="0" smtClean="0"/>
              <a:t>.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1027" descr="C:\My Documents\ENDS105_F2000\Materialization\LECTURE5\images\L5_04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238" y="500063"/>
            <a:ext cx="7942262" cy="564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4" descr="C:\My Documents\ENDS105_F2000\Materialization\LECTURE5\images\L5_01.gif"/>
          <p:cNvPicPr>
            <a:picLocks noChangeAspect="1" noChangeArrowheads="1"/>
          </p:cNvPicPr>
          <p:nvPr/>
        </p:nvPicPr>
        <p:blipFill>
          <a:blip r:embed="rId2" cstate="print"/>
          <a:srcRect r="78288" b="20833"/>
          <a:stretch>
            <a:fillRect/>
          </a:stretch>
        </p:blipFill>
        <p:spPr bwMode="auto">
          <a:xfrm>
            <a:off x="346075" y="1196752"/>
            <a:ext cx="2297113" cy="5089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2714625" y="1285875"/>
            <a:ext cx="59293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2000" b="1" u="sng"/>
              <a:t>Expression :</a:t>
            </a:r>
            <a:r>
              <a:rPr lang="en-US" sz="2000" b="1"/>
              <a:t> Natural, Hard, Cold and Strength</a:t>
            </a:r>
            <a:endParaRPr lang="ar-EG" sz="2000" b="1"/>
          </a:p>
        </p:txBody>
      </p:sp>
      <p:sp>
        <p:nvSpPr>
          <p:cNvPr id="36868" name="مستطيل 5"/>
          <p:cNvSpPr>
            <a:spLocks noChangeArrowheads="1"/>
          </p:cNvSpPr>
          <p:nvPr/>
        </p:nvSpPr>
        <p:spPr bwMode="auto">
          <a:xfrm>
            <a:off x="3000375" y="428625"/>
            <a:ext cx="1785938" cy="584200"/>
          </a:xfrm>
          <a:prstGeom prst="rect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en-US" sz="3200" b="1">
                <a:solidFill>
                  <a:schemeClr val="accent2"/>
                </a:solidFill>
              </a:rPr>
              <a:t>Granite  </a:t>
            </a:r>
          </a:p>
        </p:txBody>
      </p:sp>
      <p:sp>
        <p:nvSpPr>
          <p:cNvPr id="7" name="مربع نص 6"/>
          <p:cNvSpPr txBox="1">
            <a:spLocks noChangeArrowheads="1"/>
          </p:cNvSpPr>
          <p:nvPr/>
        </p:nvSpPr>
        <p:spPr bwMode="auto">
          <a:xfrm>
            <a:off x="2786063" y="5214938"/>
            <a:ext cx="6357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2000" b="1" u="sng"/>
              <a:t>Expression :</a:t>
            </a:r>
            <a:r>
              <a:rPr lang="en-US" sz="2000" b="1"/>
              <a:t> Warm, Craftsmanship, Permanency, Heaviness and Practical</a:t>
            </a:r>
            <a:endParaRPr lang="ar-EG" sz="2000" b="1"/>
          </a:p>
        </p:txBody>
      </p:sp>
      <p:sp>
        <p:nvSpPr>
          <p:cNvPr id="36870" name="مستطيل 7"/>
          <p:cNvSpPr>
            <a:spLocks noChangeArrowheads="1"/>
          </p:cNvSpPr>
          <p:nvPr/>
        </p:nvSpPr>
        <p:spPr bwMode="auto">
          <a:xfrm>
            <a:off x="2857500" y="4214813"/>
            <a:ext cx="1785938" cy="584200"/>
          </a:xfrm>
          <a:prstGeom prst="rect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en-US" sz="3200" b="1">
                <a:solidFill>
                  <a:schemeClr val="accent2"/>
                </a:solidFill>
              </a:rPr>
              <a:t>Brick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4" descr="C:\My Documents\ENDS105_F2000\Materialization\LECTURE5\images\L5_02.gif"/>
          <p:cNvPicPr>
            <a:picLocks noChangeAspect="1" noChangeArrowheads="1"/>
          </p:cNvPicPr>
          <p:nvPr/>
        </p:nvPicPr>
        <p:blipFill>
          <a:blip r:embed="rId2" cstate="print"/>
          <a:srcRect r="77303" b="19444"/>
          <a:stretch>
            <a:fillRect/>
          </a:stretch>
        </p:blipFill>
        <p:spPr bwMode="auto">
          <a:xfrm>
            <a:off x="214313" y="1124743"/>
            <a:ext cx="2500312" cy="5395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ربع نص 2"/>
          <p:cNvSpPr txBox="1">
            <a:spLocks noChangeArrowheads="1"/>
          </p:cNvSpPr>
          <p:nvPr/>
        </p:nvSpPr>
        <p:spPr bwMode="auto">
          <a:xfrm>
            <a:off x="2714625" y="1285875"/>
            <a:ext cx="5286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2000" b="1" u="sng"/>
              <a:t>Expression :</a:t>
            </a:r>
            <a:r>
              <a:rPr lang="en-US" sz="2000" b="1"/>
              <a:t> Natural, Organic and warm</a:t>
            </a:r>
            <a:endParaRPr lang="ar-EG" sz="2000" b="1"/>
          </a:p>
        </p:txBody>
      </p:sp>
      <p:sp>
        <p:nvSpPr>
          <p:cNvPr id="37892" name="مستطيل 3"/>
          <p:cNvSpPr>
            <a:spLocks noChangeArrowheads="1"/>
          </p:cNvSpPr>
          <p:nvPr/>
        </p:nvSpPr>
        <p:spPr bwMode="auto">
          <a:xfrm>
            <a:off x="3000375" y="428625"/>
            <a:ext cx="1785938" cy="584200"/>
          </a:xfrm>
          <a:prstGeom prst="rect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en-US" sz="3200" b="1">
                <a:solidFill>
                  <a:schemeClr val="accent2"/>
                </a:solidFill>
              </a:rPr>
              <a:t>Wood  </a:t>
            </a:r>
          </a:p>
        </p:txBody>
      </p:sp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2928938" y="5072063"/>
            <a:ext cx="60007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2000" b="1" u="sng"/>
              <a:t>Expression :</a:t>
            </a:r>
            <a:r>
              <a:rPr lang="en-US" sz="2000" b="1"/>
              <a:t> Efficiency, lightness, Temporality, cold, Hard and Purity of line</a:t>
            </a:r>
            <a:endParaRPr lang="ar-EG" sz="2000" b="1"/>
          </a:p>
        </p:txBody>
      </p:sp>
      <p:sp>
        <p:nvSpPr>
          <p:cNvPr id="37894" name="مستطيل 5"/>
          <p:cNvSpPr>
            <a:spLocks noChangeArrowheads="1"/>
          </p:cNvSpPr>
          <p:nvPr/>
        </p:nvSpPr>
        <p:spPr bwMode="auto">
          <a:xfrm>
            <a:off x="2857500" y="4214813"/>
            <a:ext cx="1785938" cy="584200"/>
          </a:xfrm>
          <a:prstGeom prst="rect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en-US" sz="3200" b="1">
                <a:solidFill>
                  <a:schemeClr val="accent2"/>
                </a:solidFill>
              </a:rPr>
              <a:t>steel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1028" descr="C:\My Documents\ENDS105_F2000\Materialization\LECTURE5\images\L5_03.gif"/>
          <p:cNvPicPr>
            <a:picLocks noChangeAspect="1" noChangeArrowheads="1"/>
          </p:cNvPicPr>
          <p:nvPr/>
        </p:nvPicPr>
        <p:blipFill>
          <a:blip r:embed="rId2" cstate="print"/>
          <a:srcRect r="79276" b="19444"/>
          <a:stretch>
            <a:fillRect/>
          </a:stretch>
        </p:blipFill>
        <p:spPr bwMode="auto">
          <a:xfrm>
            <a:off x="285750" y="1052736"/>
            <a:ext cx="2214563" cy="5349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ربع نص 2"/>
          <p:cNvSpPr txBox="1">
            <a:spLocks noChangeArrowheads="1"/>
          </p:cNvSpPr>
          <p:nvPr/>
        </p:nvSpPr>
        <p:spPr bwMode="auto">
          <a:xfrm>
            <a:off x="2714625" y="1285875"/>
            <a:ext cx="56435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2000" b="1" u="sng"/>
              <a:t>Expression :</a:t>
            </a:r>
            <a:r>
              <a:rPr lang="en-US" sz="2000" b="1"/>
              <a:t> Cold, Clean, Fragile and Open</a:t>
            </a:r>
            <a:endParaRPr lang="ar-EG" sz="2000" b="1"/>
          </a:p>
        </p:txBody>
      </p:sp>
      <p:sp>
        <p:nvSpPr>
          <p:cNvPr id="38916" name="مستطيل 3"/>
          <p:cNvSpPr>
            <a:spLocks noChangeArrowheads="1"/>
          </p:cNvSpPr>
          <p:nvPr/>
        </p:nvSpPr>
        <p:spPr bwMode="auto">
          <a:xfrm>
            <a:off x="2786063" y="428625"/>
            <a:ext cx="1785937" cy="584200"/>
          </a:xfrm>
          <a:prstGeom prst="rect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en-US" sz="3200" b="1">
                <a:solidFill>
                  <a:schemeClr val="accent2"/>
                </a:solidFill>
              </a:rPr>
              <a:t>Glass </a:t>
            </a:r>
          </a:p>
        </p:txBody>
      </p:sp>
      <p:sp>
        <p:nvSpPr>
          <p:cNvPr id="5" name="مربع نص 4"/>
          <p:cNvSpPr txBox="1">
            <a:spLocks noChangeArrowheads="1"/>
          </p:cNvSpPr>
          <p:nvPr/>
        </p:nvSpPr>
        <p:spPr bwMode="auto">
          <a:xfrm>
            <a:off x="2857500" y="5072063"/>
            <a:ext cx="60007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2000" b="1" u="sng"/>
              <a:t>Expression :</a:t>
            </a:r>
            <a:r>
              <a:rPr lang="en-US" sz="2000" b="1"/>
              <a:t> Freedom, Stability, Permanency and Solidity</a:t>
            </a:r>
            <a:endParaRPr lang="ar-EG" sz="2000" b="1"/>
          </a:p>
        </p:txBody>
      </p:sp>
      <p:sp>
        <p:nvSpPr>
          <p:cNvPr id="38918" name="مستطيل 5"/>
          <p:cNvSpPr>
            <a:spLocks noChangeArrowheads="1"/>
          </p:cNvSpPr>
          <p:nvPr/>
        </p:nvSpPr>
        <p:spPr bwMode="auto">
          <a:xfrm>
            <a:off x="2714625" y="4273550"/>
            <a:ext cx="2071688" cy="584200"/>
          </a:xfrm>
          <a:prstGeom prst="rect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/>
            <a:r>
              <a:rPr lang="en-US" sz="3200" b="1">
                <a:solidFill>
                  <a:schemeClr val="accent2"/>
                </a:solidFill>
              </a:rPr>
              <a:t>Concrete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539552" y="1988840"/>
            <a:ext cx="8016875" cy="510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endParaRPr lang="en-US" sz="2800" dirty="0"/>
          </a:p>
          <a:p>
            <a:pPr algn="l" rtl="0"/>
            <a:r>
              <a:rPr lang="en-US" sz="2800" dirty="0"/>
              <a:t>a) </a:t>
            </a:r>
            <a:r>
              <a:rPr lang="en-US" sz="2800" u="sng" dirty="0"/>
              <a:t>seeking material unity</a:t>
            </a:r>
            <a:r>
              <a:rPr lang="en-US" sz="2800" dirty="0"/>
              <a:t> </a:t>
            </a:r>
          </a:p>
          <a:p>
            <a:pPr algn="l" rtl="0"/>
            <a:r>
              <a:rPr lang="en-US" sz="2800" dirty="0"/>
              <a:t>    (</a:t>
            </a:r>
            <a:r>
              <a:rPr lang="en-US" sz="2800" b="1" u="sng" dirty="0"/>
              <a:t>large number </a:t>
            </a:r>
            <a:r>
              <a:rPr lang="en-US" sz="2800" dirty="0"/>
              <a:t>of different </a:t>
            </a:r>
            <a:r>
              <a:rPr lang="en-US" sz="2800" b="1" u="sng" dirty="0"/>
              <a:t>materials</a:t>
            </a:r>
            <a:r>
              <a:rPr lang="en-US" sz="2800" dirty="0"/>
              <a:t> tend</a:t>
            </a:r>
          </a:p>
          <a:p>
            <a:pPr algn="l" rtl="0"/>
            <a:r>
              <a:rPr lang="en-US" sz="2800" dirty="0"/>
              <a:t>    to create a </a:t>
            </a:r>
            <a:r>
              <a:rPr lang="en-US" sz="2800" b="1" u="sng" dirty="0"/>
              <a:t>sense of disunity </a:t>
            </a:r>
            <a:r>
              <a:rPr lang="en-US" sz="2800" dirty="0"/>
              <a:t>)</a:t>
            </a:r>
          </a:p>
          <a:p>
            <a:pPr algn="l" rtl="0"/>
            <a:endParaRPr lang="en-US" sz="2800" dirty="0"/>
          </a:p>
          <a:p>
            <a:pPr algn="l" rtl="0"/>
            <a:r>
              <a:rPr lang="en-US" sz="2800" dirty="0"/>
              <a:t>b) </a:t>
            </a:r>
            <a:r>
              <a:rPr lang="en-US" sz="2800" u="sng" dirty="0"/>
              <a:t>atmosphere or feeling</a:t>
            </a:r>
            <a:r>
              <a:rPr lang="en-US" sz="2800" dirty="0"/>
              <a:t> (expression)</a:t>
            </a:r>
          </a:p>
          <a:p>
            <a:pPr algn="l" rtl="0"/>
            <a:endParaRPr lang="en-US" sz="2800" dirty="0"/>
          </a:p>
          <a:p>
            <a:pPr algn="l" rtl="0"/>
            <a:r>
              <a:rPr lang="en-US" sz="2800" dirty="0"/>
              <a:t>c) </a:t>
            </a:r>
            <a:r>
              <a:rPr lang="en-US" sz="2800" u="sng" dirty="0"/>
              <a:t>texture compatibility</a:t>
            </a:r>
            <a:r>
              <a:rPr lang="en-US" sz="2800" dirty="0"/>
              <a:t> (association among</a:t>
            </a:r>
          </a:p>
          <a:p>
            <a:pPr algn="l" rtl="0"/>
            <a:r>
              <a:rPr lang="en-US" sz="2800" dirty="0"/>
              <a:t>    materials)</a:t>
            </a:r>
          </a:p>
          <a:p>
            <a:pPr algn="l" rtl="0"/>
            <a:endParaRPr lang="en-US" sz="2800" dirty="0"/>
          </a:p>
          <a:p>
            <a:pPr algn="l" rtl="0"/>
            <a:r>
              <a:rPr lang="en-US" sz="2800" dirty="0"/>
              <a:t>d) </a:t>
            </a:r>
            <a:r>
              <a:rPr lang="en-US" sz="2800" u="sng" dirty="0"/>
              <a:t>surrounding buildings</a:t>
            </a:r>
            <a:r>
              <a:rPr lang="en-US" sz="2800" dirty="0"/>
              <a:t> (uses and patterns)</a:t>
            </a:r>
            <a:endParaRPr lang="en-US" dirty="0"/>
          </a:p>
          <a:p>
            <a:pPr algn="l" rtl="0"/>
            <a:endParaRPr lang="en-US" dirty="0"/>
          </a:p>
        </p:txBody>
      </p:sp>
      <p:sp>
        <p:nvSpPr>
          <p:cNvPr id="34819" name="مستطيل 4"/>
          <p:cNvSpPr>
            <a:spLocks noChangeArrowheads="1"/>
          </p:cNvSpPr>
          <p:nvPr/>
        </p:nvSpPr>
        <p:spPr bwMode="auto">
          <a:xfrm>
            <a:off x="395536" y="980728"/>
            <a:ext cx="8286750" cy="954087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2800" b="1" dirty="0"/>
              <a:t>Selection of materials should be done with a high degree of coordination: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229600" cy="578328"/>
          </a:xfrm>
        </p:spPr>
        <p:txBody>
          <a:bodyPr>
            <a:normAutofit fontScale="90000"/>
          </a:bodyPr>
          <a:lstStyle/>
          <a:p>
            <a:r>
              <a:rPr lang="en-GB" sz="2900" dirty="0" smtClean="0"/>
              <a:t>Texture</a:t>
            </a:r>
            <a:r>
              <a:rPr lang="en-GB" dirty="0" smtClean="0"/>
              <a:t> </a:t>
            </a:r>
            <a:r>
              <a:rPr lang="en-GB" b="1" dirty="0" smtClean="0"/>
              <a:t>	</a:t>
            </a:r>
            <a:endParaRPr lang="en-GB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836712"/>
            <a:ext cx="6048672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67544" y="5013176"/>
            <a:ext cx="8208912" cy="1323439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indent="-274320" algn="justLow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en-GB" sz="2000" dirty="0" smtClean="0"/>
              <a:t>An architect creates t</a:t>
            </a:r>
            <a:r>
              <a:rPr lang="en-GB" sz="2000" b="1" u="sng" dirty="0" smtClean="0"/>
              <a:t>exture</a:t>
            </a:r>
            <a:r>
              <a:rPr lang="en-GB" sz="2000" dirty="0" smtClean="0"/>
              <a:t> in building by certain </a:t>
            </a:r>
            <a:r>
              <a:rPr lang="en-GB" sz="2000" b="1" u="sng" dirty="0" smtClean="0"/>
              <a:t>choices of materials</a:t>
            </a:r>
            <a:r>
              <a:rPr lang="en-GB" sz="2000" dirty="0" smtClean="0"/>
              <a:t>. Heavy, </a:t>
            </a:r>
            <a:r>
              <a:rPr lang="en-GB" sz="2000" b="1" u="sng" dirty="0" smtClean="0"/>
              <a:t>jagged stone </a:t>
            </a:r>
            <a:r>
              <a:rPr lang="en-GB" sz="2000" dirty="0" smtClean="0"/>
              <a:t>may be used in a building to give it a </a:t>
            </a:r>
            <a:r>
              <a:rPr lang="en-GB" sz="2000" b="1" u="sng" dirty="0" smtClean="0"/>
              <a:t>rough texture</a:t>
            </a:r>
            <a:r>
              <a:rPr lang="en-GB" sz="2000" dirty="0" smtClean="0"/>
              <a:t>, whereas </a:t>
            </a:r>
            <a:r>
              <a:rPr lang="en-GB" sz="2000" b="1" u="sng" dirty="0" smtClean="0"/>
              <a:t>delicate</a:t>
            </a:r>
            <a:r>
              <a:rPr lang="en-GB" sz="2000" dirty="0" smtClean="0"/>
              <a:t>, </a:t>
            </a:r>
            <a:r>
              <a:rPr lang="en-GB" sz="2000" b="1" u="sng" dirty="0" smtClean="0"/>
              <a:t>carved</a:t>
            </a:r>
            <a:r>
              <a:rPr lang="en-GB" sz="2000" dirty="0" smtClean="0"/>
              <a:t> </a:t>
            </a:r>
            <a:r>
              <a:rPr lang="en-GB" sz="2000" b="1" u="sng" dirty="0" smtClean="0"/>
              <a:t>woods</a:t>
            </a:r>
            <a:r>
              <a:rPr lang="en-GB" sz="2000" dirty="0" smtClean="0"/>
              <a:t> can give a structure a </a:t>
            </a:r>
            <a:r>
              <a:rPr lang="en-GB" sz="2000" b="1" u="sng" dirty="0" smtClean="0"/>
              <a:t>light</a:t>
            </a:r>
            <a:r>
              <a:rPr lang="en-GB" sz="2000" dirty="0" smtClean="0"/>
              <a:t> and </a:t>
            </a:r>
            <a:r>
              <a:rPr lang="en-GB" sz="2000" b="1" u="sng" dirty="0" smtClean="0"/>
              <a:t>airy look.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2123728" cy="578328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700" dirty="0" smtClean="0"/>
              <a:t>Texture </a:t>
            </a:r>
            <a:r>
              <a:rPr lang="en-GB" dirty="0" smtClean="0"/>
              <a:t>	</a:t>
            </a:r>
            <a:endParaRPr lang="en-GB" dirty="0"/>
          </a:p>
        </p:txBody>
      </p:sp>
      <p:pic>
        <p:nvPicPr>
          <p:cNvPr id="3" name="Picture 4" descr="gehry-bilboa detail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292080" y="1196752"/>
            <a:ext cx="3313074" cy="4957460"/>
          </a:xfrm>
          <a:prstGeom prst="rect">
            <a:avLst/>
          </a:prstGeom>
        </p:spPr>
      </p:pic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1373" y="2852936"/>
            <a:ext cx="4884683" cy="3258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476672"/>
            <a:ext cx="2123728" cy="578328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700" dirty="0" smtClean="0"/>
              <a:t>Texture</a:t>
            </a:r>
            <a:r>
              <a:rPr lang="en-GB" sz="2700" b="1" dirty="0" smtClean="0"/>
              <a:t> </a:t>
            </a:r>
            <a:r>
              <a:rPr lang="en-GB" b="1" dirty="0" smtClean="0"/>
              <a:t>	</a:t>
            </a:r>
            <a:endParaRPr lang="en-GB" dirty="0"/>
          </a:p>
        </p:txBody>
      </p:sp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844824"/>
            <a:ext cx="3995936" cy="3836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708920"/>
            <a:ext cx="4499992" cy="2963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052736"/>
            <a:ext cx="7258854" cy="4911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55576" y="476672"/>
            <a:ext cx="2123728" cy="578328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700" dirty="0" smtClean="0"/>
              <a:t>Texture</a:t>
            </a:r>
            <a:r>
              <a:rPr lang="en-GB" sz="2700" b="1" dirty="0" smtClean="0"/>
              <a:t> </a:t>
            </a:r>
            <a:r>
              <a:rPr lang="en-GB" b="1" dirty="0" smtClean="0"/>
              <a:t>	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196752"/>
            <a:ext cx="6192688" cy="4835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55576" y="476672"/>
            <a:ext cx="2123728" cy="578328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700" dirty="0" smtClean="0"/>
              <a:t>Texture</a:t>
            </a:r>
            <a:r>
              <a:rPr lang="en-GB" sz="2700" b="1" dirty="0" smtClean="0"/>
              <a:t> </a:t>
            </a:r>
            <a:r>
              <a:rPr lang="en-GB" b="1" dirty="0" smtClean="0"/>
              <a:t>	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578328"/>
          </a:xfrm>
        </p:spPr>
        <p:txBody>
          <a:bodyPr>
            <a:normAutofit/>
          </a:bodyPr>
          <a:lstStyle/>
          <a:p>
            <a:r>
              <a:rPr lang="en-GB" sz="2800" b="1" dirty="0" smtClean="0"/>
              <a:t>SPACE</a:t>
            </a:r>
            <a:endParaRPr lang="en-GB" sz="2800" dirty="0"/>
          </a:p>
        </p:txBody>
      </p:sp>
      <p:pic>
        <p:nvPicPr>
          <p:cNvPr id="6" name="Picture 2052" descr="figure ground exercise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412776"/>
            <a:ext cx="5904656" cy="4768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546416"/>
            <a:ext cx="8229600" cy="794352"/>
          </a:xfrm>
        </p:spPr>
        <p:txBody>
          <a:bodyPr>
            <a:normAutofit fontScale="90000"/>
          </a:bodyPr>
          <a:lstStyle/>
          <a:p>
            <a:pPr algn="ctr"/>
            <a:r>
              <a:rPr lang="en-GB" b="1" dirty="0" smtClean="0"/>
              <a:t>Colour 	</a:t>
            </a:r>
            <a:endParaRPr lang="en-GB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95536" y="1988840"/>
            <a:ext cx="4464496" cy="367240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indent="-274320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en-GB" sz="2000" b="1" u="sng" dirty="0" smtClean="0"/>
              <a:t>Colour</a:t>
            </a:r>
            <a:r>
              <a:rPr lang="en-GB" sz="2000" dirty="0" smtClean="0"/>
              <a:t> is the response of the </a:t>
            </a:r>
            <a:r>
              <a:rPr lang="en-GB" sz="2000" b="1" u="sng" dirty="0" smtClean="0"/>
              <a:t>eye</a:t>
            </a:r>
            <a:r>
              <a:rPr lang="en-GB" sz="2000" dirty="0" smtClean="0"/>
              <a:t> to differing </a:t>
            </a:r>
            <a:r>
              <a:rPr lang="en-GB" sz="2000" b="1" u="sng" dirty="0" smtClean="0"/>
              <a:t>wavelengths</a:t>
            </a:r>
            <a:r>
              <a:rPr lang="en-GB" sz="2000" dirty="0" smtClean="0"/>
              <a:t> of </a:t>
            </a:r>
            <a:r>
              <a:rPr lang="en-GB" sz="2000" b="1" u="sng" dirty="0" smtClean="0"/>
              <a:t>radiation</a:t>
            </a:r>
            <a:r>
              <a:rPr lang="en-GB" sz="2000" dirty="0" smtClean="0"/>
              <a:t> within the </a:t>
            </a:r>
            <a:r>
              <a:rPr lang="en-GB" sz="2000" b="1" u="sng" dirty="0" smtClean="0"/>
              <a:t>visible spectrum</a:t>
            </a:r>
            <a:r>
              <a:rPr lang="en-GB" sz="2000" dirty="0" smtClean="0"/>
              <a:t>. 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justLow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Can </a:t>
            </a:r>
            <a:r>
              <a:rPr lang="en-US" sz="2000" b="1" u="sng" dirty="0" smtClean="0"/>
              <a:t>strengthen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or </a:t>
            </a:r>
            <a:r>
              <a:rPr lang="en-US" sz="2000" b="1" u="sng" dirty="0" smtClean="0"/>
              <a:t>diminish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interest in a </a:t>
            </a:r>
            <a:r>
              <a:rPr lang="en-US" sz="2000" b="1" u="sng" dirty="0" smtClean="0"/>
              <a:t>project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lang="en-US" sz="2000" b="1" u="sng" dirty="0" smtClean="0"/>
              <a:t>Influences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the final </a:t>
            </a:r>
            <a:r>
              <a:rPr lang="en-US" sz="2000" b="1" u="sng" dirty="0" smtClean="0"/>
              <a:t>appearance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of any </a:t>
            </a:r>
            <a:r>
              <a:rPr lang="en-US" sz="2000" b="1" u="sng" dirty="0" smtClean="0"/>
              <a:t>design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274320" marR="0" lvl="0" indent="-274320" algn="justLow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To create </a:t>
            </a:r>
            <a:r>
              <a:rPr lang="en-US" sz="2000" b="1" u="sng" dirty="0" smtClean="0"/>
              <a:t>effective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en-US" sz="2000" b="1" u="sng" dirty="0" smtClean="0"/>
              <a:t>designs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a </a:t>
            </a:r>
            <a:r>
              <a:rPr lang="en-US" sz="2000" b="1" u="sng" dirty="0" smtClean="0"/>
              <a:t>designer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must </a:t>
            </a:r>
            <a:r>
              <a:rPr lang="en-US" sz="2000" b="1" u="sng" dirty="0" smtClean="0"/>
              <a:t>understand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the </a:t>
            </a:r>
            <a:r>
              <a:rPr lang="en-US" sz="2000" b="1" u="sng" dirty="0" smtClean="0"/>
              <a:t>nature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and </a:t>
            </a:r>
            <a:r>
              <a:rPr lang="en-US" sz="2000" b="1" u="sng" dirty="0" smtClean="0"/>
              <a:t>relationship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of </a:t>
            </a:r>
            <a:r>
              <a:rPr lang="en-US" sz="2000" b="1" u="sng" dirty="0" smtClean="0"/>
              <a:t>colors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</p:txBody>
      </p:sp>
      <p:pic>
        <p:nvPicPr>
          <p:cNvPr id="7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1556792"/>
            <a:ext cx="3672408" cy="5085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1224136" cy="578328"/>
          </a:xfrm>
        </p:spPr>
        <p:txBody>
          <a:bodyPr>
            <a:normAutofit fontScale="90000"/>
          </a:bodyPr>
          <a:lstStyle/>
          <a:p>
            <a:r>
              <a:rPr lang="en-GB" sz="2700" b="1" dirty="0" smtClean="0"/>
              <a:t>Colour</a:t>
            </a:r>
            <a:r>
              <a:rPr lang="en-GB" b="1" dirty="0" smtClean="0"/>
              <a:t> 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67544" y="620688"/>
            <a:ext cx="8229600" cy="648072"/>
          </a:xfrm>
        </p:spPr>
        <p:txBody>
          <a:bodyPr>
            <a:normAutofit fontScale="85000" lnSpcReduction="20000"/>
          </a:bodyPr>
          <a:lstStyle/>
          <a:p>
            <a:r>
              <a:rPr lang="en-GB" sz="2400" dirty="0" smtClean="0"/>
              <a:t>There are many different kinds of colour systems, and many different theories on colour</a:t>
            </a:r>
            <a:r>
              <a:rPr lang="en-GB" b="1" dirty="0" smtClean="0"/>
              <a:t>. </a:t>
            </a:r>
            <a:endParaRPr lang="en-GB" dirty="0" smtClean="0"/>
          </a:p>
        </p:txBody>
      </p:sp>
      <p:sp>
        <p:nvSpPr>
          <p:cNvPr id="20" name="TextBox 19"/>
          <p:cNvSpPr txBox="1"/>
          <p:nvPr/>
        </p:nvSpPr>
        <p:spPr>
          <a:xfrm>
            <a:off x="683568" y="3092767"/>
            <a:ext cx="2520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b="1" u="sng" dirty="0" smtClean="0"/>
              <a:t>Primary Colors:</a:t>
            </a:r>
          </a:p>
          <a:p>
            <a:pPr lvl="1">
              <a:defRPr/>
            </a:pPr>
            <a:r>
              <a:rPr lang="en-US" b="1" dirty="0" smtClean="0"/>
              <a:t>RED</a:t>
            </a:r>
          </a:p>
          <a:p>
            <a:pPr lvl="1">
              <a:defRPr/>
            </a:pPr>
            <a:r>
              <a:rPr lang="en-US" b="1" dirty="0" smtClean="0"/>
              <a:t>YELLOW</a:t>
            </a:r>
          </a:p>
          <a:p>
            <a:pPr lvl="1">
              <a:defRPr/>
            </a:pPr>
            <a:r>
              <a:rPr lang="en-US" b="1" dirty="0" smtClean="0"/>
              <a:t>BLUE</a:t>
            </a:r>
            <a:endParaRPr lang="en-GB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3275856" y="3068960"/>
            <a:ext cx="64087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b="1" u="sng" dirty="0" smtClean="0"/>
              <a:t>Secondary Colors:</a:t>
            </a:r>
          </a:p>
          <a:p>
            <a:pPr lvl="1">
              <a:defRPr/>
            </a:pPr>
            <a:r>
              <a:rPr lang="en-US" dirty="0" smtClean="0"/>
              <a:t>Can be made from equal mixtures of 2 primary colors</a:t>
            </a:r>
          </a:p>
          <a:p>
            <a:pPr lvl="1">
              <a:defRPr/>
            </a:pPr>
            <a:r>
              <a:rPr lang="en-US" b="1" dirty="0" smtClean="0"/>
              <a:t>GREEN—combination</a:t>
            </a:r>
            <a:r>
              <a:rPr lang="en-US" dirty="0" smtClean="0"/>
              <a:t> of </a:t>
            </a:r>
            <a:r>
              <a:rPr lang="en-US" b="1" dirty="0" smtClean="0"/>
              <a:t>yellow</a:t>
            </a:r>
            <a:r>
              <a:rPr lang="en-US" dirty="0" smtClean="0"/>
              <a:t> and </a:t>
            </a:r>
            <a:r>
              <a:rPr lang="en-US" b="1" dirty="0" smtClean="0"/>
              <a:t>blue</a:t>
            </a:r>
          </a:p>
          <a:p>
            <a:pPr lvl="1">
              <a:defRPr/>
            </a:pPr>
            <a:r>
              <a:rPr lang="en-US" b="1" dirty="0" smtClean="0"/>
              <a:t>VIOLET—combination</a:t>
            </a:r>
            <a:r>
              <a:rPr lang="en-US" dirty="0" smtClean="0"/>
              <a:t> of </a:t>
            </a:r>
            <a:r>
              <a:rPr lang="en-US" b="1" dirty="0" smtClean="0"/>
              <a:t>blue</a:t>
            </a:r>
            <a:r>
              <a:rPr lang="en-US" dirty="0" smtClean="0"/>
              <a:t> and </a:t>
            </a:r>
            <a:r>
              <a:rPr lang="en-US" b="1" dirty="0" smtClean="0"/>
              <a:t>red</a:t>
            </a:r>
          </a:p>
          <a:p>
            <a:pPr lvl="1">
              <a:defRPr/>
            </a:pPr>
            <a:r>
              <a:rPr lang="en-US" b="1" dirty="0" smtClean="0"/>
              <a:t>ORANGE—combination</a:t>
            </a:r>
            <a:r>
              <a:rPr lang="en-US" dirty="0" smtClean="0"/>
              <a:t> of </a:t>
            </a:r>
            <a:r>
              <a:rPr lang="en-US" b="1" dirty="0" smtClean="0"/>
              <a:t>red</a:t>
            </a:r>
            <a:r>
              <a:rPr lang="en-US" dirty="0" smtClean="0"/>
              <a:t> and </a:t>
            </a:r>
            <a:r>
              <a:rPr lang="en-US" b="1" dirty="0" smtClean="0"/>
              <a:t>yellow</a:t>
            </a:r>
          </a:p>
        </p:txBody>
      </p:sp>
      <p:sp>
        <p:nvSpPr>
          <p:cNvPr id="25" name="Rectangle 24"/>
          <p:cNvSpPr/>
          <p:nvPr/>
        </p:nvSpPr>
        <p:spPr>
          <a:xfrm>
            <a:off x="2267744" y="5085184"/>
            <a:ext cx="7992888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b="1" u="sng" dirty="0" smtClean="0"/>
              <a:t>Tertiary Colors:</a:t>
            </a:r>
          </a:p>
          <a:p>
            <a:pPr>
              <a:lnSpc>
                <a:spcPct val="90000"/>
              </a:lnSpc>
              <a:defRPr/>
            </a:pPr>
            <a:r>
              <a:rPr lang="en-US" dirty="0" smtClean="0"/>
              <a:t>A combination of a primary color and a neighboring secondary color</a:t>
            </a:r>
          </a:p>
          <a:p>
            <a:pPr lvl="1">
              <a:lnSpc>
                <a:spcPct val="90000"/>
              </a:lnSpc>
              <a:defRPr/>
            </a:pPr>
            <a:r>
              <a:rPr lang="en-US" b="1" dirty="0" smtClean="0"/>
              <a:t>RED&amp;ORANGE</a:t>
            </a:r>
            <a:r>
              <a:rPr lang="en-US" dirty="0" smtClean="0"/>
              <a:t>, </a:t>
            </a:r>
            <a:r>
              <a:rPr lang="en-US" b="1" dirty="0" smtClean="0"/>
              <a:t>YELLOW&amp;ORANGE</a:t>
            </a:r>
            <a:r>
              <a:rPr lang="en-US" dirty="0" smtClean="0"/>
              <a:t>, </a:t>
            </a:r>
            <a:r>
              <a:rPr lang="en-US" b="1" dirty="0" smtClean="0"/>
              <a:t>YELLOW&amp;GREEN</a:t>
            </a:r>
          </a:p>
          <a:p>
            <a:pPr lvl="1">
              <a:lnSpc>
                <a:spcPct val="90000"/>
              </a:lnSpc>
              <a:defRPr/>
            </a:pPr>
            <a:r>
              <a:rPr lang="en-US" b="1" dirty="0" smtClean="0"/>
              <a:t>BLUE&amp;VIOLET</a:t>
            </a:r>
            <a:r>
              <a:rPr lang="en-US" dirty="0" smtClean="0"/>
              <a:t>, </a:t>
            </a:r>
            <a:r>
              <a:rPr lang="en-US" b="1" dirty="0" smtClean="0"/>
              <a:t>BLUE&amp;GREEN</a:t>
            </a:r>
          </a:p>
        </p:txBody>
      </p:sp>
      <p:pic>
        <p:nvPicPr>
          <p:cNvPr id="26" name="Picture 25" descr="3partwheel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784" y="1268960"/>
            <a:ext cx="1800000" cy="1800000"/>
          </a:xfrm>
          <a:prstGeom prst="rect">
            <a:avLst/>
          </a:prstGeom>
        </p:spPr>
      </p:pic>
      <p:pic>
        <p:nvPicPr>
          <p:cNvPr id="27" name="Picture 26" descr="6partwheel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64088" y="1268960"/>
            <a:ext cx="1800000" cy="1800000"/>
          </a:xfrm>
          <a:prstGeom prst="rect">
            <a:avLst/>
          </a:prstGeom>
        </p:spPr>
      </p:pic>
      <p:pic>
        <p:nvPicPr>
          <p:cNvPr id="28" name="Picture 27" descr="12part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9752" y="4653136"/>
            <a:ext cx="1800000" cy="18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1224136" cy="578328"/>
          </a:xfrm>
        </p:spPr>
        <p:txBody>
          <a:bodyPr>
            <a:normAutofit fontScale="90000"/>
          </a:bodyPr>
          <a:lstStyle/>
          <a:p>
            <a:r>
              <a:rPr lang="en-GB" sz="2700" b="1" dirty="0" smtClean="0"/>
              <a:t>Colour</a:t>
            </a:r>
            <a:r>
              <a:rPr lang="en-GB" b="1" dirty="0" smtClean="0"/>
              <a:t> 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5536" y="1196752"/>
            <a:ext cx="8229600" cy="158417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GB" sz="2000" b="1" dirty="0" smtClean="0"/>
              <a:t>1. </a:t>
            </a:r>
            <a:r>
              <a:rPr lang="en-GB" sz="2000" b="1" u="sng" dirty="0" smtClean="0"/>
              <a:t>Hue </a:t>
            </a:r>
          </a:p>
          <a:p>
            <a:pPr algn="justLow"/>
            <a:r>
              <a:rPr lang="en-GB" sz="2000" b="1" dirty="0" smtClean="0"/>
              <a:t>Where the colour is positioned on the </a:t>
            </a:r>
            <a:r>
              <a:rPr lang="en-GB" sz="2000" b="1" u="sng" dirty="0" smtClean="0"/>
              <a:t>colour wheel</a:t>
            </a:r>
            <a:r>
              <a:rPr lang="en-GB" sz="2000" b="1" dirty="0" smtClean="0"/>
              <a:t>.  </a:t>
            </a:r>
            <a:r>
              <a:rPr lang="en-US" sz="2000" dirty="0" smtClean="0"/>
              <a:t>A color wheel a chart used to show the relationship between colors. </a:t>
            </a:r>
            <a:r>
              <a:rPr lang="en-GB" sz="2000" b="1" dirty="0" smtClean="0"/>
              <a:t>Terms such as red, blue-green, and mauve all define the hue of a given colour</a:t>
            </a:r>
          </a:p>
          <a:p>
            <a:pPr>
              <a:buNone/>
            </a:pPr>
            <a:r>
              <a:rPr lang="en-GB" sz="2000" b="1" dirty="0" smtClean="0"/>
              <a:t> 	</a:t>
            </a:r>
          </a:p>
          <a:p>
            <a:pPr>
              <a:buNone/>
            </a:pPr>
            <a:endParaRPr lang="en-GB" sz="2000" dirty="0"/>
          </a:p>
        </p:txBody>
      </p:sp>
      <p:pic>
        <p:nvPicPr>
          <p:cNvPr id="4" name="Picture 7" descr="colorwheel_bi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2195736" y="2787650"/>
            <a:ext cx="4114800" cy="407035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2483768" y="692696"/>
            <a:ext cx="43204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b="1" dirty="0" smtClean="0"/>
              <a:t>Properties of Colour</a:t>
            </a:r>
            <a:endParaRPr lang="en-GB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330392"/>
            <a:ext cx="3096344" cy="506320"/>
          </a:xfrm>
        </p:spPr>
        <p:txBody>
          <a:bodyPr>
            <a:normAutofit/>
          </a:bodyPr>
          <a:lstStyle/>
          <a:p>
            <a:r>
              <a:rPr lang="en-GB" sz="2400" b="1" dirty="0" smtClean="0"/>
              <a:t>Properties of Colour</a:t>
            </a:r>
            <a:endParaRPr lang="en-GB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251520" y="1196752"/>
            <a:ext cx="7920880" cy="11521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indent="-274320">
              <a:lnSpc>
                <a:spcPct val="80000"/>
              </a:lnSpc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</a:pPr>
            <a:r>
              <a:rPr lang="en-GB" sz="2000" b="1" dirty="0"/>
              <a:t>2- </a:t>
            </a:r>
            <a:r>
              <a:rPr lang="en-GB" sz="2200" b="1" u="sng" dirty="0"/>
              <a:t>Value </a:t>
            </a:r>
          </a:p>
          <a:p>
            <a:pPr marL="274320" indent="-274320">
              <a:lnSpc>
                <a:spcPct val="80000"/>
              </a:lnSpc>
              <a:spcBef>
                <a:spcPct val="20000"/>
              </a:spcBef>
              <a:buClr>
                <a:schemeClr val="accent3"/>
              </a:buClr>
              <a:buSzPct val="95000"/>
              <a:buFont typeface="Arial" pitchFamily="34" charset="0"/>
              <a:buChar char="•"/>
            </a:pPr>
            <a:r>
              <a:rPr lang="en-GB" sz="2000" b="1" dirty="0"/>
              <a:t>The general </a:t>
            </a:r>
            <a:r>
              <a:rPr lang="en-GB" sz="2200" b="1" u="sng" dirty="0"/>
              <a:t>lightness</a:t>
            </a:r>
            <a:r>
              <a:rPr lang="en-GB" sz="2000" b="1" dirty="0"/>
              <a:t> or </a:t>
            </a:r>
            <a:r>
              <a:rPr lang="en-GB" sz="2200" b="1" u="sng" dirty="0"/>
              <a:t>darkness</a:t>
            </a:r>
            <a:r>
              <a:rPr lang="en-GB" sz="2000" b="1" dirty="0"/>
              <a:t> of a colour. In general, how close to black or white a given colour </a:t>
            </a:r>
            <a:r>
              <a:rPr lang="en-GB" dirty="0"/>
              <a:t>is. 	</a:t>
            </a:r>
          </a:p>
        </p:txBody>
      </p:sp>
      <p:pic>
        <p:nvPicPr>
          <p:cNvPr id="10" name="Picture 7" descr="value_scal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 rot="5400000">
            <a:off x="-27384" y="4283968"/>
            <a:ext cx="4005064" cy="1143000"/>
          </a:xfrm>
          <a:prstGeom prst="rect">
            <a:avLst/>
          </a:prstGeom>
          <a:noFill/>
        </p:spPr>
      </p:pic>
      <p:pic>
        <p:nvPicPr>
          <p:cNvPr id="11" name="Picture 10" descr="Tone-allcolors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19872" y="2689637"/>
            <a:ext cx="4832885" cy="4168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23528" y="1484784"/>
            <a:ext cx="4248472" cy="1277496"/>
          </a:xfrm>
        </p:spPr>
        <p:txBody>
          <a:bodyPr>
            <a:normAutofit fontScale="85000" lnSpcReduction="10000"/>
          </a:bodyPr>
          <a:lstStyle/>
          <a:p>
            <a:pPr algn="justLow">
              <a:buNone/>
            </a:pPr>
            <a:r>
              <a:rPr lang="en-GB" sz="2000" dirty="0" smtClean="0"/>
              <a:t>3-</a:t>
            </a:r>
            <a:r>
              <a:rPr lang="en-GB" sz="2200" b="1" u="sng" dirty="0" smtClean="0"/>
              <a:t>Saturation</a:t>
            </a:r>
            <a:r>
              <a:rPr lang="en-GB" sz="2000" b="1" dirty="0" smtClean="0"/>
              <a:t> </a:t>
            </a:r>
            <a:endParaRPr lang="en-GB" sz="2000" dirty="0" smtClean="0"/>
          </a:p>
          <a:p>
            <a:pPr algn="justLow"/>
            <a:r>
              <a:rPr lang="en-GB" sz="2000" b="1" dirty="0" smtClean="0"/>
              <a:t>The intensity or </a:t>
            </a:r>
            <a:r>
              <a:rPr lang="en-GB" sz="2200" b="1" u="sng" dirty="0" smtClean="0"/>
              <a:t>level of chrome</a:t>
            </a:r>
            <a:r>
              <a:rPr lang="en-GB" sz="2000" b="1" dirty="0" smtClean="0"/>
              <a:t>, of a colour. The </a:t>
            </a:r>
            <a:r>
              <a:rPr lang="en-GB" sz="2200" b="1" u="sng" dirty="0" smtClean="0"/>
              <a:t>more gray </a:t>
            </a:r>
            <a:r>
              <a:rPr lang="en-GB" sz="2000" b="1" dirty="0" smtClean="0"/>
              <a:t>a colour has in it, </a:t>
            </a:r>
            <a:r>
              <a:rPr lang="en-GB" sz="2200" b="1" u="sng" dirty="0" smtClean="0"/>
              <a:t>the less chrome </a:t>
            </a:r>
            <a:r>
              <a:rPr lang="en-GB" sz="2000" b="1" dirty="0" smtClean="0"/>
              <a:t>it has. </a:t>
            </a:r>
            <a:r>
              <a:rPr lang="en-GB" b="1" dirty="0" smtClean="0"/>
              <a:t>	</a:t>
            </a:r>
          </a:p>
          <a:p>
            <a:endParaRPr lang="en-GB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645024"/>
            <a:ext cx="3816424" cy="101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hexacone-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87539" y="1196752"/>
            <a:ext cx="4404941" cy="5243978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23528" y="330392"/>
            <a:ext cx="3096344" cy="506320"/>
          </a:xfrm>
        </p:spPr>
        <p:txBody>
          <a:bodyPr>
            <a:normAutofit/>
          </a:bodyPr>
          <a:lstStyle/>
          <a:p>
            <a:r>
              <a:rPr lang="en-GB" sz="2400" b="1" dirty="0" smtClean="0"/>
              <a:t>Properties of Colour</a:t>
            </a:r>
            <a:endParaRPr lang="en-GB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1224136" cy="578328"/>
          </a:xfrm>
        </p:spPr>
        <p:txBody>
          <a:bodyPr>
            <a:normAutofit fontScale="90000"/>
          </a:bodyPr>
          <a:lstStyle/>
          <a:p>
            <a:r>
              <a:rPr lang="en-GB" sz="2700" b="1" dirty="0" smtClean="0"/>
              <a:t>Colour</a:t>
            </a:r>
            <a:r>
              <a:rPr lang="en-GB" b="1" dirty="0" smtClean="0"/>
              <a:t> 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23528" y="1772816"/>
            <a:ext cx="8424936" cy="936104"/>
          </a:xfrm>
        </p:spPr>
        <p:txBody>
          <a:bodyPr>
            <a:noAutofit/>
          </a:bodyPr>
          <a:lstStyle/>
          <a:p>
            <a:pPr algn="justLow"/>
            <a:r>
              <a:rPr lang="en-GB" sz="2000" b="1" u="sng" dirty="0" smtClean="0"/>
              <a:t>Monochromatic  Scheme:</a:t>
            </a:r>
            <a:r>
              <a:rPr lang="en-GB" sz="2000" dirty="0" smtClean="0"/>
              <a:t> This colour scheme involves the </a:t>
            </a:r>
            <a:r>
              <a:rPr lang="en-GB" sz="2000" b="1" u="sng" dirty="0" smtClean="0"/>
              <a:t>use of only one hue</a:t>
            </a:r>
            <a:r>
              <a:rPr lang="en-GB" sz="2000" dirty="0" smtClean="0"/>
              <a:t>. The </a:t>
            </a:r>
            <a:r>
              <a:rPr lang="en-GB" sz="2000" b="1" u="sng" dirty="0" smtClean="0"/>
              <a:t>hue</a:t>
            </a:r>
            <a:r>
              <a:rPr lang="en-GB" sz="2000" dirty="0" smtClean="0"/>
              <a:t> can </a:t>
            </a:r>
            <a:r>
              <a:rPr lang="en-GB" sz="2000" b="1" u="sng" dirty="0" smtClean="0"/>
              <a:t>vary in value</a:t>
            </a:r>
            <a:r>
              <a:rPr lang="en-GB" sz="2000" dirty="0" smtClean="0"/>
              <a:t>, and black or white may be added to create various </a:t>
            </a:r>
            <a:r>
              <a:rPr lang="en-GB" sz="2000" b="1" u="sng" dirty="0" smtClean="0"/>
              <a:t>shades</a:t>
            </a:r>
            <a:r>
              <a:rPr lang="en-GB" sz="2000" dirty="0" smtClean="0"/>
              <a:t> or </a:t>
            </a:r>
            <a:r>
              <a:rPr lang="en-GB" sz="2000" b="1" u="sng" dirty="0" smtClean="0"/>
              <a:t>tints</a:t>
            </a:r>
            <a:r>
              <a:rPr lang="en-GB" sz="2000" dirty="0" smtClean="0"/>
              <a:t>.</a:t>
            </a:r>
            <a:endParaRPr lang="en-GB" sz="2000" dirty="0"/>
          </a:p>
        </p:txBody>
      </p:sp>
      <p:sp>
        <p:nvSpPr>
          <p:cNvPr id="4" name="Rectangle 3"/>
          <p:cNvSpPr/>
          <p:nvPr/>
        </p:nvSpPr>
        <p:spPr>
          <a:xfrm>
            <a:off x="2699792" y="1124744"/>
            <a:ext cx="35283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b="1" dirty="0" smtClean="0"/>
              <a:t>Colour Schemes</a:t>
            </a:r>
            <a:endParaRPr lang="en-GB" sz="3200" dirty="0"/>
          </a:p>
        </p:txBody>
      </p:sp>
      <p:pic>
        <p:nvPicPr>
          <p:cNvPr id="6" name="Picture 6" descr="monument%5B1%5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907704" y="2852936"/>
            <a:ext cx="4968552" cy="36291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474408"/>
            <a:ext cx="3312368" cy="506320"/>
          </a:xfrm>
        </p:spPr>
        <p:txBody>
          <a:bodyPr>
            <a:normAutofit/>
          </a:bodyPr>
          <a:lstStyle/>
          <a:p>
            <a:r>
              <a:rPr lang="en-GB" sz="2400" b="1" dirty="0" smtClean="0"/>
              <a:t>Colour Schemes</a:t>
            </a:r>
            <a:endParaRPr lang="en-GB" sz="24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23528" y="1268760"/>
            <a:ext cx="8424936" cy="1440160"/>
          </a:xfrm>
        </p:spPr>
        <p:txBody>
          <a:bodyPr>
            <a:noAutofit/>
          </a:bodyPr>
          <a:lstStyle/>
          <a:p>
            <a:pPr algn="justLow"/>
            <a:r>
              <a:rPr lang="en-GB" sz="2000" b="1" u="sng" dirty="0" smtClean="0"/>
              <a:t>Analogous  Scheme:</a:t>
            </a:r>
            <a:r>
              <a:rPr lang="en-GB" sz="2000" dirty="0" smtClean="0"/>
              <a:t> This colour scheme involves the use of colours that are located </a:t>
            </a:r>
            <a:r>
              <a:rPr lang="en-GB" sz="2000" b="1" u="sng" dirty="0" smtClean="0"/>
              <a:t>adjacent on the colour wheel</a:t>
            </a:r>
            <a:r>
              <a:rPr lang="en-GB" sz="2000" dirty="0" smtClean="0"/>
              <a:t>. The hues may </a:t>
            </a:r>
            <a:r>
              <a:rPr lang="en-GB" sz="2000" b="1" u="sng" dirty="0" smtClean="0"/>
              <a:t>vary</a:t>
            </a:r>
            <a:r>
              <a:rPr lang="en-GB" sz="2000" dirty="0" smtClean="0"/>
              <a:t> in </a:t>
            </a:r>
            <a:r>
              <a:rPr lang="en-GB" sz="2000" b="1" u="sng" dirty="0" smtClean="0"/>
              <a:t>value</a:t>
            </a:r>
            <a:r>
              <a:rPr lang="en-GB" sz="2000" dirty="0" smtClean="0"/>
              <a:t>. The colour scheme for this site is analogous, with the colours varying only slightly from each other.</a:t>
            </a:r>
            <a:endParaRPr lang="en-GB" sz="2000" dirty="0"/>
          </a:p>
        </p:txBody>
      </p:sp>
      <p:pic>
        <p:nvPicPr>
          <p:cNvPr id="8" name="Picture 7" descr="ctheory_leaf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3717032"/>
            <a:ext cx="4464496" cy="1488165"/>
          </a:xfrm>
          <a:prstGeom prst="rect">
            <a:avLst/>
          </a:prstGeom>
        </p:spPr>
      </p:pic>
      <p:pic>
        <p:nvPicPr>
          <p:cNvPr id="9" name="Picture 8" descr="Monet_me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6056" y="2996952"/>
            <a:ext cx="3799317" cy="2849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474408"/>
            <a:ext cx="3312368" cy="506320"/>
          </a:xfrm>
        </p:spPr>
        <p:txBody>
          <a:bodyPr>
            <a:normAutofit/>
          </a:bodyPr>
          <a:lstStyle/>
          <a:p>
            <a:r>
              <a:rPr lang="en-GB" sz="2400" b="1" dirty="0" smtClean="0"/>
              <a:t>Colour Schemes</a:t>
            </a:r>
            <a:endParaRPr lang="en-GB" sz="24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23528" y="1124744"/>
            <a:ext cx="8424936" cy="1224136"/>
          </a:xfrm>
        </p:spPr>
        <p:txBody>
          <a:bodyPr>
            <a:noAutofit/>
          </a:bodyPr>
          <a:lstStyle/>
          <a:p>
            <a:pPr algn="justLow"/>
            <a:r>
              <a:rPr lang="en-GB" sz="2000" b="1" u="sng" dirty="0" smtClean="0"/>
              <a:t>Complementary  Scheme:  </a:t>
            </a:r>
            <a:r>
              <a:rPr lang="en-GB" sz="2000" dirty="0" smtClean="0"/>
              <a:t>This colour scheme involves the use of </a:t>
            </a:r>
            <a:r>
              <a:rPr lang="en-GB" sz="2000" b="1" u="sng" dirty="0" smtClean="0"/>
              <a:t>colours that are located opposite on the colour wheel </a:t>
            </a:r>
            <a:r>
              <a:rPr lang="en-GB" sz="2000" dirty="0" smtClean="0"/>
              <a:t>such as </a:t>
            </a:r>
            <a:r>
              <a:rPr lang="en-GB" sz="2000" b="1" u="sng" dirty="0" smtClean="0"/>
              <a:t>red</a:t>
            </a:r>
            <a:r>
              <a:rPr lang="en-GB" sz="2000" dirty="0" smtClean="0"/>
              <a:t> and </a:t>
            </a:r>
            <a:r>
              <a:rPr lang="en-GB" sz="2000" b="1" u="sng" dirty="0" smtClean="0"/>
              <a:t>green</a:t>
            </a:r>
            <a:r>
              <a:rPr lang="en-GB" sz="2000" dirty="0" smtClean="0"/>
              <a:t>, </a:t>
            </a:r>
            <a:r>
              <a:rPr lang="en-GB" sz="2000" b="1" u="sng" dirty="0" smtClean="0"/>
              <a:t>yellow</a:t>
            </a:r>
            <a:r>
              <a:rPr lang="en-GB" sz="2000" dirty="0" smtClean="0"/>
              <a:t> and </a:t>
            </a:r>
            <a:r>
              <a:rPr lang="en-GB" sz="2000" b="1" u="sng" dirty="0" smtClean="0"/>
              <a:t>purple</a:t>
            </a:r>
            <a:r>
              <a:rPr lang="en-GB" sz="2000" dirty="0" smtClean="0"/>
              <a:t>, or </a:t>
            </a:r>
            <a:r>
              <a:rPr lang="en-GB" sz="2000" b="1" u="sng" dirty="0" smtClean="0"/>
              <a:t>orange</a:t>
            </a:r>
            <a:r>
              <a:rPr lang="en-GB" sz="2000" dirty="0" smtClean="0"/>
              <a:t> and </a:t>
            </a:r>
            <a:r>
              <a:rPr lang="en-GB" sz="2000" b="1" u="sng" dirty="0" smtClean="0"/>
              <a:t>blue</a:t>
            </a:r>
            <a:r>
              <a:rPr lang="en-GB" sz="2000" dirty="0" smtClean="0"/>
              <a:t>. Complementary colours produce a very </a:t>
            </a:r>
            <a:r>
              <a:rPr lang="en-GB" sz="2000" b="1" u="sng" dirty="0" smtClean="0"/>
              <a:t>exciting</a:t>
            </a:r>
            <a:r>
              <a:rPr lang="en-GB" sz="2000" dirty="0" smtClean="0"/>
              <a:t>, dynamic pattern. </a:t>
            </a:r>
            <a:endParaRPr lang="en-GB" sz="2000" dirty="0"/>
          </a:p>
        </p:txBody>
      </p:sp>
      <p:pic>
        <p:nvPicPr>
          <p:cNvPr id="7" name="Picture 6" descr="merrygoround%5B1%5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67544" y="2708920"/>
            <a:ext cx="3810000" cy="3733800"/>
          </a:xfrm>
          <a:prstGeom prst="rect">
            <a:avLst/>
          </a:prstGeom>
          <a:noFill/>
        </p:spPr>
      </p:pic>
      <p:pic>
        <p:nvPicPr>
          <p:cNvPr id="8" name="Picture 7" descr="ctheory_orchid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7984" y="2852936"/>
            <a:ext cx="4382244" cy="1460748"/>
          </a:xfrm>
          <a:prstGeom prst="rect">
            <a:avLst/>
          </a:prstGeom>
        </p:spPr>
      </p:pic>
      <p:pic>
        <p:nvPicPr>
          <p:cNvPr id="9" name="Picture 8" descr="plates.gif"/>
          <p:cNvPicPr>
            <a:picLocks noChangeAspect="1"/>
          </p:cNvPicPr>
          <p:nvPr/>
        </p:nvPicPr>
        <p:blipFill>
          <a:blip r:embed="rId5" cstate="print"/>
          <a:srcRect b="12223"/>
          <a:stretch>
            <a:fillRect/>
          </a:stretch>
        </p:blipFill>
        <p:spPr>
          <a:xfrm>
            <a:off x="4572000" y="4869160"/>
            <a:ext cx="4176464" cy="12241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474408"/>
            <a:ext cx="3312368" cy="506320"/>
          </a:xfrm>
        </p:spPr>
        <p:txBody>
          <a:bodyPr>
            <a:normAutofit/>
          </a:bodyPr>
          <a:lstStyle/>
          <a:p>
            <a:r>
              <a:rPr lang="en-GB" sz="2400" b="1" dirty="0" smtClean="0"/>
              <a:t>Colour</a:t>
            </a:r>
            <a:endParaRPr lang="en-GB" sz="2400" dirty="0"/>
          </a:p>
        </p:txBody>
      </p:sp>
      <p:sp>
        <p:nvSpPr>
          <p:cNvPr id="12" name="Rectangle 11"/>
          <p:cNvSpPr/>
          <p:nvPr/>
        </p:nvSpPr>
        <p:spPr>
          <a:xfrm>
            <a:off x="2195736" y="908720"/>
            <a:ext cx="5400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b="1" u="sng" dirty="0" smtClean="0"/>
              <a:t>Warm and Cool Colours</a:t>
            </a:r>
            <a:endParaRPr lang="en-GB" sz="3200" b="1" u="sng" dirty="0"/>
          </a:p>
        </p:txBody>
      </p:sp>
      <p:pic>
        <p:nvPicPr>
          <p:cNvPr id="15" name="Content Placeholder 14" descr="warmcolors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187624" y="1772816"/>
            <a:ext cx="2304256" cy="2317423"/>
          </a:xfrm>
        </p:spPr>
      </p:pic>
      <p:pic>
        <p:nvPicPr>
          <p:cNvPr id="16" name="Picture 15" descr="coolcolor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87624" y="4221088"/>
            <a:ext cx="2290909" cy="2304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112" y="4149080"/>
            <a:ext cx="2538104" cy="254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80112" y="1484784"/>
            <a:ext cx="2495550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4"/>
          <p:cNvSpPr>
            <a:spLocks noGrp="1" noChangeArrowheads="1"/>
          </p:cNvSpPr>
          <p:nvPr>
            <p:ph idx="1"/>
          </p:nvPr>
        </p:nvSpPr>
        <p:spPr>
          <a:xfrm>
            <a:off x="251520" y="1484784"/>
            <a:ext cx="5616624" cy="1205488"/>
          </a:xfrm>
        </p:spPr>
        <p:txBody>
          <a:bodyPr>
            <a:normAutofit/>
          </a:bodyPr>
          <a:lstStyle/>
          <a:p>
            <a:pPr algn="justLow" eaLnBrk="1" hangingPunct="1">
              <a:lnSpc>
                <a:spcPct val="90000"/>
              </a:lnSpc>
              <a:defRPr/>
            </a:pPr>
            <a:r>
              <a:rPr lang="en-US" sz="2000" dirty="0" smtClean="0"/>
              <a:t>Warm Colors that create a </a:t>
            </a:r>
            <a:r>
              <a:rPr lang="en-US" sz="2000" b="1" u="sng" dirty="0" smtClean="0"/>
              <a:t>feeling of warmth</a:t>
            </a:r>
            <a:r>
              <a:rPr lang="en-US" sz="2000" dirty="0" smtClean="0"/>
              <a:t>, informality, cheer and happiness are:  RED, ORANGE, and YELLOW.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67544" y="548680"/>
            <a:ext cx="5400600" cy="461665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>
              <a:spcBef>
                <a:spcPct val="0"/>
              </a:spcBef>
            </a:pPr>
            <a:r>
              <a:rPr lang="en-GB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Warm Colours</a:t>
            </a:r>
          </a:p>
        </p:txBody>
      </p:sp>
      <p:pic>
        <p:nvPicPr>
          <p:cNvPr id="6" name="Picture 5" descr="WarmColor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12160" y="1196752"/>
            <a:ext cx="2843808" cy="5047762"/>
          </a:xfrm>
          <a:prstGeom prst="rect">
            <a:avLst/>
          </a:prstGeom>
        </p:spPr>
      </p:pic>
      <p:pic>
        <p:nvPicPr>
          <p:cNvPr id="8" name="Picture 7" descr="0802192326551_mg_2834_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3501008"/>
            <a:ext cx="5240945" cy="26934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578328"/>
          </a:xfrm>
        </p:spPr>
        <p:txBody>
          <a:bodyPr>
            <a:normAutofit/>
          </a:bodyPr>
          <a:lstStyle/>
          <a:p>
            <a:r>
              <a:rPr lang="en-GB" sz="2800" b="1" dirty="0" smtClean="0"/>
              <a:t>SPACE</a:t>
            </a:r>
            <a:endParaRPr lang="en-GB" sz="2800" dirty="0"/>
          </a:p>
        </p:txBody>
      </p:sp>
      <p:pic>
        <p:nvPicPr>
          <p:cNvPr id="6" name="Content Placeholder 5" descr="kandinsky-kndnsk0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700808"/>
            <a:ext cx="6354419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474408"/>
            <a:ext cx="3312368" cy="506320"/>
          </a:xfrm>
        </p:spPr>
        <p:txBody>
          <a:bodyPr>
            <a:normAutofit/>
          </a:bodyPr>
          <a:lstStyle/>
          <a:p>
            <a:r>
              <a:rPr lang="en-GB" sz="2400" b="1" dirty="0" smtClean="0"/>
              <a:t>Cool Colour</a:t>
            </a:r>
            <a:endParaRPr lang="en-GB" sz="2400" dirty="0"/>
          </a:p>
        </p:txBody>
      </p:sp>
      <p:sp>
        <p:nvSpPr>
          <p:cNvPr id="11" name="Rectangle 4"/>
          <p:cNvSpPr>
            <a:spLocks noGrp="1" noChangeArrowheads="1"/>
          </p:cNvSpPr>
          <p:nvPr>
            <p:ph idx="1"/>
          </p:nvPr>
        </p:nvSpPr>
        <p:spPr>
          <a:xfrm>
            <a:off x="323528" y="1412776"/>
            <a:ext cx="5338936" cy="989464"/>
          </a:xfrm>
        </p:spPr>
        <p:txBody>
          <a:bodyPr>
            <a:normAutofit/>
          </a:bodyPr>
          <a:lstStyle/>
          <a:p>
            <a:pPr algn="justLow" eaLnBrk="1" hangingPunct="1">
              <a:lnSpc>
                <a:spcPct val="90000"/>
              </a:lnSpc>
              <a:defRPr/>
            </a:pPr>
            <a:r>
              <a:rPr lang="en-US" sz="2000" dirty="0" smtClean="0"/>
              <a:t>Cool Colors that create a feeling of quiet, formality, restfulness and coolness are: BLUE and GREEN</a:t>
            </a:r>
          </a:p>
          <a:p>
            <a:pPr algn="justLow" eaLnBrk="1" hangingPunct="1">
              <a:lnSpc>
                <a:spcPct val="90000"/>
              </a:lnSpc>
              <a:defRPr/>
            </a:pPr>
            <a:endParaRPr lang="en-US" sz="2000" dirty="0" smtClean="0"/>
          </a:p>
        </p:txBody>
      </p:sp>
      <p:pic>
        <p:nvPicPr>
          <p:cNvPr id="7" name="Picture 6" descr="CoolColor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12160" y="1484784"/>
            <a:ext cx="2736304" cy="4822736"/>
          </a:xfrm>
          <a:prstGeom prst="rect">
            <a:avLst/>
          </a:prstGeom>
        </p:spPr>
      </p:pic>
      <p:pic>
        <p:nvPicPr>
          <p:cNvPr id="8" name="Picture 7" descr="color_buildings_1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2852936"/>
            <a:ext cx="5219897" cy="35020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578328"/>
          </a:xfrm>
        </p:spPr>
        <p:txBody>
          <a:bodyPr>
            <a:normAutofit fontScale="90000"/>
          </a:bodyPr>
          <a:lstStyle/>
          <a:p>
            <a:r>
              <a:rPr lang="en-GB" sz="2700" b="1" dirty="0" smtClean="0"/>
              <a:t>Colour</a:t>
            </a:r>
            <a:r>
              <a:rPr lang="en-GB" b="1" dirty="0" smtClean="0"/>
              <a:t> 	</a:t>
            </a:r>
            <a:endParaRPr lang="en-GB" dirty="0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090576"/>
            <a:ext cx="3456384" cy="5372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51520" y="1556792"/>
            <a:ext cx="4392488" cy="3477875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indent="-274320" algn="justLow">
              <a:lnSpc>
                <a:spcPct val="90000"/>
              </a:lnSpc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en-GB" sz="2000" dirty="0" smtClean="0"/>
              <a:t>Architects use colour in the choice of materials used to construct a building. </a:t>
            </a:r>
          </a:p>
          <a:p>
            <a:pPr marL="274320" indent="-274320" algn="justLow">
              <a:lnSpc>
                <a:spcPct val="90000"/>
              </a:lnSpc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en-GB" sz="2000" dirty="0" smtClean="0"/>
              <a:t>However, the architect must consider the colour effect of every element of a building's construction, from the earthy colours of primary construction materials like wood, stone, brick and marble, to the expansive variety of colours available for paint, doors, windows, siding, and trim.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474408"/>
            <a:ext cx="3312368" cy="506320"/>
          </a:xfrm>
        </p:spPr>
        <p:txBody>
          <a:bodyPr>
            <a:normAutofit/>
          </a:bodyPr>
          <a:lstStyle/>
          <a:p>
            <a:r>
              <a:rPr lang="en-GB" sz="2400" b="1" dirty="0" smtClean="0"/>
              <a:t>Colour</a:t>
            </a:r>
            <a:endParaRPr lang="en-GB" sz="2400" dirty="0"/>
          </a:p>
        </p:txBody>
      </p:sp>
      <p:pic>
        <p:nvPicPr>
          <p:cNvPr id="8" name="Content Placeholder 7" descr="811964-famous-london-street-with-lot-of-color-houses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2800730"/>
            <a:ext cx="5040560" cy="3364574"/>
          </a:xfrm>
        </p:spPr>
      </p:pic>
      <p:pic>
        <p:nvPicPr>
          <p:cNvPr id="9" name="Picture 8" descr="color_buildings_0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2120" y="692696"/>
            <a:ext cx="3491880" cy="5663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474408"/>
            <a:ext cx="3312368" cy="506320"/>
          </a:xfrm>
        </p:spPr>
        <p:txBody>
          <a:bodyPr>
            <a:normAutofit/>
          </a:bodyPr>
          <a:lstStyle/>
          <a:p>
            <a:r>
              <a:rPr lang="en-GB" sz="2400" b="1" dirty="0" smtClean="0"/>
              <a:t>Colour</a:t>
            </a:r>
            <a:endParaRPr lang="en-GB" sz="2400" dirty="0"/>
          </a:p>
        </p:txBody>
      </p:sp>
      <p:pic>
        <p:nvPicPr>
          <p:cNvPr id="5" name="Content Placeholder 4" descr="color_buildings_0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79512" y="2852936"/>
            <a:ext cx="4752528" cy="3681050"/>
          </a:xfrm>
        </p:spPr>
      </p:pic>
      <p:pic>
        <p:nvPicPr>
          <p:cNvPr id="6" name="Picture 5" descr="color_buildings_1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20072" y="1207226"/>
            <a:ext cx="3663985" cy="53627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474408"/>
            <a:ext cx="3312368" cy="506320"/>
          </a:xfrm>
        </p:spPr>
        <p:txBody>
          <a:bodyPr>
            <a:normAutofit/>
          </a:bodyPr>
          <a:lstStyle/>
          <a:p>
            <a:r>
              <a:rPr lang="en-GB" sz="2400" b="1" dirty="0" smtClean="0"/>
              <a:t>Colour</a:t>
            </a:r>
            <a:endParaRPr lang="en-GB" sz="2400" dirty="0"/>
          </a:p>
        </p:txBody>
      </p:sp>
      <p:pic>
        <p:nvPicPr>
          <p:cNvPr id="5" name="Content Placeholder 4" descr="3835466480_8684092c8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076056" y="1124744"/>
            <a:ext cx="3528392" cy="5313844"/>
          </a:xfrm>
        </p:spPr>
      </p:pic>
      <p:pic>
        <p:nvPicPr>
          <p:cNvPr id="6" name="Picture 5" descr="crazy-color-buildin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2924944"/>
            <a:ext cx="4522299" cy="34716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5007084759_c175695470_z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916832"/>
            <a:ext cx="4317429" cy="4317429"/>
          </a:xfrm>
        </p:spPr>
      </p:pic>
      <p:pic>
        <p:nvPicPr>
          <p:cNvPr id="5" name="Picture 4" descr="color_buildings_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864096"/>
            <a:ext cx="4080847" cy="5661248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95536" y="474408"/>
            <a:ext cx="3312368" cy="506320"/>
          </a:xfrm>
        </p:spPr>
        <p:txBody>
          <a:bodyPr>
            <a:normAutofit/>
          </a:bodyPr>
          <a:lstStyle/>
          <a:p>
            <a:r>
              <a:rPr lang="en-GB" sz="2400" b="1" dirty="0" smtClean="0"/>
              <a:t>Colour</a:t>
            </a:r>
            <a:endParaRPr lang="en-GB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866360"/>
          </a:xfrm>
        </p:spPr>
        <p:txBody>
          <a:bodyPr/>
          <a:lstStyle/>
          <a:p>
            <a:r>
              <a:rPr lang="en-GB" b="1" dirty="0" smtClean="0"/>
              <a:t>LIGHT AND DARK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755576" y="5157192"/>
            <a:ext cx="79208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/>
            <a:r>
              <a:rPr lang="en-US" sz="2000" b="1" u="sng" dirty="0" smtClean="0">
                <a:latin typeface="Arial" pitchFamily="34" charset="0"/>
              </a:rPr>
              <a:t>Values</a:t>
            </a:r>
            <a:r>
              <a:rPr lang="en-US" sz="2000" dirty="0" smtClean="0">
                <a:latin typeface="Arial" pitchFamily="34" charset="0"/>
              </a:rPr>
              <a:t> can be </a:t>
            </a:r>
            <a:r>
              <a:rPr lang="en-US" sz="2000" b="1" u="sng" dirty="0" smtClean="0">
                <a:latin typeface="Arial" pitchFamily="34" charset="0"/>
              </a:rPr>
              <a:t>exercised</a:t>
            </a:r>
            <a:r>
              <a:rPr lang="en-US" sz="2000" dirty="0" smtClean="0">
                <a:latin typeface="Arial" pitchFamily="34" charset="0"/>
              </a:rPr>
              <a:t> in all colors. The range of the values can be changed by adding </a:t>
            </a:r>
            <a:r>
              <a:rPr lang="en-US" sz="2000" b="1" u="sng" dirty="0" smtClean="0">
                <a:latin typeface="Arial" pitchFamily="34" charset="0"/>
              </a:rPr>
              <a:t>white</a:t>
            </a:r>
            <a:r>
              <a:rPr lang="en-US" sz="2000" dirty="0" smtClean="0">
                <a:latin typeface="Arial" pitchFamily="34" charset="0"/>
              </a:rPr>
              <a:t> to  </a:t>
            </a:r>
            <a:r>
              <a:rPr lang="en-US" sz="2000" b="1" u="sng" dirty="0" smtClean="0">
                <a:latin typeface="Arial" pitchFamily="34" charset="0"/>
              </a:rPr>
              <a:t>lighten</a:t>
            </a:r>
            <a:r>
              <a:rPr lang="en-US" sz="2000" dirty="0" smtClean="0">
                <a:latin typeface="Arial" pitchFamily="34" charset="0"/>
              </a:rPr>
              <a:t> or </a:t>
            </a:r>
            <a:r>
              <a:rPr lang="en-US" sz="2000" b="1" u="sng" dirty="0" smtClean="0">
                <a:latin typeface="Arial" pitchFamily="34" charset="0"/>
              </a:rPr>
              <a:t>tint</a:t>
            </a:r>
            <a:r>
              <a:rPr lang="en-US" sz="2000" dirty="0" smtClean="0">
                <a:latin typeface="Arial" pitchFamily="34" charset="0"/>
              </a:rPr>
              <a:t> a color. Adding </a:t>
            </a:r>
            <a:r>
              <a:rPr lang="en-US" sz="2000" b="1" u="sng" dirty="0" smtClean="0">
                <a:latin typeface="Arial" pitchFamily="34" charset="0"/>
              </a:rPr>
              <a:t>black</a:t>
            </a:r>
            <a:r>
              <a:rPr lang="en-US" sz="2000" dirty="0" smtClean="0">
                <a:latin typeface="Arial" pitchFamily="34" charset="0"/>
              </a:rPr>
              <a:t> will create a </a:t>
            </a:r>
            <a:r>
              <a:rPr lang="en-US" sz="2000" b="1" u="sng" dirty="0" smtClean="0">
                <a:latin typeface="Arial" pitchFamily="34" charset="0"/>
              </a:rPr>
              <a:t>shade</a:t>
            </a:r>
            <a:r>
              <a:rPr lang="en-US" sz="2000" dirty="0" smtClean="0">
                <a:latin typeface="Arial" pitchFamily="34" charset="0"/>
              </a:rPr>
              <a:t> of the </a:t>
            </a:r>
            <a:r>
              <a:rPr lang="en-US" sz="2000" b="1" u="sng" dirty="0" smtClean="0">
                <a:latin typeface="Arial" pitchFamily="34" charset="0"/>
              </a:rPr>
              <a:t>original color </a:t>
            </a:r>
            <a:r>
              <a:rPr lang="en-US" sz="2000" dirty="0" smtClean="0">
                <a:latin typeface="Arial" pitchFamily="34" charset="0"/>
              </a:rPr>
              <a:t>which will </a:t>
            </a:r>
            <a:r>
              <a:rPr lang="en-US" sz="2000" b="1" u="sng" dirty="0" smtClean="0">
                <a:latin typeface="Arial" pitchFamily="34" charset="0"/>
              </a:rPr>
              <a:t>appear darker</a:t>
            </a:r>
            <a:r>
              <a:rPr lang="en-US" sz="2000" dirty="0" smtClean="0">
                <a:latin typeface="Arial" pitchFamily="34" charset="0"/>
              </a:rPr>
              <a:t>.</a:t>
            </a:r>
            <a:r>
              <a:rPr lang="en-US" sz="2000" dirty="0" smtClean="0"/>
              <a:t> </a:t>
            </a:r>
          </a:p>
        </p:txBody>
      </p:sp>
      <p:pic>
        <p:nvPicPr>
          <p:cNvPr id="7" name="Picture 7" descr="valuestudy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628800"/>
            <a:ext cx="6088316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VanGogh_starrynight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355976" y="2420888"/>
            <a:ext cx="4609717" cy="3672408"/>
          </a:xfrm>
          <a:noFill/>
        </p:spPr>
      </p:pic>
      <p:pic>
        <p:nvPicPr>
          <p:cNvPr id="9" name="Picture 6" descr="chagal4%5B1%5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95536" y="1772816"/>
            <a:ext cx="3578225" cy="4191000"/>
          </a:xfrm>
          <a:prstGeom prst="rect">
            <a:avLst/>
          </a:prstGeom>
          <a:noFill/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2808312" cy="434312"/>
          </a:xfrm>
        </p:spPr>
        <p:txBody>
          <a:bodyPr>
            <a:normAutofit/>
          </a:bodyPr>
          <a:lstStyle/>
          <a:p>
            <a:r>
              <a:rPr lang="en-GB" sz="2400" dirty="0" smtClean="0"/>
              <a:t>LIGHT AND DARK</a:t>
            </a:r>
            <a:endParaRPr lang="en-GB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untitledstilllifeleger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143361" y="2276872"/>
            <a:ext cx="4893135" cy="3082675"/>
          </a:xfrm>
          <a:prstGeom prst="rect">
            <a:avLst/>
          </a:prstGeom>
          <a:noFill/>
        </p:spPr>
      </p:pic>
      <p:pic>
        <p:nvPicPr>
          <p:cNvPr id="8" name="Picture 6" descr="may_3rd%5B1%5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23528" y="2276872"/>
            <a:ext cx="3904903" cy="2962845"/>
          </a:xfrm>
          <a:prstGeom prst="rect">
            <a:avLst/>
          </a:prstGeom>
          <a:noFill/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2808312" cy="434312"/>
          </a:xfrm>
        </p:spPr>
        <p:txBody>
          <a:bodyPr>
            <a:normAutofit/>
          </a:bodyPr>
          <a:lstStyle/>
          <a:p>
            <a:r>
              <a:rPr lang="en-GB" sz="2400" dirty="0" smtClean="0"/>
              <a:t>LIGHT AND DARK</a:t>
            </a:r>
            <a:endParaRPr lang="en-GB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484784"/>
            <a:ext cx="5239469" cy="349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55576" y="5157192"/>
            <a:ext cx="7920880" cy="153888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indent="-274320" algn="justLow">
              <a:lnSpc>
                <a:spcPct val="90000"/>
              </a:lnSpc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en-GB" sz="2000" b="1" u="sng" dirty="0" smtClean="0"/>
              <a:t>Light and dark </a:t>
            </a:r>
            <a:r>
              <a:rPr lang="en-GB" sz="2000" dirty="0" smtClean="0"/>
              <a:t>are relative </a:t>
            </a:r>
            <a:r>
              <a:rPr lang="en-GB" sz="2000" b="1" u="sng" dirty="0" smtClean="0"/>
              <a:t>perceptions of light</a:t>
            </a:r>
            <a:r>
              <a:rPr lang="en-GB" sz="2000" dirty="0" smtClean="0"/>
              <a:t>. Architects use the concept of </a:t>
            </a:r>
            <a:r>
              <a:rPr lang="en-GB" sz="2000" b="1" u="sng" dirty="0" smtClean="0"/>
              <a:t>light and dark </a:t>
            </a:r>
            <a:r>
              <a:rPr lang="en-GB" sz="2000" dirty="0" smtClean="0"/>
              <a:t>as they create </a:t>
            </a:r>
            <a:r>
              <a:rPr lang="en-GB" sz="2000" b="1" u="sng" dirty="0" smtClean="0"/>
              <a:t>visual interest </a:t>
            </a:r>
            <a:r>
              <a:rPr lang="en-GB" sz="2000" dirty="0" smtClean="0"/>
              <a:t>on a building by choosing s</a:t>
            </a:r>
            <a:r>
              <a:rPr lang="en-GB" sz="2000" b="1" u="sng" dirty="0" smtClean="0"/>
              <a:t>hapes </a:t>
            </a:r>
            <a:r>
              <a:rPr lang="en-GB" sz="2000" dirty="0" smtClean="0"/>
              <a:t>that create a </a:t>
            </a:r>
            <a:r>
              <a:rPr lang="en-GB" sz="2000" b="1" u="sng" dirty="0" smtClean="0"/>
              <a:t>sensation of depth. </a:t>
            </a:r>
          </a:p>
          <a:p>
            <a:pPr marL="274320" indent="-274320" algn="justLow">
              <a:lnSpc>
                <a:spcPct val="90000"/>
              </a:lnSpc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en-GB" sz="2000" dirty="0" smtClean="0"/>
              <a:t>When some </a:t>
            </a:r>
            <a:r>
              <a:rPr lang="en-GB" sz="2000" b="1" u="sng" dirty="0" smtClean="0"/>
              <a:t>shapes stick out</a:t>
            </a:r>
            <a:r>
              <a:rPr lang="en-GB" sz="2000" dirty="0" smtClean="0"/>
              <a:t>, they leave others in shadow. </a:t>
            </a:r>
            <a:r>
              <a:rPr lang="en-GB" sz="2000" b="1" u="sng" dirty="0" smtClean="0"/>
              <a:t>Narrow</a:t>
            </a:r>
            <a:r>
              <a:rPr lang="en-GB" sz="2000" dirty="0" smtClean="0"/>
              <a:t> </a:t>
            </a:r>
            <a:r>
              <a:rPr lang="en-GB" sz="2000" b="1" u="sng" dirty="0" smtClean="0"/>
              <a:t>openings often appear dark</a:t>
            </a:r>
            <a:r>
              <a:rPr lang="en-GB" sz="2000" dirty="0" smtClean="0"/>
              <a:t>, </a:t>
            </a:r>
            <a:r>
              <a:rPr lang="en-GB" sz="2000" b="1" u="sng" dirty="0" smtClean="0"/>
              <a:t>flat spaces look light</a:t>
            </a:r>
            <a:r>
              <a:rPr lang="en-GB" sz="2000" dirty="0" smtClean="0"/>
              <a:t>.</a:t>
            </a:r>
            <a:endParaRPr lang="en-GB" sz="200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2808312" cy="434312"/>
          </a:xfrm>
        </p:spPr>
        <p:txBody>
          <a:bodyPr>
            <a:normAutofit/>
          </a:bodyPr>
          <a:lstStyle/>
          <a:p>
            <a:r>
              <a:rPr lang="en-GB" sz="2400" dirty="0" smtClean="0"/>
              <a:t>LIGHT AND DARK</a:t>
            </a:r>
            <a:endParaRPr lang="en-GB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965587C5-7918-41E7-B3D0-CFC063D3A9F9}" type="slidenum">
              <a:rPr lang="ar-SA" smtClean="0">
                <a:latin typeface="Arial" pitchFamily="34" charset="0"/>
              </a:rPr>
              <a:pPr/>
              <a:t>5</a:t>
            </a:fld>
            <a:endParaRPr lang="en-GB" smtClean="0">
              <a:latin typeface="Arial" pitchFamily="34" charset="0"/>
            </a:endParaRPr>
          </a:p>
        </p:txBody>
      </p:sp>
      <p:sp>
        <p:nvSpPr>
          <p:cNvPr id="9219" name="Text Box 4"/>
          <p:cNvSpPr txBox="1">
            <a:spLocks noChangeArrowheads="1"/>
          </p:cNvSpPr>
          <p:nvPr/>
        </p:nvSpPr>
        <p:spPr bwMode="auto">
          <a:xfrm>
            <a:off x="395288" y="836613"/>
            <a:ext cx="8497887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5722" tIns="32861" rIns="65722" bIns="32861">
            <a:spAutoFit/>
          </a:bodyPr>
          <a:lstStyle/>
          <a:p>
            <a:pPr algn="justLow" defTabSz="657225">
              <a:spcBef>
                <a:spcPct val="50000"/>
              </a:spcBef>
            </a:pPr>
            <a:r>
              <a:rPr lang="en-US" sz="1800"/>
              <a:t>Space constantly encompasses our being. Through the </a:t>
            </a:r>
            <a:r>
              <a:rPr lang="en-US" sz="1800" b="1" u="sng"/>
              <a:t>volume of space</a:t>
            </a:r>
            <a:r>
              <a:rPr lang="en-US" sz="1800"/>
              <a:t>, we </a:t>
            </a:r>
            <a:r>
              <a:rPr lang="en-US" sz="1800" b="1" u="sng"/>
              <a:t>move</a:t>
            </a:r>
            <a:r>
              <a:rPr lang="en-US" sz="1800"/>
              <a:t>, </a:t>
            </a:r>
            <a:r>
              <a:rPr lang="en-US" sz="1800" b="1" u="sng"/>
              <a:t>see f</a:t>
            </a:r>
            <a:r>
              <a:rPr lang="en-US" sz="1800"/>
              <a:t>orms, </a:t>
            </a:r>
            <a:r>
              <a:rPr lang="en-US" sz="1800" b="1" u="sng"/>
              <a:t>hear</a:t>
            </a:r>
            <a:r>
              <a:rPr lang="en-US" sz="1800"/>
              <a:t> sounds, </a:t>
            </a:r>
            <a:r>
              <a:rPr lang="en-US" sz="1800" b="1" u="sng"/>
              <a:t>feel</a:t>
            </a:r>
            <a:r>
              <a:rPr lang="en-US" sz="1800"/>
              <a:t> breezes, </a:t>
            </a:r>
            <a:r>
              <a:rPr lang="en-US" sz="1800" b="1" u="sng"/>
              <a:t>smell</a:t>
            </a:r>
            <a:r>
              <a:rPr lang="en-US" sz="1800"/>
              <a:t> the fragrances of a flower garden in bloom. It is a </a:t>
            </a:r>
            <a:r>
              <a:rPr lang="en-US" sz="1800" b="1" u="sng"/>
              <a:t>material substance </a:t>
            </a:r>
            <a:r>
              <a:rPr lang="en-US" sz="1800"/>
              <a:t>like </a:t>
            </a:r>
            <a:r>
              <a:rPr lang="en-US" sz="1800" b="1" u="sng"/>
              <a:t>wood</a:t>
            </a:r>
            <a:r>
              <a:rPr lang="en-US" sz="1800"/>
              <a:t> or </a:t>
            </a:r>
            <a:r>
              <a:rPr lang="en-US" sz="1800" b="1" u="sng"/>
              <a:t>stone</a:t>
            </a:r>
            <a:r>
              <a:rPr lang="en-US" sz="1800"/>
              <a:t>. Yet it is an inherently formless vapor. Its visual forms, its </a:t>
            </a:r>
            <a:r>
              <a:rPr lang="en-US" sz="1800" b="1" u="sng"/>
              <a:t>dimensions and scale</a:t>
            </a:r>
            <a:r>
              <a:rPr lang="en-US" sz="1800"/>
              <a:t>, the quality of its light—all of these qualities </a:t>
            </a:r>
            <a:r>
              <a:rPr lang="en-US" sz="1800" b="1" u="sng"/>
              <a:t>depends</a:t>
            </a:r>
            <a:r>
              <a:rPr lang="en-US" sz="1800"/>
              <a:t> on our </a:t>
            </a:r>
            <a:r>
              <a:rPr lang="en-US" sz="1800" b="1" u="sng"/>
              <a:t>perception of the spatial boundaries</a:t>
            </a:r>
            <a:r>
              <a:rPr lang="en-US" sz="1800"/>
              <a:t> defined by </a:t>
            </a:r>
            <a:r>
              <a:rPr lang="en-US" sz="1800" b="1" u="sng"/>
              <a:t>elements of form</a:t>
            </a:r>
            <a:r>
              <a:rPr lang="en-US" sz="1800"/>
              <a:t>. As </a:t>
            </a:r>
            <a:r>
              <a:rPr lang="en-US" sz="1800" b="1" u="sng"/>
              <a:t>space</a:t>
            </a:r>
            <a:r>
              <a:rPr lang="en-US" sz="1800"/>
              <a:t> </a:t>
            </a:r>
            <a:r>
              <a:rPr lang="en-US" sz="1800" b="1" u="sng"/>
              <a:t>begins</a:t>
            </a:r>
            <a:r>
              <a:rPr lang="en-US" sz="1800"/>
              <a:t> to be </a:t>
            </a:r>
            <a:r>
              <a:rPr lang="en-US" sz="1800" b="1" u="sng"/>
              <a:t>captured</a:t>
            </a:r>
            <a:r>
              <a:rPr lang="en-US" sz="1800"/>
              <a:t>, </a:t>
            </a:r>
            <a:r>
              <a:rPr lang="en-US" sz="1800" b="1" u="sng"/>
              <a:t>enclosed</a:t>
            </a:r>
            <a:r>
              <a:rPr lang="en-US" sz="1800"/>
              <a:t>, </a:t>
            </a:r>
            <a:r>
              <a:rPr lang="en-US" sz="1800" b="1" u="sng"/>
              <a:t>modeled</a:t>
            </a:r>
            <a:r>
              <a:rPr lang="en-US" sz="1800"/>
              <a:t>, and </a:t>
            </a:r>
            <a:r>
              <a:rPr lang="en-US" sz="1800" b="1" u="sng"/>
              <a:t>organized</a:t>
            </a:r>
            <a:r>
              <a:rPr lang="en-US" sz="1800"/>
              <a:t> by the </a:t>
            </a:r>
            <a:r>
              <a:rPr lang="en-US" sz="1800" b="1" u="sng"/>
              <a:t>elements of </a:t>
            </a:r>
            <a:r>
              <a:rPr lang="en-US" sz="1800"/>
              <a:t>mass, </a:t>
            </a:r>
            <a:r>
              <a:rPr lang="en-US" sz="1800" b="1" u="sng"/>
              <a:t>architecture</a:t>
            </a:r>
            <a:r>
              <a:rPr lang="en-US" sz="1800"/>
              <a:t> </a:t>
            </a:r>
            <a:r>
              <a:rPr lang="en-US" sz="1800" b="1" u="sng"/>
              <a:t>comes into being</a:t>
            </a:r>
            <a:r>
              <a:rPr lang="en-US" sz="1800"/>
              <a:t>.</a:t>
            </a:r>
          </a:p>
        </p:txBody>
      </p:sp>
      <p:pic>
        <p:nvPicPr>
          <p:cNvPr id="9220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313" y="3114675"/>
            <a:ext cx="3744912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1116013" y="333375"/>
            <a:ext cx="69850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5722" tIns="32861" rIns="65722" bIns="32861">
            <a:spAutoFit/>
          </a:bodyPr>
          <a:lstStyle/>
          <a:p>
            <a:pPr algn="ctr" defTabSz="657225">
              <a:spcBef>
                <a:spcPct val="50000"/>
              </a:spcBef>
            </a:pPr>
            <a:r>
              <a:rPr lang="en-US" sz="2800" b="1" u="sng"/>
              <a:t>Form and Space: the Unity of opposites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71748" y="1412776"/>
            <a:ext cx="3633317" cy="4896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3715768806_2dbc63c91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340768"/>
            <a:ext cx="3672408" cy="4896544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2808312" cy="434312"/>
          </a:xfrm>
        </p:spPr>
        <p:txBody>
          <a:bodyPr>
            <a:normAutofit/>
          </a:bodyPr>
          <a:lstStyle/>
          <a:p>
            <a:r>
              <a:rPr lang="en-GB" sz="2400" dirty="0" smtClean="0"/>
              <a:t>LIGHT AND DARK</a:t>
            </a:r>
            <a:endParaRPr lang="en-GB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Koln Window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64088" y="1268760"/>
            <a:ext cx="3312368" cy="4966334"/>
          </a:xfrm>
        </p:spPr>
      </p:pic>
      <p:pic>
        <p:nvPicPr>
          <p:cNvPr id="5" name="Picture 4" descr="RB_external-Render_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2708920"/>
            <a:ext cx="4572000" cy="3429000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323528" y="404664"/>
            <a:ext cx="2808312" cy="434312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LIGHT AND DARK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050176"/>
            <a:ext cx="6436779" cy="4770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971600" y="6165304"/>
            <a:ext cx="7344816" cy="3693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indent="-274320" algn="justLow">
              <a:lnSpc>
                <a:spcPct val="90000"/>
              </a:lnSpc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en-GB" sz="2000" dirty="0" smtClean="0"/>
              <a:t>Materials can be used to vary the light quality of a building. </a:t>
            </a:r>
            <a:endParaRPr lang="en-GB" sz="20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2808312" cy="434312"/>
          </a:xfrm>
        </p:spPr>
        <p:txBody>
          <a:bodyPr>
            <a:normAutofit/>
          </a:bodyPr>
          <a:lstStyle/>
          <a:p>
            <a:r>
              <a:rPr lang="en-GB" sz="2400" dirty="0" smtClean="0"/>
              <a:t>LIGHT AND DARK</a:t>
            </a:r>
            <a:endParaRPr lang="en-GB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578328"/>
          </a:xfrm>
        </p:spPr>
        <p:txBody>
          <a:bodyPr>
            <a:normAutofit/>
          </a:bodyPr>
          <a:lstStyle/>
          <a:p>
            <a:r>
              <a:rPr lang="en-GB" sz="2800" b="1" dirty="0" smtClean="0"/>
              <a:t>SPACE</a:t>
            </a:r>
            <a:endParaRPr lang="en-GB" sz="2800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911824"/>
          </a:xfrm>
        </p:spPr>
        <p:txBody>
          <a:bodyPr>
            <a:normAutofit lnSpcReduction="10000"/>
          </a:bodyPr>
          <a:lstStyle/>
          <a:p>
            <a:pPr algn="justLow"/>
            <a:r>
              <a:rPr lang="en-GB" dirty="0" smtClean="0"/>
              <a:t>Space is one of the most important considerations an </a:t>
            </a:r>
            <a:r>
              <a:rPr lang="en-GB" b="1" u="sng" dirty="0" smtClean="0"/>
              <a:t>architect must think </a:t>
            </a:r>
            <a:r>
              <a:rPr lang="en-GB" dirty="0" smtClean="0"/>
              <a:t>about while </a:t>
            </a:r>
            <a:r>
              <a:rPr lang="en-GB" b="1" u="sng" dirty="0" smtClean="0"/>
              <a:t>designing a building</a:t>
            </a:r>
            <a:r>
              <a:rPr lang="en-GB" dirty="0" smtClean="0"/>
              <a:t>, because the </a:t>
            </a:r>
            <a:r>
              <a:rPr lang="en-GB" b="1" u="sng" dirty="0" smtClean="0"/>
              <a:t>sizes of rooms </a:t>
            </a:r>
            <a:r>
              <a:rPr lang="en-GB" dirty="0" smtClean="0"/>
              <a:t>and </a:t>
            </a:r>
            <a:r>
              <a:rPr lang="en-GB" b="1" u="sng" dirty="0" smtClean="0"/>
              <a:t>hallways</a:t>
            </a:r>
            <a:r>
              <a:rPr lang="en-GB" dirty="0" smtClean="0"/>
              <a:t>, the </a:t>
            </a:r>
            <a:r>
              <a:rPr lang="en-GB" b="1" u="sng" dirty="0" smtClean="0"/>
              <a:t>height of ceilings </a:t>
            </a:r>
            <a:r>
              <a:rPr lang="en-GB" dirty="0" smtClean="0"/>
              <a:t>and the </a:t>
            </a:r>
            <a:r>
              <a:rPr lang="en-GB" b="1" u="sng" dirty="0" smtClean="0"/>
              <a:t>ease of entering and exiting</a:t>
            </a:r>
            <a:r>
              <a:rPr lang="en-GB" dirty="0" smtClean="0"/>
              <a:t> each living area must carefully </a:t>
            </a:r>
            <a:r>
              <a:rPr lang="en-GB" b="1" u="sng" dirty="0" smtClean="0"/>
              <a:t>match the function </a:t>
            </a:r>
            <a:r>
              <a:rPr lang="en-GB" dirty="0" smtClean="0"/>
              <a:t>of the </a:t>
            </a:r>
            <a:r>
              <a:rPr lang="en-GB" b="1" u="sng" dirty="0" smtClean="0"/>
              <a:t>building.</a:t>
            </a:r>
          </a:p>
          <a:p>
            <a:pPr algn="justLow"/>
            <a:r>
              <a:rPr lang="en-GB" dirty="0" smtClean="0"/>
              <a:t> Architects chose </a:t>
            </a:r>
            <a:r>
              <a:rPr lang="en-GB" b="1" u="sng" dirty="0" smtClean="0"/>
              <a:t>dimensions of rooms </a:t>
            </a:r>
            <a:r>
              <a:rPr lang="en-GB" dirty="0" smtClean="0"/>
              <a:t>to match the </a:t>
            </a:r>
            <a:r>
              <a:rPr lang="en-GB" b="1" u="sng" dirty="0" smtClean="0"/>
              <a:t>number of people </a:t>
            </a:r>
            <a:r>
              <a:rPr lang="en-GB" dirty="0" smtClean="0"/>
              <a:t>who </a:t>
            </a:r>
            <a:r>
              <a:rPr lang="en-GB" b="1" u="sng" dirty="0" smtClean="0"/>
              <a:t>will occupy </a:t>
            </a:r>
            <a:r>
              <a:rPr lang="en-GB" dirty="0" smtClean="0"/>
              <a:t>the space and the amount of </a:t>
            </a:r>
            <a:r>
              <a:rPr lang="en-GB" b="1" u="sng" dirty="0" smtClean="0"/>
              <a:t>activity</a:t>
            </a:r>
            <a:r>
              <a:rPr lang="en-GB" dirty="0" smtClean="0"/>
              <a:t> that will occur in it. To make a building more interesting, architects will experiment with a</a:t>
            </a:r>
            <a:r>
              <a:rPr lang="en-GB" b="1" u="sng" dirty="0" smtClean="0"/>
              <a:t>esthetic qualities of space </a:t>
            </a:r>
            <a:r>
              <a:rPr lang="en-GB" dirty="0" smtClean="0"/>
              <a:t>by varying the </a:t>
            </a:r>
            <a:r>
              <a:rPr lang="en-GB" b="1" u="sng" dirty="0" smtClean="0"/>
              <a:t>width</a:t>
            </a:r>
            <a:r>
              <a:rPr lang="en-GB" dirty="0" smtClean="0"/>
              <a:t> and </a:t>
            </a:r>
            <a:r>
              <a:rPr lang="en-GB" b="1" u="sng" dirty="0" smtClean="0"/>
              <a:t>heigh</a:t>
            </a:r>
            <a:r>
              <a:rPr lang="en-GB" dirty="0" smtClean="0"/>
              <a:t>t of rooms through which </a:t>
            </a:r>
            <a:r>
              <a:rPr lang="en-GB" b="1" u="sng" dirty="0" smtClean="0"/>
              <a:t>people will move</a:t>
            </a:r>
            <a:r>
              <a:rPr lang="en-GB" dirty="0" smtClean="0"/>
              <a:t>.</a:t>
            </a:r>
            <a:endParaRPr lang="en-GB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578328"/>
          </a:xfrm>
        </p:spPr>
        <p:txBody>
          <a:bodyPr>
            <a:normAutofit/>
          </a:bodyPr>
          <a:lstStyle/>
          <a:p>
            <a:r>
              <a:rPr lang="en-GB" sz="2800" b="1" dirty="0" smtClean="0"/>
              <a:t>SPACE</a:t>
            </a:r>
            <a:endParaRPr lang="en-GB" sz="2800" dirty="0"/>
          </a:p>
        </p:txBody>
      </p:sp>
      <p:pic>
        <p:nvPicPr>
          <p:cNvPr id="30722" name="Picture 2" descr="SAVE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67536" y="1268760"/>
            <a:ext cx="4176464" cy="4899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3" descr="fig%2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132856"/>
            <a:ext cx="4211960" cy="3190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578328"/>
          </a:xfrm>
        </p:spPr>
        <p:txBody>
          <a:bodyPr>
            <a:normAutofit/>
          </a:bodyPr>
          <a:lstStyle/>
          <a:p>
            <a:r>
              <a:rPr lang="en-GB" sz="2800" b="1" dirty="0" smtClean="0"/>
              <a:t>SPACE</a:t>
            </a:r>
            <a:endParaRPr lang="en-GB" sz="2800" dirty="0"/>
          </a:p>
        </p:txBody>
      </p:sp>
      <p:pic>
        <p:nvPicPr>
          <p:cNvPr id="32770" name="Picture 2" descr="fig%2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276872"/>
            <a:ext cx="4211960" cy="3184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Picture 3" descr="fig%20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2276872"/>
            <a:ext cx="4263221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578328"/>
          </a:xfrm>
        </p:spPr>
        <p:txBody>
          <a:bodyPr>
            <a:normAutofit/>
          </a:bodyPr>
          <a:lstStyle/>
          <a:p>
            <a:r>
              <a:rPr lang="en-GB" sz="2800" b="1" dirty="0" smtClean="0"/>
              <a:t>SPACE</a:t>
            </a:r>
            <a:endParaRPr lang="en-GB" sz="2800" dirty="0"/>
          </a:p>
        </p:txBody>
      </p:sp>
      <p:pic>
        <p:nvPicPr>
          <p:cNvPr id="5" name="Picture 8" descr="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340768"/>
            <a:ext cx="6480720" cy="48605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6842</TotalTime>
  <Words>1076</Words>
  <Application>Microsoft Office PowerPoint</Application>
  <PresentationFormat>On-screen Show (4:3)</PresentationFormat>
  <Paragraphs>142</Paragraphs>
  <Slides>52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3" baseType="lpstr">
      <vt:lpstr>Flow</vt:lpstr>
      <vt:lpstr>  Elements of Design 2 </vt:lpstr>
      <vt:lpstr>SPACE</vt:lpstr>
      <vt:lpstr>SPACE</vt:lpstr>
      <vt:lpstr>SPACE</vt:lpstr>
      <vt:lpstr>Slide 5</vt:lpstr>
      <vt:lpstr>SPACE</vt:lpstr>
      <vt:lpstr>SPACE</vt:lpstr>
      <vt:lpstr>SPACE</vt:lpstr>
      <vt:lpstr>SPACE</vt:lpstr>
      <vt:lpstr>SPACE</vt:lpstr>
      <vt:lpstr>SPACE</vt:lpstr>
      <vt:lpstr>SPACE</vt:lpstr>
      <vt:lpstr>SPACE</vt:lpstr>
      <vt:lpstr>Texture  </vt:lpstr>
      <vt:lpstr>Texture  </vt:lpstr>
      <vt:lpstr>Texture  </vt:lpstr>
      <vt:lpstr>Texture  </vt:lpstr>
      <vt:lpstr>Texture  </vt:lpstr>
      <vt:lpstr>Texture  </vt:lpstr>
      <vt:lpstr>Slide 20</vt:lpstr>
      <vt:lpstr>Slide 21</vt:lpstr>
      <vt:lpstr>Slide 22</vt:lpstr>
      <vt:lpstr>Slide 23</vt:lpstr>
      <vt:lpstr>Slide 24</vt:lpstr>
      <vt:lpstr>Texture  </vt:lpstr>
      <vt:lpstr>Texture  </vt:lpstr>
      <vt:lpstr>Texture  </vt:lpstr>
      <vt:lpstr>Texture  </vt:lpstr>
      <vt:lpstr>Texture  </vt:lpstr>
      <vt:lpstr>Colour  </vt:lpstr>
      <vt:lpstr>Colour </vt:lpstr>
      <vt:lpstr>Colour </vt:lpstr>
      <vt:lpstr>Properties of Colour</vt:lpstr>
      <vt:lpstr>Properties of Colour</vt:lpstr>
      <vt:lpstr>Colour </vt:lpstr>
      <vt:lpstr>Colour Schemes</vt:lpstr>
      <vt:lpstr>Colour Schemes</vt:lpstr>
      <vt:lpstr>Colour</vt:lpstr>
      <vt:lpstr>Slide 39</vt:lpstr>
      <vt:lpstr>Cool Colour</vt:lpstr>
      <vt:lpstr>Colour  </vt:lpstr>
      <vt:lpstr>Colour</vt:lpstr>
      <vt:lpstr>Colour</vt:lpstr>
      <vt:lpstr>Colour</vt:lpstr>
      <vt:lpstr>Colour</vt:lpstr>
      <vt:lpstr>LIGHT AND DARK</vt:lpstr>
      <vt:lpstr>LIGHT AND DARK</vt:lpstr>
      <vt:lpstr>LIGHT AND DARK</vt:lpstr>
      <vt:lpstr>LIGHT AND DARK</vt:lpstr>
      <vt:lpstr>LIGHT AND DARK</vt:lpstr>
      <vt:lpstr>Slide 51</vt:lpstr>
      <vt:lpstr>LIGHT AND DARK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Elements of Design</dc:title>
  <dc:creator>User</dc:creator>
  <cp:lastModifiedBy>home</cp:lastModifiedBy>
  <cp:revision>108</cp:revision>
  <dcterms:created xsi:type="dcterms:W3CDTF">2010-10-17T19:06:26Z</dcterms:created>
  <dcterms:modified xsi:type="dcterms:W3CDTF">2012-09-04T06:02:11Z</dcterms:modified>
</cp:coreProperties>
</file>