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notesMasterIdLst>
    <p:notesMasterId r:id="rId21"/>
  </p:notesMasterIdLst>
  <p:sldIdLst>
    <p:sldId id="281" r:id="rId2"/>
    <p:sldId id="279" r:id="rId3"/>
    <p:sldId id="256" r:id="rId4"/>
    <p:sldId id="272" r:id="rId5"/>
    <p:sldId id="273" r:id="rId6"/>
    <p:sldId id="274" r:id="rId7"/>
    <p:sldId id="275" r:id="rId8"/>
    <p:sldId id="276" r:id="rId9"/>
    <p:sldId id="277" r:id="rId10"/>
    <p:sldId id="278" r:id="rId11"/>
    <p:sldId id="259" r:id="rId12"/>
    <p:sldId id="260" r:id="rId13"/>
    <p:sldId id="261" r:id="rId14"/>
    <p:sldId id="280" r:id="rId15"/>
    <p:sldId id="262" r:id="rId16"/>
    <p:sldId id="263" r:id="rId17"/>
    <p:sldId id="264" r:id="rId18"/>
    <p:sldId id="265" r:id="rId19"/>
    <p:sldId id="269" r:id="rId20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CC0099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>
      <p:cViewPr varScale="1">
        <p:scale>
          <a:sx n="66" d="100"/>
          <a:sy n="66" d="100"/>
        </p:scale>
        <p:origin x="-150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EG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79E838E7-C683-4C32-BC66-FF1AC05C336A}" type="datetimeFigureOut">
              <a:rPr lang="ar-EG" smtClean="0"/>
              <a:pPr/>
              <a:t>30/05/1434</a:t>
            </a:fld>
            <a:endParaRPr lang="ar-EG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EG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E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E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6F5B1BAD-8C16-478B-9CB8-B6E92CD68917}" type="slidenum">
              <a:rPr lang="ar-EG" smtClean="0"/>
              <a:pPr/>
              <a:t>‹#›</a:t>
            </a:fld>
            <a:endParaRPr lang="ar-EG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E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5B1BAD-8C16-478B-9CB8-B6E92CD68917}" type="slidenum">
              <a:rPr lang="ar-EG" smtClean="0"/>
              <a:pPr/>
              <a:t>2</a:t>
            </a:fld>
            <a:endParaRPr lang="ar-EG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085CAB-1F60-44E9-AC82-1FB474953807}" type="datetimeFigureOut">
              <a:rPr lang="ar-SA" smtClean="0"/>
              <a:pPr/>
              <a:t>30/05/1434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3977D8-9766-4993-B3E3-9D847AC5C93C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085CAB-1F60-44E9-AC82-1FB474953807}" type="datetimeFigureOut">
              <a:rPr lang="ar-SA" smtClean="0"/>
              <a:pPr/>
              <a:t>30/05/1434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3977D8-9766-4993-B3E3-9D847AC5C93C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085CAB-1F60-44E9-AC82-1FB474953807}" type="datetimeFigureOut">
              <a:rPr lang="ar-SA" smtClean="0"/>
              <a:pPr/>
              <a:t>30/05/1434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3977D8-9766-4993-B3E3-9D847AC5C93C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085CAB-1F60-44E9-AC82-1FB474953807}" type="datetimeFigureOut">
              <a:rPr lang="ar-SA" smtClean="0"/>
              <a:pPr/>
              <a:t>30/05/1434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3977D8-9766-4993-B3E3-9D847AC5C93C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085CAB-1F60-44E9-AC82-1FB474953807}" type="datetimeFigureOut">
              <a:rPr lang="ar-SA" smtClean="0"/>
              <a:pPr/>
              <a:t>30/05/1434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3977D8-9766-4993-B3E3-9D847AC5C93C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085CAB-1F60-44E9-AC82-1FB474953807}" type="datetimeFigureOut">
              <a:rPr lang="ar-SA" smtClean="0"/>
              <a:pPr/>
              <a:t>30/05/1434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3977D8-9766-4993-B3E3-9D847AC5C93C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085CAB-1F60-44E9-AC82-1FB474953807}" type="datetimeFigureOut">
              <a:rPr lang="ar-SA" smtClean="0"/>
              <a:pPr/>
              <a:t>30/05/1434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3977D8-9766-4993-B3E3-9D847AC5C93C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085CAB-1F60-44E9-AC82-1FB474953807}" type="datetimeFigureOut">
              <a:rPr lang="ar-SA" smtClean="0"/>
              <a:pPr/>
              <a:t>30/05/1434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3977D8-9766-4993-B3E3-9D847AC5C93C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085CAB-1F60-44E9-AC82-1FB474953807}" type="datetimeFigureOut">
              <a:rPr lang="ar-SA" smtClean="0"/>
              <a:pPr/>
              <a:t>30/05/1434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3977D8-9766-4993-B3E3-9D847AC5C93C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085CAB-1F60-44E9-AC82-1FB474953807}" type="datetimeFigureOut">
              <a:rPr lang="ar-SA" smtClean="0"/>
              <a:pPr/>
              <a:t>30/05/1434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3977D8-9766-4993-B3E3-9D847AC5C93C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085CAB-1F60-44E9-AC82-1FB474953807}" type="datetimeFigureOut">
              <a:rPr lang="ar-SA" smtClean="0"/>
              <a:pPr/>
              <a:t>30/05/1434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3977D8-9766-4993-B3E3-9D847AC5C93C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6000" t="-9000" r="-6000" b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085CAB-1F60-44E9-AC82-1FB474953807}" type="datetimeFigureOut">
              <a:rPr lang="ar-SA" smtClean="0"/>
              <a:pPr/>
              <a:t>30/05/1434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3977D8-9766-4993-B3E3-9D847AC5C93C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file:///C:\Documents%20and%20Settings\ga\Desktop\TISSUE%20PROCESSING\&#1606;&#1578;&#1610;&#1580;&#1577;%20&#1576;&#1581;&#1579;%20Google%20&#1593;&#1606;%20&#1575;&#1604;&#1589;&#1608;&#1585;%20&#1581;&#1608;&#1604;%20http--www_rat-hole_org-sub-embed1_jpg_files\proc_files\embed6.jpg" TargetMode="Externa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2"/>
          <p:cNvSpPr>
            <a:spLocks noGrp="1"/>
          </p:cNvSpPr>
          <p:nvPr>
            <p:ph type="title"/>
          </p:nvPr>
        </p:nvSpPr>
        <p:spPr>
          <a:xfrm>
            <a:off x="914400" y="0"/>
            <a:ext cx="7772400" cy="944563"/>
          </a:xfrm>
        </p:spPr>
        <p:txBody>
          <a:bodyPr/>
          <a:lstStyle/>
          <a:p>
            <a:pPr algn="ctr" eaLnBrk="1" hangingPunct="1"/>
            <a:r>
              <a:rPr lang="en-US" b="1" u="sng" smtClean="0">
                <a:latin typeface="Times New Roman" pitchFamily="18" charset="0"/>
                <a:cs typeface="Times New Roman" pitchFamily="18" charset="0"/>
              </a:rPr>
              <a:t>Procedures</a:t>
            </a:r>
            <a:endParaRPr lang="en-US" b="1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291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457200" y="1143000"/>
            <a:ext cx="8458200" cy="6019800"/>
          </a:xfrm>
        </p:spPr>
        <p:txBody>
          <a:bodyPr/>
          <a:lstStyle/>
          <a:p>
            <a:pPr algn="l" rtl="0" eaLnBrk="1" hangingPunct="1">
              <a:lnSpc>
                <a:spcPct val="90000"/>
              </a:lnSpc>
            </a:pPr>
            <a:r>
              <a:rPr lang="en-US" sz="1800" b="1" dirty="0" smtClean="0">
                <a:latin typeface="Times New Roman" pitchFamily="18" charset="0"/>
                <a:cs typeface="Times New Roman" pitchFamily="18" charset="0"/>
              </a:rPr>
              <a:t>Fixation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Tissues must be immersed in fixative immediately after removal from the body 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algn="l" rtl="0" eaLnBrk="1" hangingPunct="1">
              <a:lnSpc>
                <a:spcPct val="90000"/>
              </a:lnSpc>
              <a:buNone/>
            </a:pP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10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% Neutral Buffered Formalin is the routine fixative. </a:t>
            </a:r>
          </a:p>
          <a:p>
            <a:pPr algn="l" rtl="0" eaLnBrk="1" hangingPunct="1">
              <a:lnSpc>
                <a:spcPct val="90000"/>
              </a:lnSpc>
            </a:pPr>
            <a:r>
              <a:rPr lang="en-US" sz="1800" b="1" dirty="0" smtClean="0">
                <a:latin typeface="Times New Roman" pitchFamily="18" charset="0"/>
                <a:cs typeface="Times New Roman" pitchFamily="18" charset="0"/>
              </a:rPr>
              <a:t>Tissue Processing</a:t>
            </a:r>
            <a:endParaRPr lang="en-US" sz="1800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>
              <a:lnSpc>
                <a:spcPct val="90000"/>
              </a:lnSpc>
            </a:pP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    Tissue processing consists of 3 steps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algn="l" rtl="0">
              <a:lnSpc>
                <a:spcPct val="90000"/>
              </a:lnSpc>
              <a:buNone/>
            </a:pP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        1-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Dehydration </a:t>
            </a:r>
          </a:p>
          <a:p>
            <a:pPr algn="l" rtl="0">
              <a:lnSpc>
                <a:spcPct val="90000"/>
              </a:lnSpc>
              <a:buNone/>
            </a:pP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        2-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Clearing</a:t>
            </a:r>
          </a:p>
          <a:p>
            <a:pPr algn="l" rtl="0">
              <a:lnSpc>
                <a:spcPct val="90000"/>
              </a:lnSpc>
              <a:buNone/>
            </a:pP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    3- Infiltration      ( 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lasting between 8 to 12 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hours).</a:t>
            </a:r>
            <a:endParaRPr lang="en-US" sz="1800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>
              <a:lnSpc>
                <a:spcPct val="90000"/>
              </a:lnSpc>
            </a:pPr>
            <a:r>
              <a:rPr lang="en-US" sz="1800" b="1" dirty="0" smtClean="0">
                <a:latin typeface="Times New Roman" pitchFamily="18" charset="0"/>
                <a:cs typeface="Times New Roman" pitchFamily="18" charset="0"/>
              </a:rPr>
              <a:t>     Tissue Embedding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800" b="1" dirty="0" smtClean="0">
                <a:latin typeface="Times New Roman" pitchFamily="18" charset="0"/>
                <a:cs typeface="Times New Roman" pitchFamily="18" charset="0"/>
              </a:rPr>
              <a:t> Embedding </a:t>
            </a:r>
            <a:r>
              <a:rPr lang="en-US" sz="1800" b="1" dirty="0" smtClean="0">
                <a:latin typeface="Times New Roman" pitchFamily="18" charset="0"/>
                <a:cs typeface="Times New Roman" pitchFamily="18" charset="0"/>
              </a:rPr>
              <a:t> is 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e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nclosing 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the tissue in the infiltration medium (paraffin) used for processing and then allowing the medium to solidify. </a:t>
            </a:r>
          </a:p>
          <a:p>
            <a:pPr algn="l" rtl="0" eaLnBrk="1" hangingPunct="1">
              <a:lnSpc>
                <a:spcPct val="90000"/>
              </a:lnSpc>
            </a:pPr>
            <a:r>
              <a:rPr lang="en-US" sz="1800" b="1" dirty="0" smtClean="0">
                <a:latin typeface="Times New Roman" pitchFamily="18" charset="0"/>
                <a:cs typeface="Times New Roman" pitchFamily="18" charset="0"/>
              </a:rPr>
              <a:t>Sectioning with a microtome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The microtome advances the tissue block, toward a sharp knife. The tissue is moved in an up and down motion to cut the tissue into a preset number of micrometers. The paraffin and tissue shavings are shaved off like a ribbon. </a:t>
            </a:r>
          </a:p>
          <a:p>
            <a:pPr algn="l" rtl="0" eaLnBrk="1" hangingPunct="1">
              <a:lnSpc>
                <a:spcPct val="90000"/>
              </a:lnSpc>
            </a:pPr>
            <a:r>
              <a:rPr lang="en-US" sz="1800" b="1" dirty="0" smtClean="0">
                <a:latin typeface="Times New Roman" pitchFamily="18" charset="0"/>
                <a:cs typeface="Times New Roman" pitchFamily="18" charset="0"/>
              </a:rPr>
              <a:t>Tissue Staining</a:t>
            </a:r>
          </a:p>
          <a:p>
            <a:pPr algn="l" rtl="0" eaLnBrk="1" hangingPunct="1">
              <a:lnSpc>
                <a:spcPct val="90000"/>
              </a:lnSpc>
            </a:pPr>
            <a:r>
              <a:rPr lang="en-US" sz="1800" b="1" dirty="0" smtClean="0">
                <a:latin typeface="Times New Roman" pitchFamily="18" charset="0"/>
                <a:cs typeface="Times New Roman" pitchFamily="18" charset="0"/>
              </a:rPr>
              <a:t>Cover slipping, mounting.</a:t>
            </a:r>
          </a:p>
          <a:p>
            <a:pPr algn="l" rtl="0">
              <a:lnSpc>
                <a:spcPct val="90000"/>
              </a:lnSpc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itle 1"/>
          <p:cNvSpPr>
            <a:spLocks noGrp="1"/>
          </p:cNvSpPr>
          <p:nvPr>
            <p:ph type="title"/>
          </p:nvPr>
        </p:nvSpPr>
        <p:spPr>
          <a:xfrm>
            <a:off x="35496" y="-27384"/>
            <a:ext cx="8229600" cy="1143000"/>
          </a:xfrm>
        </p:spPr>
        <p:txBody>
          <a:bodyPr/>
          <a:lstStyle/>
          <a:p>
            <a:pPr algn="ctr" eaLnBrk="1" hangingPunct="1"/>
            <a:r>
              <a:rPr lang="en-GB" b="1" u="sng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Precaution  of  embedding in wax</a:t>
            </a:r>
            <a:endParaRPr lang="en-US" b="1" u="sng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651" name="Content Placeholder 2"/>
          <p:cNvSpPr>
            <a:spLocks noGrp="1"/>
          </p:cNvSpPr>
          <p:nvPr>
            <p:ph sz="quarter" idx="1"/>
          </p:nvPr>
        </p:nvSpPr>
        <p:spPr>
          <a:xfrm>
            <a:off x="-36512" y="1124744"/>
            <a:ext cx="7772400" cy="2209800"/>
          </a:xfrm>
        </p:spPr>
        <p:txBody>
          <a:bodyPr>
            <a:normAutofit/>
          </a:bodyPr>
          <a:lstStyle/>
          <a:p>
            <a:pPr algn="l" rtl="0" eaLnBrk="1" hangingPunct="1"/>
            <a:r>
              <a:rPr lang="en-GB" sz="2800" dirty="0" smtClean="0">
                <a:latin typeface="Times New Roman" pitchFamily="18" charset="0"/>
                <a:cs typeface="Times New Roman" pitchFamily="18" charset="0"/>
              </a:rPr>
              <a:t>The wax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must be </a:t>
            </a:r>
            <a:r>
              <a:rPr lang="en-GB" sz="2800" dirty="0" smtClean="0">
                <a:latin typeface="Times New Roman" pitchFamily="18" charset="0"/>
                <a:cs typeface="Times New Roman" pitchFamily="18" charset="0"/>
              </a:rPr>
              <a:t>clear </a:t>
            </a:r>
          </a:p>
          <a:p>
            <a:pPr algn="l" rtl="0" eaLnBrk="1" hangingPunct="1"/>
            <a:r>
              <a:rPr lang="en-GB" sz="2800" dirty="0" smtClean="0">
                <a:latin typeface="Times New Roman" pitchFamily="18" charset="0"/>
                <a:cs typeface="Times New Roman" pitchFamily="18" charset="0"/>
              </a:rPr>
              <a:t>No dust particles must be present.</a:t>
            </a:r>
          </a:p>
          <a:p>
            <a:pPr algn="l" rtl="0"/>
            <a:r>
              <a:rPr lang="en-GB" sz="2800" dirty="0" smtClean="0">
                <a:latin typeface="Times New Roman" pitchFamily="18" charset="0"/>
                <a:cs typeface="Times New Roman" pitchFamily="18" charset="0"/>
              </a:rPr>
              <a:t> The wax must be rapidly cooled after tissue embedding to reduce  wax crystallization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eaLnBrk="1" hangingPunct="1"/>
            <a:endParaRPr lang="en-US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4" descr="Embedded tissue"/>
          <p:cNvPicPr>
            <a:picLocks noChangeAspect="1" noChangeArrowheads="1"/>
          </p:cNvPicPr>
          <p:nvPr/>
        </p:nvPicPr>
        <p:blipFill>
          <a:blip r:embed="rId2" r:link="rId3" cstate="print"/>
          <a:srcRect b="15329"/>
          <a:stretch>
            <a:fillRect/>
          </a:stretch>
        </p:blipFill>
        <p:spPr bwMode="auto">
          <a:xfrm>
            <a:off x="0" y="3657600"/>
            <a:ext cx="9144000" cy="3001963"/>
          </a:xfrm>
          <a:prstGeom prst="rect">
            <a:avLst/>
          </a:prstGeom>
          <a:noFill/>
          <a:ln w="15875">
            <a:solidFill>
              <a:srgbClr val="00000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475656" y="980728"/>
            <a:ext cx="6390456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en-US" sz="60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  <a:p>
            <a:pPr algn="ctr"/>
            <a:r>
              <a:rPr lang="en-US" sz="6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Sectioning with </a:t>
            </a:r>
          </a:p>
          <a:p>
            <a:pPr algn="ctr"/>
            <a:r>
              <a:rPr lang="en-US" sz="6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Microtome</a:t>
            </a:r>
          </a:p>
          <a:p>
            <a:pPr algn="ctr"/>
            <a:endParaRPr lang="ar-SA" sz="6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907704" y="4653136"/>
            <a:ext cx="5103593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8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Prepared by : </a:t>
            </a:r>
            <a:r>
              <a:rPr lang="en-US" sz="2800" dirty="0" err="1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Jawahir</a:t>
            </a:r>
            <a:r>
              <a:rPr lang="en-US" sz="28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800" dirty="0" err="1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algamdi</a:t>
            </a:r>
            <a:endParaRPr lang="ar-SA" sz="2800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267744" y="404664"/>
            <a:ext cx="4572000" cy="1077218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ar-SA" sz="3200" b="1" dirty="0" smtClean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sz="32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Cutting The Specimen </a:t>
            </a:r>
            <a:endParaRPr lang="ar-SA" sz="3200" b="1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995936" y="1268760"/>
            <a:ext cx="4608512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endParaRPr lang="ar-SA" sz="2800" dirty="0" smtClean="0"/>
          </a:p>
          <a:p>
            <a:pPr algn="l"/>
            <a:endParaRPr lang="ar-SA" sz="2800" dirty="0" smtClean="0"/>
          </a:p>
          <a:p>
            <a:pPr algn="l" rtl="0">
              <a:buFont typeface="Wingdings" pitchFamily="2" charset="2"/>
              <a:buChar char="§"/>
            </a:pPr>
            <a:r>
              <a:rPr lang="en-US" sz="2800" b="1" dirty="0" smtClean="0"/>
              <a:t>using the Rotary microtome </a:t>
            </a:r>
          </a:p>
          <a:p>
            <a:pPr algn="l" rtl="0">
              <a:buFont typeface="Wingdings" pitchFamily="2" charset="2"/>
              <a:buChar char="§"/>
            </a:pPr>
            <a:r>
              <a:rPr lang="en-US" sz="2800" b="1" dirty="0" smtClean="0"/>
              <a:t>A microtome to sectioning biological specimens a tissue sample into very thin slices (sections) </a:t>
            </a:r>
          </a:p>
          <a:p>
            <a:pPr algn="l" rtl="0">
              <a:buFont typeface="Wingdings" pitchFamily="2" charset="2"/>
              <a:buChar char="§"/>
            </a:pPr>
            <a:r>
              <a:rPr lang="en-US" sz="2800" b="1" dirty="0" smtClean="0"/>
              <a:t>thicknesses varying from 2 - 25 micrometers thick</a:t>
            </a:r>
            <a:r>
              <a:rPr lang="en-US" b="1" dirty="0" smtClean="0"/>
              <a:t>. 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700808"/>
            <a:ext cx="3024336" cy="388843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644008" y="1412776"/>
            <a:ext cx="4320480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endParaRPr lang="ar-SA" dirty="0" smtClean="0"/>
          </a:p>
          <a:p>
            <a:pPr algn="l" rtl="0"/>
            <a:endParaRPr lang="ar-SA" dirty="0" smtClean="0"/>
          </a:p>
          <a:p>
            <a:pPr algn="l" rtl="0"/>
            <a:r>
              <a:rPr lang="en-US" sz="2400" b="1" dirty="0" smtClean="0"/>
              <a:t>1. hand </a:t>
            </a:r>
          </a:p>
          <a:p>
            <a:pPr algn="l" rtl="0"/>
            <a:r>
              <a:rPr lang="en-US" sz="2400" b="1" dirty="0" smtClean="0"/>
              <a:t>2.safety lock  </a:t>
            </a:r>
          </a:p>
          <a:p>
            <a:pPr algn="l" rtl="0"/>
            <a:r>
              <a:rPr lang="en-US" sz="2400" b="1" dirty="0" smtClean="0"/>
              <a:t>4.cutt knife (blade) </a:t>
            </a:r>
          </a:p>
          <a:p>
            <a:pPr algn="l" rtl="0"/>
            <a:r>
              <a:rPr lang="en-US" sz="2400" b="1" dirty="0" smtClean="0"/>
              <a:t>5.the knife holder </a:t>
            </a:r>
          </a:p>
          <a:p>
            <a:pPr algn="l" rtl="0"/>
            <a:r>
              <a:rPr lang="en-US" sz="2400" b="1" dirty="0" smtClean="0"/>
              <a:t>6.a specimen holder </a:t>
            </a:r>
          </a:p>
          <a:p>
            <a:pPr algn="l" rtl="0"/>
            <a:r>
              <a:rPr lang="en-US" sz="2400" b="1" dirty="0" smtClean="0"/>
              <a:t>7. Knife regulating rod for inclining angle </a:t>
            </a:r>
          </a:p>
          <a:p>
            <a:pPr algn="l" rtl="0"/>
            <a:r>
              <a:rPr lang="en-US" sz="2400" b="1" dirty="0" smtClean="0"/>
              <a:t>8.Knife fixing knob </a:t>
            </a:r>
          </a:p>
          <a:p>
            <a:pPr algn="l" rtl="0"/>
            <a:r>
              <a:rPr lang="en-US" sz="2400" b="1" dirty="0" smtClean="0"/>
              <a:t>9.Paraffin block fixing screw </a:t>
            </a:r>
          </a:p>
          <a:p>
            <a:pPr algn="l" rtl="0"/>
            <a:r>
              <a:rPr lang="en-US" sz="2400" b="1" dirty="0" smtClean="0"/>
              <a:t>10. Sectioning thickness regulating knob </a:t>
            </a:r>
          </a:p>
        </p:txBody>
      </p:sp>
      <p:sp>
        <p:nvSpPr>
          <p:cNvPr id="5" name="Rectangle 4"/>
          <p:cNvSpPr/>
          <p:nvPr/>
        </p:nvSpPr>
        <p:spPr>
          <a:xfrm>
            <a:off x="323528" y="260648"/>
            <a:ext cx="806489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ar-SA" sz="2800" dirty="0" smtClean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en-US" sz="28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Amicrotome has the essential machinery of a slicer</a:t>
            </a:r>
            <a:r>
              <a:rPr lang="en-US" sz="20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</a:t>
            </a:r>
            <a:endParaRPr lang="ar-SA" sz="2000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133600"/>
            <a:ext cx="91440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Sectioning</a:t>
            </a:r>
            <a:br>
              <a:rPr lang="en-US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endParaRPr lang="en-US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533400" y="476672"/>
            <a:ext cx="8153400" cy="5638800"/>
          </a:xfrm>
        </p:spPr>
        <p:txBody>
          <a:bodyPr>
            <a:normAutofit/>
          </a:bodyPr>
          <a:lstStyle/>
          <a:p>
            <a:pPr marL="274320" indent="-274320" algn="l" rtl="0" eaLnBrk="1" fontAlgn="auto" hangingPunct="1">
              <a:spcBef>
                <a:spcPts val="580"/>
              </a:spcBef>
              <a:spcAft>
                <a:spcPts val="0"/>
              </a:spcAft>
              <a:buNone/>
              <a:defRPr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274320" indent="-274320" algn="l" rtl="0" eaLnBrk="1" fontAlgn="auto" hangingPunct="1">
              <a:spcBef>
                <a:spcPts val="580"/>
              </a:spcBef>
              <a:spcAft>
                <a:spcPts val="0"/>
              </a:spcAft>
              <a:buFont typeface="Wingdings 2"/>
              <a:buChar char=""/>
              <a:defRPr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This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is done with a 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microtome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. 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marL="274320" indent="-274320" algn="l" rtl="0" eaLnBrk="1" fontAlgn="auto" hangingPunct="1">
              <a:spcBef>
                <a:spcPts val="580"/>
              </a:spcBef>
              <a:spcAft>
                <a:spcPts val="0"/>
              </a:spcAft>
              <a:buFont typeface="Wingdings 2"/>
              <a:buChar char=""/>
              <a:defRPr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The most important necessity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for proper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sectioning  is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a very sharp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knife</a:t>
            </a:r>
          </a:p>
          <a:p>
            <a:pPr marL="274320" indent="-274320" algn="l" rtl="0" eaLnBrk="1" fontAlgn="auto" hangingPunct="1">
              <a:spcBef>
                <a:spcPts val="580"/>
              </a:spcBef>
              <a:spcAft>
                <a:spcPts val="0"/>
              </a:spcAft>
              <a:buFont typeface="Wingdings 2"/>
              <a:buChar char=""/>
              <a:defRPr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Cut tissue sections from blocks  (3 – 10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ųm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marL="274320" indent="-274320" algn="l" rtl="0" eaLnBrk="1" fontAlgn="auto" hangingPunct="1">
              <a:spcBef>
                <a:spcPts val="580"/>
              </a:spcBef>
              <a:spcAft>
                <a:spcPts val="0"/>
              </a:spcAft>
              <a:buFont typeface="Wingdings 2"/>
              <a:buChar char=""/>
              <a:defRPr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Floating out onto water (45°C)</a:t>
            </a:r>
          </a:p>
          <a:p>
            <a:pPr marL="274320" indent="-274320" algn="l" rtl="0" eaLnBrk="1" fontAlgn="auto" hangingPunct="1">
              <a:spcBef>
                <a:spcPts val="580"/>
              </a:spcBef>
              <a:spcAft>
                <a:spcPts val="0"/>
              </a:spcAft>
              <a:buFont typeface="Wingdings 2"/>
              <a:buChar char=""/>
              <a:defRPr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Sections flatten out, picked up onto  glass slides.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611560" y="548680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ar-SA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l"/>
            <a:r>
              <a:rPr 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36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Sectioning</a:t>
            </a:r>
            <a:r>
              <a:rPr 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ar-SA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49428" y="188640"/>
            <a:ext cx="3794572" cy="32849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79320" y="5035797"/>
            <a:ext cx="2364680" cy="182220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5" descr="ribbons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63688" y="4293096"/>
            <a:ext cx="2987824" cy="22439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907704" y="404664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ar-SA" dirty="0" smtClean="0"/>
          </a:p>
          <a:p>
            <a:r>
              <a:rPr lang="en-US" sz="36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2- Picking up sections </a:t>
            </a:r>
            <a:endParaRPr lang="ar-SA" sz="3600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5292080" y="2132856"/>
            <a:ext cx="3510136" cy="32316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ar-SA" dirty="0" smtClean="0"/>
          </a:p>
          <a:p>
            <a:endParaRPr lang="ar-SA" dirty="0" smtClean="0"/>
          </a:p>
          <a:p>
            <a:pPr algn="l" rtl="0">
              <a:buFont typeface="Wingdings" pitchFamily="2" charset="2"/>
              <a:buChar char="§"/>
            </a:pPr>
            <a:r>
              <a:rPr lang="en-US" sz="2800" b="1" dirty="0" smtClean="0"/>
              <a:t>Floating sections onto slides Carefully arrange the sections in the center of the slide (that helps remove wrinkles) 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5275" y="1628800"/>
            <a:ext cx="4708773" cy="43204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539552" y="404664"/>
            <a:ext cx="6696744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ar-SA" dirty="0" smtClean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sz="32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3-Microscope slide preparation: </a:t>
            </a:r>
            <a:endParaRPr lang="ar-SA" sz="3200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427984" y="1484784"/>
            <a:ext cx="4032448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endParaRPr lang="ar-SA" sz="2400" dirty="0" smtClean="0"/>
          </a:p>
          <a:p>
            <a:pPr algn="l" rtl="0"/>
            <a:endParaRPr lang="ar-SA" sz="2400" dirty="0" smtClean="0"/>
          </a:p>
          <a:p>
            <a:pPr algn="l" rtl="0">
              <a:buFont typeface="Wingdings" pitchFamily="2" charset="2"/>
              <a:buChar char="§"/>
            </a:pPr>
            <a:r>
              <a:rPr lang="en-US" sz="2400" b="1" dirty="0" smtClean="0"/>
              <a:t>Taking the section onto slide </a:t>
            </a:r>
          </a:p>
          <a:p>
            <a:pPr algn="l" rtl="0">
              <a:buFont typeface="Wingdings" pitchFamily="2" charset="2"/>
              <a:buChar char="§"/>
            </a:pPr>
            <a:r>
              <a:rPr lang="en-US" sz="2400" b="1" dirty="0" smtClean="0"/>
              <a:t>Flat, no air bubbles, no stretch or breaks. </a:t>
            </a:r>
          </a:p>
          <a:p>
            <a:pPr algn="l" rtl="0">
              <a:buFont typeface="Wingdings" pitchFamily="2" charset="2"/>
              <a:buChar char="§"/>
            </a:pPr>
            <a:r>
              <a:rPr lang="en-US" sz="2400" b="1" dirty="0" smtClean="0"/>
              <a:t>Taken on hot plate at 37˚C to dry . 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556792"/>
            <a:ext cx="3600400" cy="28803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6016" y="4797152"/>
            <a:ext cx="3464619" cy="18408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979712" y="332656"/>
            <a:ext cx="4572000" cy="1046440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ar-SA" dirty="0" smtClean="0"/>
          </a:p>
          <a:p>
            <a:pPr algn="ctr"/>
            <a:r>
              <a:rPr lang="en-US" sz="44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HAZARDS </a:t>
            </a:r>
            <a:endParaRPr lang="ar-SA" sz="4400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539552" y="1052736"/>
            <a:ext cx="7704856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endParaRPr lang="ar-SA" dirty="0" smtClean="0"/>
          </a:p>
          <a:p>
            <a:pPr algn="l" rtl="0"/>
            <a:endParaRPr lang="ar-SA" sz="2400" dirty="0" smtClean="0"/>
          </a:p>
          <a:p>
            <a:pPr algn="l" rtl="0"/>
            <a:r>
              <a:rPr lang="en-US" sz="2400" b="1" dirty="0" smtClean="0"/>
              <a:t>1. Extremely sharp blades – all operations with the blade must be done with the greatest of care. </a:t>
            </a:r>
          </a:p>
          <a:p>
            <a:pPr algn="l" rtl="0"/>
            <a:r>
              <a:rPr lang="en-US" sz="2400" b="1" dirty="0" smtClean="0"/>
              <a:t>2.Whenever handling knives, use cut resistant gloves. </a:t>
            </a:r>
          </a:p>
          <a:p>
            <a:pPr algn="l" rtl="0"/>
            <a:r>
              <a:rPr lang="en-US" sz="2400" b="1" dirty="0" smtClean="0"/>
              <a:t>3.When mounted in the microtome, the knife can only be cleaned using a brush, cotton bud or swab. </a:t>
            </a:r>
          </a:p>
          <a:p>
            <a:pPr algn="l" rtl="0"/>
            <a:r>
              <a:rPr lang="en-US" sz="2400" b="1" dirty="0" smtClean="0"/>
              <a:t>4.All knives must be stored or disposed of safely when not in use. Standard knives are stored in their box, disposable and razor blades disposed of in a dedicated sharps container. </a:t>
            </a:r>
          </a:p>
          <a:p>
            <a:pPr algn="l" rtl="0"/>
            <a:r>
              <a:rPr lang="en-US" sz="2400" b="1" dirty="0" smtClean="0"/>
              <a:t>5.Knives are NEVER transported in the bare hand, even for the shortest distance 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626214" y="2492896"/>
            <a:ext cx="5764335" cy="1569660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96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Thank you </a:t>
            </a:r>
            <a:endParaRPr lang="ar-SA" sz="9600" b="1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http://www.ihcworld.com/products/images/kedee/KD-TS6B-Mid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1412776"/>
            <a:ext cx="3672408" cy="4680520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4283968" y="1052736"/>
            <a:ext cx="460851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2400" b="1" dirty="0" smtClean="0"/>
              <a:t>This processor uses Vacuum function to accelerate the speed of tissue processing for plant ,animal and human tissues automatically. It is accurate and easy to use and maintain. </a:t>
            </a:r>
            <a:endParaRPr lang="ar-SA" b="1" dirty="0"/>
          </a:p>
        </p:txBody>
      </p:sp>
      <p:sp>
        <p:nvSpPr>
          <p:cNvPr id="6" name="Rectangle 5"/>
          <p:cNvSpPr/>
          <p:nvPr/>
        </p:nvSpPr>
        <p:spPr>
          <a:xfrm>
            <a:off x="207984" y="548680"/>
            <a:ext cx="515610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40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processing tissue: </a:t>
            </a:r>
            <a:endParaRPr lang="ar-SA" sz="4000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7" name="Picture 4" descr="AutoProcessor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191000" y="3356992"/>
            <a:ext cx="4870450" cy="32724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Embedding</a:t>
            </a:r>
            <a:endParaRPr lang="ar-SA" sz="5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Prepared by: Reem Aldossari</a:t>
            </a:r>
            <a:endParaRPr lang="ar-SA" b="1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en-US" b="1" u="sng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TISSUE PROCESSING</a:t>
            </a:r>
            <a:endParaRPr lang="en-US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411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381000" y="1447800"/>
            <a:ext cx="8305800" cy="4953000"/>
          </a:xfrm>
        </p:spPr>
        <p:txBody>
          <a:bodyPr/>
          <a:lstStyle/>
          <a:p>
            <a:pPr algn="l" eaLnBrk="1" hangingPunct="1">
              <a:buFontTx/>
              <a:buNone/>
            </a:pPr>
            <a:r>
              <a:rPr lang="en-US" b="1" i="1" u="sng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b="1" i="1" u="sng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The aim of tissue processing is to embed the tissue in a solid medium firm enough to support the tissue and give it sufficient rigidity to enable thin sections to be cut , and yet soft enough not to damage the knife or tissue.</a:t>
            </a:r>
          </a:p>
          <a:p>
            <a:pPr algn="l" eaLnBrk="1" hangingPunct="1">
              <a:buFontTx/>
              <a:buNone/>
            </a:pPr>
            <a:endParaRPr lang="en-GB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l" eaLnBrk="1" hangingPunct="1">
              <a:buFontTx/>
              <a:buNone/>
            </a:pPr>
            <a:r>
              <a:rPr lang="en-GB" sz="2800" b="1" u="sng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Stages of processing:</a:t>
            </a:r>
          </a:p>
          <a:p>
            <a:pPr algn="l" eaLnBrk="1" hangingPunct="1">
              <a:buFontTx/>
              <a:buNone/>
            </a:pPr>
            <a:r>
              <a:rPr lang="en-GB" sz="2000" dirty="0" smtClean="0">
                <a:latin typeface="Times New Roman" pitchFamily="18" charset="0"/>
                <a:cs typeface="Times New Roman" pitchFamily="18" charset="0"/>
              </a:rPr>
              <a:t>1- Dehydration.</a:t>
            </a:r>
          </a:p>
          <a:p>
            <a:pPr algn="l" eaLnBrk="1" hangingPunct="1">
              <a:buFontTx/>
              <a:buNone/>
            </a:pPr>
            <a:r>
              <a:rPr lang="en-GB" sz="2000" dirty="0" smtClean="0">
                <a:latin typeface="Times New Roman" pitchFamily="18" charset="0"/>
                <a:cs typeface="Times New Roman" pitchFamily="18" charset="0"/>
              </a:rPr>
              <a:t>2- Clearing.</a:t>
            </a:r>
          </a:p>
          <a:p>
            <a:pPr algn="l" eaLnBrk="1" hangingPunct="1">
              <a:buFontTx/>
              <a:buNone/>
            </a:pPr>
            <a:r>
              <a:rPr lang="en-GB" sz="2000" dirty="0" smtClean="0">
                <a:latin typeface="Times New Roman" pitchFamily="18" charset="0"/>
                <a:cs typeface="Times New Roman" pitchFamily="18" charset="0"/>
              </a:rPr>
              <a:t>3- </a:t>
            </a:r>
            <a:r>
              <a:rPr lang="en-GB" sz="2000" dirty="0" err="1" smtClean="0">
                <a:latin typeface="Times New Roman" pitchFamily="18" charset="0"/>
                <a:cs typeface="Times New Roman" pitchFamily="18" charset="0"/>
              </a:rPr>
              <a:t>Infilteration</a:t>
            </a:r>
            <a:r>
              <a:rPr lang="en-GB" sz="20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eaLnBrk="1" hangingPunct="1">
              <a:buFontTx/>
              <a:buNone/>
            </a:pP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u="sng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Dehydration</a:t>
            </a:r>
            <a:endParaRPr lang="ar-E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4525963"/>
          </a:xfrm>
        </p:spPr>
        <p:txBody>
          <a:bodyPr/>
          <a:lstStyle/>
          <a:p>
            <a:pPr algn="l" rtl="0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In the paraffin wax method, dehydration from aqueous fixatives is usually initiated in 60%-70% ethanol, progressing through 90%-95% ethanol, then two or three changes of absolute ethanol before proceeding to the clearing stage.</a:t>
            </a:r>
          </a:p>
          <a:p>
            <a:pPr algn="l" rtl="0"/>
            <a:endParaRPr lang="ar-EG" dirty="0"/>
          </a:p>
        </p:txBody>
      </p:sp>
      <p:pic>
        <p:nvPicPr>
          <p:cNvPr id="4" name="Picture 5" descr="staining2"/>
          <p:cNvPicPr>
            <a:picLocks noChangeAspect="1" noChangeArrowheads="1"/>
          </p:cNvPicPr>
          <p:nvPr/>
        </p:nvPicPr>
        <p:blipFill>
          <a:blip r:embed="rId2" cstate="print"/>
          <a:srcRect t="43500" b="7001"/>
          <a:stretch>
            <a:fillRect/>
          </a:stretch>
        </p:blipFill>
        <p:spPr bwMode="auto">
          <a:xfrm>
            <a:off x="533400" y="4114800"/>
            <a:ext cx="8150225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u="sng" dirty="0" smtClean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Clearing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ar-E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Makes tissue appear “clear”</a:t>
            </a:r>
          </a:p>
          <a:p>
            <a:pPr algn="l" rtl="0">
              <a:buNone/>
            </a:pPr>
            <a:endParaRPr lang="en-GB" b="1" u="sng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 rtl="0"/>
            <a:r>
              <a:rPr lang="en-GB" b="1" u="sng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Some clearing agents</a:t>
            </a:r>
            <a:r>
              <a:rPr lang="en-GB" b="1" u="sng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algn="l">
              <a:buNone/>
            </a:pP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en-GB" dirty="0" err="1" smtClean="0">
                <a:latin typeface="Times New Roman" pitchFamily="18" charset="0"/>
                <a:cs typeface="Times New Roman" pitchFamily="18" charset="0"/>
              </a:rPr>
              <a:t>xylene</a:t>
            </a: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l">
              <a:buNone/>
            </a:pP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- Chloroform.</a:t>
            </a:r>
          </a:p>
          <a:p>
            <a:pPr algn="l">
              <a:buNone/>
            </a:pP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- Benzene.</a:t>
            </a:r>
          </a:p>
          <a:p>
            <a:pPr algn="l"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endParaRPr lang="ar-EG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Infiltration</a:t>
            </a:r>
            <a:endParaRPr lang="ar-E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74320" indent="-274320" algn="l">
              <a:spcBef>
                <a:spcPts val="580"/>
              </a:spcBef>
              <a:buNone/>
              <a:defRPr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A. Replace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xylene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with paraffin</a:t>
            </a:r>
          </a:p>
          <a:p>
            <a:pPr marL="274320" indent="-274320" algn="l">
              <a:spcBef>
                <a:spcPts val="580"/>
              </a:spcBef>
              <a:buNone/>
              <a:defRPr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B. Immerse in melted paraffin </a:t>
            </a:r>
          </a:p>
          <a:p>
            <a:pPr marL="274320" indent="-274320" algn="l">
              <a:spcBef>
                <a:spcPts val="580"/>
              </a:spcBef>
              <a:buNone/>
              <a:defRPr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 1. ~55</a:t>
            </a:r>
            <a:r>
              <a:rPr lang="en-US" baseline="30000" dirty="0" smtClean="0">
                <a:latin typeface="Times New Roman" pitchFamily="18" charset="0"/>
                <a:cs typeface="Times New Roman" pitchFamily="18" charset="0"/>
              </a:rPr>
              <a:t>o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C MP</a:t>
            </a:r>
          </a:p>
          <a:p>
            <a:pPr marL="274320" indent="-274320" algn="l">
              <a:spcBef>
                <a:spcPts val="580"/>
              </a:spcBef>
              <a:buNone/>
              <a:defRPr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C. Remove all bubbles</a:t>
            </a:r>
          </a:p>
          <a:p>
            <a:endParaRPr lang="ar-EG" dirty="0"/>
          </a:p>
        </p:txBody>
      </p:sp>
      <p:pic>
        <p:nvPicPr>
          <p:cNvPr id="4" name="Picture 4" descr="Ove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4008" y="3501008"/>
            <a:ext cx="3806491" cy="2260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Embedding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ar-E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l" rtl="0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is the process by which tissues are surrounded by a medium such as wax which when solidified will provide sufficient external support during sectioning.</a:t>
            </a:r>
          </a:p>
          <a:p>
            <a:pPr marL="274320" indent="-274320" algn="l">
              <a:lnSpc>
                <a:spcPct val="80000"/>
              </a:lnSpc>
              <a:spcBef>
                <a:spcPts val="580"/>
              </a:spcBef>
              <a:buNone/>
              <a:defRPr/>
            </a:pPr>
            <a:r>
              <a:rPr lang="en-US" sz="4000" b="1" u="sng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Procedure</a:t>
            </a:r>
          </a:p>
          <a:p>
            <a:pPr marL="274320" indent="-274320" algn="l">
              <a:spcBef>
                <a:spcPts val="580"/>
              </a:spcBef>
              <a:buNone/>
              <a:defRPr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1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. Place tissue cassette in melted paraffin</a:t>
            </a:r>
          </a:p>
          <a:p>
            <a:pPr marL="274320" indent="-274320" algn="l">
              <a:spcBef>
                <a:spcPts val="580"/>
              </a:spcBef>
              <a:buNone/>
              <a:defRPr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  2. Fill mold with paraffin</a:t>
            </a:r>
          </a:p>
          <a:p>
            <a:pPr marL="274320" indent="-274320" algn="l">
              <a:spcBef>
                <a:spcPts val="580"/>
              </a:spcBef>
              <a:buNone/>
              <a:defRPr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  3. Place tissue in mold</a:t>
            </a:r>
          </a:p>
          <a:p>
            <a:pPr marL="274320" indent="-274320" algn="l">
              <a:spcBef>
                <a:spcPts val="580"/>
              </a:spcBef>
              <a:buNone/>
              <a:defRPr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  4. Allow to cool</a:t>
            </a:r>
          </a:p>
          <a:p>
            <a:pPr algn="l" rtl="0"/>
            <a:endParaRPr lang="ar-EG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Tissue Embedding</a:t>
            </a:r>
            <a:br>
              <a:rPr lang="en-US" b="1" dirty="0" smtClean="0">
                <a:latin typeface="Times New Roman" pitchFamily="18" charset="0"/>
                <a:cs typeface="Times New Roman" pitchFamily="18" charset="0"/>
              </a:rPr>
            </a:br>
            <a:endParaRPr lang="ar-E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EG"/>
          </a:p>
        </p:txBody>
      </p:sp>
      <p:pic>
        <p:nvPicPr>
          <p:cNvPr id="4" name="Picture 7" descr="bio_path_slides_1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533400" y="914400"/>
            <a:ext cx="8229600" cy="539273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714</TotalTime>
  <Words>493</Words>
  <Application>Microsoft Office PowerPoint</Application>
  <PresentationFormat>On-screen Show (4:3)</PresentationFormat>
  <Paragraphs>106</Paragraphs>
  <Slides>19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Office Theme</vt:lpstr>
      <vt:lpstr>Procedures</vt:lpstr>
      <vt:lpstr>Slide 2</vt:lpstr>
      <vt:lpstr>Embedding</vt:lpstr>
      <vt:lpstr>TISSUE PROCESSING</vt:lpstr>
      <vt:lpstr>Dehydration</vt:lpstr>
      <vt:lpstr>Clearing </vt:lpstr>
      <vt:lpstr>Infiltration</vt:lpstr>
      <vt:lpstr>Embedding </vt:lpstr>
      <vt:lpstr>Tissue Embedding </vt:lpstr>
      <vt:lpstr>Precaution  of  embedding in wax</vt:lpstr>
      <vt:lpstr>Slide 11</vt:lpstr>
      <vt:lpstr>Slide 12</vt:lpstr>
      <vt:lpstr>Slide 13</vt:lpstr>
      <vt:lpstr>Sectioning </vt:lpstr>
      <vt:lpstr>Slide 15</vt:lpstr>
      <vt:lpstr>Slide 16</vt:lpstr>
      <vt:lpstr>Slide 17</vt:lpstr>
      <vt:lpstr>Slide 18</vt:lpstr>
      <vt:lpstr>Slide 19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Packard bell</dc:creator>
  <cp:lastModifiedBy>Sherifa</cp:lastModifiedBy>
  <cp:revision>35</cp:revision>
  <dcterms:created xsi:type="dcterms:W3CDTF">2013-04-07T14:14:37Z</dcterms:created>
  <dcterms:modified xsi:type="dcterms:W3CDTF">2013-04-10T07:40:33Z</dcterms:modified>
</cp:coreProperties>
</file>