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44"/>
  </p:notesMasterIdLst>
  <p:sldIdLst>
    <p:sldId id="256" r:id="rId2"/>
    <p:sldId id="295" r:id="rId3"/>
    <p:sldId id="324" r:id="rId4"/>
    <p:sldId id="298" r:id="rId5"/>
    <p:sldId id="301" r:id="rId6"/>
    <p:sldId id="300" r:id="rId7"/>
    <p:sldId id="303" r:id="rId8"/>
    <p:sldId id="304" r:id="rId9"/>
    <p:sldId id="305" r:id="rId10"/>
    <p:sldId id="306" r:id="rId11"/>
    <p:sldId id="319" r:id="rId12"/>
    <p:sldId id="320" r:id="rId13"/>
    <p:sldId id="321" r:id="rId14"/>
    <p:sldId id="322" r:id="rId15"/>
    <p:sldId id="265" r:id="rId16"/>
    <p:sldId id="271" r:id="rId17"/>
    <p:sldId id="262" r:id="rId18"/>
    <p:sldId id="275" r:id="rId19"/>
    <p:sldId id="267" r:id="rId20"/>
    <p:sldId id="268" r:id="rId21"/>
    <p:sldId id="276" r:id="rId22"/>
    <p:sldId id="285" r:id="rId23"/>
    <p:sldId id="277" r:id="rId24"/>
    <p:sldId id="284" r:id="rId25"/>
    <p:sldId id="279" r:id="rId26"/>
    <p:sldId id="280" r:id="rId27"/>
    <p:sldId id="281" r:id="rId28"/>
    <p:sldId id="286" r:id="rId29"/>
    <p:sldId id="282" r:id="rId30"/>
    <p:sldId id="287" r:id="rId31"/>
    <p:sldId id="293" r:id="rId32"/>
    <p:sldId id="283" r:id="rId33"/>
    <p:sldId id="269" r:id="rId34"/>
    <p:sldId id="266" r:id="rId35"/>
    <p:sldId id="273" r:id="rId36"/>
    <p:sldId id="288" r:id="rId37"/>
    <p:sldId id="289" r:id="rId38"/>
    <p:sldId id="292" r:id="rId39"/>
    <p:sldId id="290" r:id="rId40"/>
    <p:sldId id="291" r:id="rId41"/>
    <p:sldId id="270" r:id="rId42"/>
    <p:sldId id="294"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11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0D4A5B-BA65-41A2-B588-9395C1602299}" type="datetimeFigureOut">
              <a:rPr lang="en-GB" smtClean="0"/>
              <a:pPr/>
              <a:t>17/02/2012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E8813C-0A93-409F-9CDB-6E07545F2E30}"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19" name="Footer Placeholder 18"/>
          <p:cNvSpPr>
            <a:spLocks noGrp="1"/>
          </p:cNvSpPr>
          <p:nvPr>
            <p:ph type="ftr" sz="quarter" idx="11"/>
          </p:nvPr>
        </p:nvSpPr>
        <p:spPr/>
        <p:txBody>
          <a:bodyPr/>
          <a:lstStyle/>
          <a:p>
            <a:endParaRPr lang="en-GB"/>
          </a:p>
        </p:txBody>
      </p:sp>
      <p:sp>
        <p:nvSpPr>
          <p:cNvPr id="27" name="Slide Number Placeholder 26"/>
          <p:cNvSpPr>
            <a:spLocks noGrp="1"/>
          </p:cNvSpPr>
          <p:nvPr>
            <p:ph type="sldNum" sz="quarter" idx="12"/>
          </p:nvPr>
        </p:nvSpPr>
        <p:spPr/>
        <p:txBody>
          <a:bodyPr/>
          <a:lstStyle/>
          <a:p>
            <a:fld id="{FD728A7B-8980-4B9C-A908-5C9F1F999BF7}"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838200"/>
            <a:ext cx="77724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85800" y="2133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lipArt Placeholder 3"/>
          <p:cNvSpPr>
            <a:spLocks noGrp="1"/>
          </p:cNvSpPr>
          <p:nvPr>
            <p:ph type="clipArt" sz="half" idx="2"/>
          </p:nvPr>
        </p:nvSpPr>
        <p:spPr>
          <a:xfrm>
            <a:off x="4648200" y="2133600"/>
            <a:ext cx="3810000" cy="4114800"/>
          </a:xfrm>
        </p:spPr>
        <p:txBody>
          <a:bodyPr/>
          <a:lstStyle/>
          <a:p>
            <a:pPr lvl="0"/>
            <a:endParaRPr lang="en-GB" noProof="0" smtClean="0"/>
          </a:p>
        </p:txBody>
      </p:sp>
      <p:sp>
        <p:nvSpPr>
          <p:cNvPr id="5" name="Rectangle 97"/>
          <p:cNvSpPr>
            <a:spLocks noGrp="1" noChangeArrowheads="1"/>
          </p:cNvSpPr>
          <p:nvPr>
            <p:ph type="dt" sz="half" idx="10"/>
          </p:nvPr>
        </p:nvSpPr>
        <p:spPr>
          <a:ln/>
        </p:spPr>
        <p:txBody>
          <a:bodyPr/>
          <a:lstStyle>
            <a:lvl1pPr>
              <a:defRPr/>
            </a:lvl1pPr>
          </a:lstStyle>
          <a:p>
            <a:pPr>
              <a:defRPr/>
            </a:pPr>
            <a:endParaRPr lang="en-US"/>
          </a:p>
        </p:txBody>
      </p:sp>
      <p:sp>
        <p:nvSpPr>
          <p:cNvPr id="6" name="Rectangle 98"/>
          <p:cNvSpPr>
            <a:spLocks noGrp="1" noChangeArrowheads="1"/>
          </p:cNvSpPr>
          <p:nvPr>
            <p:ph type="ftr" sz="quarter" idx="11"/>
          </p:nvPr>
        </p:nvSpPr>
        <p:spPr>
          <a:ln/>
        </p:spPr>
        <p:txBody>
          <a:bodyPr/>
          <a:lstStyle>
            <a:lvl1pPr>
              <a:defRPr/>
            </a:lvl1pPr>
          </a:lstStyle>
          <a:p>
            <a:pPr>
              <a:defRPr/>
            </a:pPr>
            <a:endParaRPr lang="en-US"/>
          </a:p>
        </p:txBody>
      </p:sp>
      <p:sp>
        <p:nvSpPr>
          <p:cNvPr id="7" name="Rectangle 99"/>
          <p:cNvSpPr>
            <a:spLocks noGrp="1" noChangeArrowheads="1"/>
          </p:cNvSpPr>
          <p:nvPr>
            <p:ph type="sldNum" sz="quarter" idx="12"/>
          </p:nvPr>
        </p:nvSpPr>
        <p:spPr>
          <a:ln/>
        </p:spPr>
        <p:txBody>
          <a:bodyPr/>
          <a:lstStyle>
            <a:lvl1pPr>
              <a:defRPr/>
            </a:lvl1pPr>
          </a:lstStyle>
          <a:p>
            <a:pPr>
              <a:defRPr/>
            </a:pPr>
            <a:fld id="{C7D64C54-67D5-4A76-A917-2D02A4CFAF2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17500" y="722313"/>
            <a:ext cx="8637588" cy="762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328613" y="1941513"/>
            <a:ext cx="4027487"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hart Placeholder 3"/>
          <p:cNvSpPr>
            <a:spLocks noGrp="1"/>
          </p:cNvSpPr>
          <p:nvPr>
            <p:ph type="chart" sz="half" idx="2"/>
          </p:nvPr>
        </p:nvSpPr>
        <p:spPr>
          <a:xfrm>
            <a:off x="4508500" y="1941513"/>
            <a:ext cx="4029075" cy="4114800"/>
          </a:xfrm>
        </p:spPr>
        <p:txBody>
          <a:bodyPr/>
          <a:lstStyle/>
          <a:p>
            <a:pPr lvl="0"/>
            <a:endParaRPr lang="en-GB" noProof="0" smtClean="0"/>
          </a:p>
        </p:txBody>
      </p:sp>
      <p:sp>
        <p:nvSpPr>
          <p:cNvPr id="5" name="Rectangle 1031"/>
          <p:cNvSpPr>
            <a:spLocks noGrp="1" noChangeArrowheads="1"/>
          </p:cNvSpPr>
          <p:nvPr>
            <p:ph type="dt" sz="half" idx="10"/>
          </p:nvPr>
        </p:nvSpPr>
        <p:spPr>
          <a:ln/>
        </p:spPr>
        <p:txBody>
          <a:bodyPr/>
          <a:lstStyle>
            <a:lvl1pPr>
              <a:defRPr/>
            </a:lvl1pPr>
          </a:lstStyle>
          <a:p>
            <a:pPr>
              <a:defRPr/>
            </a:pPr>
            <a:endParaRPr lang="en-US"/>
          </a:p>
        </p:txBody>
      </p:sp>
      <p:sp>
        <p:nvSpPr>
          <p:cNvPr id="6" name="Rectangle 1032"/>
          <p:cNvSpPr>
            <a:spLocks noGrp="1" noChangeArrowheads="1"/>
          </p:cNvSpPr>
          <p:nvPr>
            <p:ph type="ftr" sz="quarter" idx="11"/>
          </p:nvPr>
        </p:nvSpPr>
        <p:spPr>
          <a:ln/>
        </p:spPr>
        <p:txBody>
          <a:bodyPr/>
          <a:lstStyle>
            <a:lvl1pPr>
              <a:defRPr/>
            </a:lvl1pPr>
          </a:lstStyle>
          <a:p>
            <a:pPr>
              <a:defRPr/>
            </a:pPr>
            <a:endParaRPr lang="en-US"/>
          </a:p>
        </p:txBody>
      </p:sp>
      <p:sp>
        <p:nvSpPr>
          <p:cNvPr id="7" name="Rectangle 1033"/>
          <p:cNvSpPr>
            <a:spLocks noGrp="1" noChangeArrowheads="1"/>
          </p:cNvSpPr>
          <p:nvPr>
            <p:ph type="sldNum" sz="quarter" idx="12"/>
          </p:nvPr>
        </p:nvSpPr>
        <p:spPr>
          <a:ln/>
        </p:spPr>
        <p:txBody>
          <a:bodyPr/>
          <a:lstStyle>
            <a:lvl1pPr>
              <a:defRPr/>
            </a:lvl1pPr>
          </a:lstStyle>
          <a:p>
            <a:pPr>
              <a:defRPr/>
            </a:pPr>
            <a:fld id="{E9E173B1-D127-44DD-9555-24602CE7CCF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AndTx">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17500" y="722313"/>
            <a:ext cx="8637588" cy="762000"/>
          </a:xfrm>
        </p:spPr>
        <p:txBody>
          <a:bodyPr/>
          <a:lstStyle/>
          <a:p>
            <a:r>
              <a:rPr lang="en-US" smtClean="0"/>
              <a:t>Click to edit Master title style</a:t>
            </a:r>
            <a:endParaRPr lang="en-GB"/>
          </a:p>
        </p:txBody>
      </p:sp>
      <p:sp>
        <p:nvSpPr>
          <p:cNvPr id="3" name="Chart Placeholder 2"/>
          <p:cNvSpPr>
            <a:spLocks noGrp="1"/>
          </p:cNvSpPr>
          <p:nvPr>
            <p:ph type="chart" sz="half" idx="1"/>
          </p:nvPr>
        </p:nvSpPr>
        <p:spPr>
          <a:xfrm>
            <a:off x="328613" y="1941513"/>
            <a:ext cx="4027487" cy="4114800"/>
          </a:xfrm>
        </p:spPr>
        <p:txBody>
          <a:bodyPr/>
          <a:lstStyle/>
          <a:p>
            <a:pPr lvl="0"/>
            <a:endParaRPr lang="en-GB" noProof="0" smtClean="0"/>
          </a:p>
        </p:txBody>
      </p:sp>
      <p:sp>
        <p:nvSpPr>
          <p:cNvPr id="4" name="Text Placeholder 3"/>
          <p:cNvSpPr>
            <a:spLocks noGrp="1"/>
          </p:cNvSpPr>
          <p:nvPr>
            <p:ph type="body" sz="half" idx="2"/>
          </p:nvPr>
        </p:nvSpPr>
        <p:spPr>
          <a:xfrm>
            <a:off x="4508500" y="1941513"/>
            <a:ext cx="4029075"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031"/>
          <p:cNvSpPr>
            <a:spLocks noGrp="1" noChangeArrowheads="1"/>
          </p:cNvSpPr>
          <p:nvPr>
            <p:ph type="dt" sz="half" idx="10"/>
          </p:nvPr>
        </p:nvSpPr>
        <p:spPr>
          <a:ln/>
        </p:spPr>
        <p:txBody>
          <a:bodyPr/>
          <a:lstStyle>
            <a:lvl1pPr>
              <a:defRPr/>
            </a:lvl1pPr>
          </a:lstStyle>
          <a:p>
            <a:pPr>
              <a:defRPr/>
            </a:pPr>
            <a:endParaRPr lang="en-US"/>
          </a:p>
        </p:txBody>
      </p:sp>
      <p:sp>
        <p:nvSpPr>
          <p:cNvPr id="6" name="Rectangle 1032"/>
          <p:cNvSpPr>
            <a:spLocks noGrp="1" noChangeArrowheads="1"/>
          </p:cNvSpPr>
          <p:nvPr>
            <p:ph type="ftr" sz="quarter" idx="11"/>
          </p:nvPr>
        </p:nvSpPr>
        <p:spPr>
          <a:ln/>
        </p:spPr>
        <p:txBody>
          <a:bodyPr/>
          <a:lstStyle>
            <a:lvl1pPr>
              <a:defRPr/>
            </a:lvl1pPr>
          </a:lstStyle>
          <a:p>
            <a:pPr>
              <a:defRPr/>
            </a:pPr>
            <a:endParaRPr lang="en-US"/>
          </a:p>
        </p:txBody>
      </p:sp>
      <p:sp>
        <p:nvSpPr>
          <p:cNvPr id="7" name="Rectangle 1033"/>
          <p:cNvSpPr>
            <a:spLocks noGrp="1" noChangeArrowheads="1"/>
          </p:cNvSpPr>
          <p:nvPr>
            <p:ph type="sldNum" sz="quarter" idx="12"/>
          </p:nvPr>
        </p:nvSpPr>
        <p:spPr>
          <a:ln/>
        </p:spPr>
        <p:txBody>
          <a:bodyPr/>
          <a:lstStyle>
            <a:lvl1pPr>
              <a:defRPr/>
            </a:lvl1pPr>
          </a:lstStyle>
          <a:p>
            <a:pPr>
              <a:defRPr/>
            </a:pPr>
            <a:fld id="{7E560182-D9B5-4933-B738-FEDDD622724E}"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17500" y="722313"/>
            <a:ext cx="8637588" cy="762000"/>
          </a:xfr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328613" y="1941513"/>
            <a:ext cx="4027487" cy="4114800"/>
          </a:xfrm>
        </p:spPr>
        <p:txBody>
          <a:bodyPr/>
          <a:lstStyle/>
          <a:p>
            <a:pPr lvl="0"/>
            <a:endParaRPr lang="en-GB" noProof="0" smtClean="0"/>
          </a:p>
        </p:txBody>
      </p:sp>
      <p:sp>
        <p:nvSpPr>
          <p:cNvPr id="4" name="Text Placeholder 3"/>
          <p:cNvSpPr>
            <a:spLocks noGrp="1"/>
          </p:cNvSpPr>
          <p:nvPr>
            <p:ph type="body" sz="half" idx="2"/>
          </p:nvPr>
        </p:nvSpPr>
        <p:spPr>
          <a:xfrm>
            <a:off x="4508500" y="1941513"/>
            <a:ext cx="4029075"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1031"/>
          <p:cNvSpPr>
            <a:spLocks noGrp="1" noChangeArrowheads="1"/>
          </p:cNvSpPr>
          <p:nvPr>
            <p:ph type="dt" sz="half" idx="10"/>
          </p:nvPr>
        </p:nvSpPr>
        <p:spPr>
          <a:ln/>
        </p:spPr>
        <p:txBody>
          <a:bodyPr/>
          <a:lstStyle>
            <a:lvl1pPr>
              <a:defRPr/>
            </a:lvl1pPr>
          </a:lstStyle>
          <a:p>
            <a:pPr>
              <a:defRPr/>
            </a:pPr>
            <a:endParaRPr lang="en-US"/>
          </a:p>
        </p:txBody>
      </p:sp>
      <p:sp>
        <p:nvSpPr>
          <p:cNvPr id="6" name="Rectangle 1032"/>
          <p:cNvSpPr>
            <a:spLocks noGrp="1" noChangeArrowheads="1"/>
          </p:cNvSpPr>
          <p:nvPr>
            <p:ph type="ftr" sz="quarter" idx="11"/>
          </p:nvPr>
        </p:nvSpPr>
        <p:spPr>
          <a:ln/>
        </p:spPr>
        <p:txBody>
          <a:bodyPr/>
          <a:lstStyle>
            <a:lvl1pPr>
              <a:defRPr/>
            </a:lvl1pPr>
          </a:lstStyle>
          <a:p>
            <a:pPr>
              <a:defRPr/>
            </a:pPr>
            <a:endParaRPr lang="en-US"/>
          </a:p>
        </p:txBody>
      </p:sp>
      <p:sp>
        <p:nvSpPr>
          <p:cNvPr id="7" name="Rectangle 1033"/>
          <p:cNvSpPr>
            <a:spLocks noGrp="1" noChangeArrowheads="1"/>
          </p:cNvSpPr>
          <p:nvPr>
            <p:ph type="sldNum" sz="quarter" idx="12"/>
          </p:nvPr>
        </p:nvSpPr>
        <p:spPr>
          <a:ln/>
        </p:spPr>
        <p:txBody>
          <a:bodyPr/>
          <a:lstStyle>
            <a:lvl1pPr>
              <a:defRPr/>
            </a:lvl1pPr>
          </a:lstStyle>
          <a:p>
            <a:pPr>
              <a:defRPr/>
            </a:pPr>
            <a:fld id="{5FA4948E-6C15-4972-825C-5F51BE1D6D33}"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17500" y="722313"/>
            <a:ext cx="8637588" cy="762000"/>
          </a:xfrm>
        </p:spPr>
        <p:txBody>
          <a:bodyPr/>
          <a:lstStyle/>
          <a:p>
            <a:r>
              <a:rPr lang="en-US" smtClean="0"/>
              <a:t>Click to edit Master title style</a:t>
            </a:r>
            <a:endParaRPr lang="en-GB"/>
          </a:p>
        </p:txBody>
      </p:sp>
      <p:sp>
        <p:nvSpPr>
          <p:cNvPr id="3" name="SmartArt Placeholder 2"/>
          <p:cNvSpPr>
            <a:spLocks noGrp="1"/>
          </p:cNvSpPr>
          <p:nvPr>
            <p:ph type="dgm" idx="1"/>
          </p:nvPr>
        </p:nvSpPr>
        <p:spPr>
          <a:xfrm>
            <a:off x="328613" y="1941513"/>
            <a:ext cx="8208962" cy="4114800"/>
          </a:xfrm>
        </p:spPr>
        <p:txBody>
          <a:bodyPr/>
          <a:lstStyle/>
          <a:p>
            <a:pPr lvl="0"/>
            <a:endParaRPr lang="en-GB" noProof="0" smtClean="0"/>
          </a:p>
        </p:txBody>
      </p:sp>
      <p:sp>
        <p:nvSpPr>
          <p:cNvPr id="4" name="Rectangle 1031"/>
          <p:cNvSpPr>
            <a:spLocks noGrp="1" noChangeArrowheads="1"/>
          </p:cNvSpPr>
          <p:nvPr>
            <p:ph type="dt" sz="half" idx="10"/>
          </p:nvPr>
        </p:nvSpPr>
        <p:spPr>
          <a:ln/>
        </p:spPr>
        <p:txBody>
          <a:bodyPr/>
          <a:lstStyle>
            <a:lvl1pPr>
              <a:defRPr/>
            </a:lvl1pPr>
          </a:lstStyle>
          <a:p>
            <a:pPr>
              <a:defRPr/>
            </a:pPr>
            <a:endParaRPr lang="en-US"/>
          </a:p>
        </p:txBody>
      </p:sp>
      <p:sp>
        <p:nvSpPr>
          <p:cNvPr id="5" name="Rectangle 1032"/>
          <p:cNvSpPr>
            <a:spLocks noGrp="1" noChangeArrowheads="1"/>
          </p:cNvSpPr>
          <p:nvPr>
            <p:ph type="ftr" sz="quarter" idx="11"/>
          </p:nvPr>
        </p:nvSpPr>
        <p:spPr>
          <a:ln/>
        </p:spPr>
        <p:txBody>
          <a:bodyPr/>
          <a:lstStyle>
            <a:lvl1pPr>
              <a:defRPr/>
            </a:lvl1pPr>
          </a:lstStyle>
          <a:p>
            <a:pPr>
              <a:defRPr/>
            </a:pPr>
            <a:endParaRPr lang="en-US"/>
          </a:p>
        </p:txBody>
      </p:sp>
      <p:sp>
        <p:nvSpPr>
          <p:cNvPr id="6" name="Rectangle 1033"/>
          <p:cNvSpPr>
            <a:spLocks noGrp="1" noChangeArrowheads="1"/>
          </p:cNvSpPr>
          <p:nvPr>
            <p:ph type="sldNum" sz="quarter" idx="12"/>
          </p:nvPr>
        </p:nvSpPr>
        <p:spPr>
          <a:ln/>
        </p:spPr>
        <p:txBody>
          <a:bodyPr/>
          <a:lstStyle>
            <a:lvl1pPr>
              <a:defRPr/>
            </a:lvl1pPr>
          </a:lstStyle>
          <a:p>
            <a:pPr>
              <a:defRPr/>
            </a:pPr>
            <a:fld id="{02B5CCBB-9F65-4E90-B280-5165F99773D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D728A7B-8980-4B9C-A908-5C9F1F999BF7}"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D728A7B-8980-4B9C-A908-5C9F1F999BF7}"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C60B8C9-177E-4EB0-A038-983E7652A1F1}" type="datetimeFigureOut">
              <a:rPr lang="en-GB" smtClean="0"/>
              <a:pPr/>
              <a:t>17/02/2012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8077200" y="6356350"/>
            <a:ext cx="609600" cy="365125"/>
          </a:xfrm>
        </p:spPr>
        <p:txBody>
          <a:bodyPr/>
          <a:lstStyle/>
          <a:p>
            <a:fld id="{FD728A7B-8980-4B9C-A908-5C9F1F999BF7}" type="slidenum">
              <a:rPr lang="en-GB" smtClean="0"/>
              <a:pPr/>
              <a:t>‹#›</a:t>
            </a:fld>
            <a:endParaRPr lang="en-GB"/>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C60B8C9-177E-4EB0-A038-983E7652A1F1}" type="datetimeFigureOut">
              <a:rPr lang="en-GB" smtClean="0"/>
              <a:pPr/>
              <a:t>17/02/2012</a:t>
            </a:fld>
            <a:endParaRPr lang="en-GB"/>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GB"/>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D728A7B-8980-4B9C-A908-5C9F1F999BF7}" type="slidenum">
              <a:rPr lang="en-GB" smtClean="0"/>
              <a:pPr/>
              <a:t>‹#›</a:t>
            </a:fld>
            <a:endParaRPr lang="en-GB"/>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 id="2147483768" r:id="rId12"/>
    <p:sldLayoutId id="2147483769" r:id="rId13"/>
    <p:sldLayoutId id="2147483770" r:id="rId14"/>
    <p:sldLayoutId id="2147483771" r:id="rId15"/>
    <p:sldLayoutId id="2147483772" r:id="rId16"/>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6.xml"/><Relationship Id="rId1" Type="http://schemas.openxmlformats.org/officeDocument/2006/relationships/vmlDrawing" Target="../drawings/vmlDrawing7.v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4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5.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4.xml"/><Relationship Id="rId1" Type="http://schemas.openxmlformats.org/officeDocument/2006/relationships/vmlDrawing" Target="../drawings/vmlDrawing3.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2.xml"/><Relationship Id="rId1" Type="http://schemas.openxmlformats.org/officeDocument/2006/relationships/vmlDrawing" Target="../drawings/vmlDrawing4.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6.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6.xml"/><Relationship Id="rId1" Type="http://schemas.openxmlformats.org/officeDocument/2006/relationships/vmlDrawing" Target="../drawings/vmlDrawing6.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2348880"/>
            <a:ext cx="7851648" cy="1828800"/>
          </a:xfrm>
        </p:spPr>
        <p:txBody>
          <a:bodyPr>
            <a:normAutofit fontScale="90000"/>
          </a:bodyPr>
          <a:lstStyle/>
          <a:p>
            <a:pPr algn="ctr"/>
            <a:r>
              <a:rPr lang="en-GB" dirty="0" smtClean="0"/>
              <a:t/>
            </a:r>
            <a:br>
              <a:rPr lang="en-GB" dirty="0" smtClean="0"/>
            </a:br>
            <a:r>
              <a:rPr lang="en-GB" sz="7300" dirty="0" smtClean="0"/>
              <a:t> </a:t>
            </a:r>
            <a:r>
              <a:rPr lang="en-GB" sz="7200" dirty="0" smtClean="0"/>
              <a:t>DOMINANCE </a:t>
            </a:r>
            <a:r>
              <a:rPr lang="en-US" sz="8000" dirty="0" smtClean="0"/>
              <a:t/>
            </a:r>
            <a:br>
              <a:rPr lang="en-US" sz="8000" dirty="0" smtClean="0"/>
            </a:br>
            <a:r>
              <a:rPr lang="en-GB" dirty="0" smtClean="0"/>
              <a:t>(</a:t>
            </a:r>
            <a:r>
              <a:rPr lang="en-US" sz="6000" dirty="0" smtClean="0"/>
              <a:t>EMPHASIS</a:t>
            </a:r>
            <a:r>
              <a:rPr lang="en-GB" dirty="0" smtClean="0"/>
              <a:t>)</a:t>
            </a:r>
            <a:endParaRPr lang="en-GB" dirty="0"/>
          </a:p>
        </p:txBody>
      </p:sp>
      <p:sp>
        <p:nvSpPr>
          <p:cNvPr id="3" name="Footer Placeholder 3"/>
          <p:cNvSpPr>
            <a:spLocks noGrp="1"/>
          </p:cNvSpPr>
          <p:nvPr/>
        </p:nvSpPr>
        <p:spPr>
          <a:xfrm>
            <a:off x="467544" y="6160219"/>
            <a:ext cx="3352800" cy="365125"/>
          </a:xfrm>
          <a:prstGeom prst="rect">
            <a:avLst/>
          </a:prstGeom>
        </p:spPr>
        <p:txBody>
          <a:bodyPr vert="horz" lIns="0" tIns="0" rIns="0" bIns="0" anchor="b"/>
          <a:lstStyle>
            <a:defPPr>
              <a:defRPr lang="en-US"/>
            </a:defPPr>
            <a:lvl1pPr marL="0" algn="l" defTabSz="914400" rtl="0" eaLnBrk="1" latinLnBrk="0" hangingPunct="1">
              <a:defRPr kumimoji="0" sz="1200" kern="1200">
                <a:solidFill>
                  <a:schemeClr val="tx2">
                    <a:shade val="9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dirty="0" smtClean="0"/>
              <a:t>Prepared by Dr. Ahmed Azmy</a:t>
            </a:r>
            <a:endParaRPr lang="en-GB"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317500" y="52388"/>
            <a:ext cx="8637588" cy="1431925"/>
          </a:xfrm>
        </p:spPr>
        <p:txBody>
          <a:bodyPr>
            <a:normAutofit fontScale="90000"/>
          </a:bodyPr>
          <a:lstStyle/>
          <a:p>
            <a:pPr eaLnBrk="1" hangingPunct="1"/>
            <a:r>
              <a:rPr lang="en-US" smtClean="0"/>
              <a:t>…</a:t>
            </a:r>
            <a:r>
              <a:rPr lang="en-US" sz="3600" smtClean="0"/>
              <a:t>Or on the freaky-looking woman with a green face, orange hair,and red lips?</a:t>
            </a:r>
            <a:r>
              <a:rPr lang="en-US" smtClean="0"/>
              <a:t> </a:t>
            </a:r>
          </a:p>
        </p:txBody>
      </p:sp>
      <p:graphicFrame>
        <p:nvGraphicFramePr>
          <p:cNvPr id="9218" name="Object 3"/>
          <p:cNvGraphicFramePr>
            <a:graphicFrameLocks noChangeAspect="1"/>
          </p:cNvGraphicFramePr>
          <p:nvPr>
            <p:ph type="dgm" idx="1"/>
          </p:nvPr>
        </p:nvGraphicFramePr>
        <p:xfrm>
          <a:off x="1560513" y="1941513"/>
          <a:ext cx="5743575" cy="4114800"/>
        </p:xfrm>
        <a:graphic>
          <a:graphicData uri="http://schemas.openxmlformats.org/presentationml/2006/ole">
            <p:oleObj spid="_x0000_s9218" name="Bitmap Image" r:id="rId3" imgW="5742857" imgH="4114286" progId="PBrush">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en-US" sz="2800" smtClean="0"/>
              <a:t>Where is the </a:t>
            </a:r>
            <a:r>
              <a:rPr lang="en-US" sz="2800" b="1" smtClean="0"/>
              <a:t>focal point</a:t>
            </a:r>
            <a:r>
              <a:rPr lang="en-US" sz="2800" smtClean="0"/>
              <a:t> in Wassily Kandinsky’s, </a:t>
            </a:r>
            <a:r>
              <a:rPr lang="en-US" sz="2800" i="1" smtClean="0"/>
              <a:t>Composition VII </a:t>
            </a:r>
            <a:r>
              <a:rPr lang="en-US" sz="2800" smtClean="0"/>
              <a:t>?</a:t>
            </a:r>
            <a:endParaRPr lang="en-US" smtClean="0">
              <a:latin typeface="Arial" pitchFamily="34" charset="0"/>
            </a:endParaRPr>
          </a:p>
        </p:txBody>
      </p:sp>
      <p:grpSp>
        <p:nvGrpSpPr>
          <p:cNvPr id="2" name="Group 6"/>
          <p:cNvGrpSpPr>
            <a:grpSpLocks/>
          </p:cNvGrpSpPr>
          <p:nvPr/>
        </p:nvGrpSpPr>
        <p:grpSpPr bwMode="auto">
          <a:xfrm>
            <a:off x="1879600" y="2239963"/>
            <a:ext cx="5384800" cy="2330450"/>
            <a:chOff x="0" y="1468"/>
            <a:chExt cx="3392" cy="1468"/>
          </a:xfrm>
        </p:grpSpPr>
        <p:sp>
          <p:nvSpPr>
            <p:cNvPr id="20485" name="Rectangle 3"/>
            <p:cNvSpPr>
              <a:spLocks noChangeArrowheads="1"/>
            </p:cNvSpPr>
            <p:nvPr/>
          </p:nvSpPr>
          <p:spPr bwMode="auto">
            <a:xfrm>
              <a:off x="0" y="1468"/>
              <a:ext cx="3392" cy="1468"/>
            </a:xfrm>
            <a:prstGeom prst="rect">
              <a:avLst/>
            </a:prstGeom>
            <a:noFill/>
            <a:ln w="9525">
              <a:noFill/>
              <a:miter lim="800000"/>
              <a:headEnd/>
              <a:tailEnd/>
            </a:ln>
          </p:spPr>
          <p:txBody>
            <a:bodyPr>
              <a:spAutoFit/>
            </a:bodyPr>
            <a:lstStyle/>
            <a:p>
              <a:endParaRPr lang="en-GB"/>
            </a:p>
          </p:txBody>
        </p:sp>
        <p:sp>
          <p:nvSpPr>
            <p:cNvPr id="20486" name="Rectangle 4"/>
            <p:cNvSpPr>
              <a:spLocks noChangeArrowheads="1"/>
            </p:cNvSpPr>
            <p:nvPr/>
          </p:nvSpPr>
          <p:spPr bwMode="auto">
            <a:xfrm>
              <a:off x="0" y="1468"/>
              <a:ext cx="3392" cy="1460"/>
            </a:xfrm>
            <a:prstGeom prst="rect">
              <a:avLst/>
            </a:prstGeom>
            <a:noFill/>
            <a:ln w="9525">
              <a:noFill/>
              <a:miter lim="800000"/>
              <a:headEnd/>
              <a:tailEnd/>
            </a:ln>
          </p:spPr>
          <p:txBody>
            <a:bodyPr/>
            <a:lstStyle/>
            <a:p>
              <a:r>
                <a:rPr lang="en-US"/>
                <a:t>  </a:t>
              </a:r>
              <a:r>
                <a:rPr lang="en-US" sz="14600"/>
                <a:t> </a:t>
              </a:r>
              <a:r>
                <a:rPr lang="en-US"/>
                <a:t>                                           </a:t>
              </a:r>
            </a:p>
          </p:txBody>
        </p:sp>
      </p:grpSp>
      <p:pic>
        <p:nvPicPr>
          <p:cNvPr id="20484" name="Picture 5" descr="http://www.brigantine.atlnet.org/GigapaletteGALLERY/websites/ARTiculationFinal/artworkimages/varietyandemphasis/kandinsky.comp-8%5B1%5Dsmall.jpg"/>
          <p:cNvPicPr>
            <a:picLocks noChangeAspect="1" noChangeArrowheads="1"/>
          </p:cNvPicPr>
          <p:nvPr/>
        </p:nvPicPr>
        <p:blipFill>
          <a:blip r:embed="rId2" cstate="print"/>
          <a:srcRect/>
          <a:stretch>
            <a:fillRect/>
          </a:stretch>
        </p:blipFill>
        <p:spPr bwMode="auto">
          <a:xfrm>
            <a:off x="1371600" y="2209800"/>
            <a:ext cx="6477000" cy="4435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914400"/>
            <a:ext cx="7772400" cy="1143000"/>
          </a:xfrm>
        </p:spPr>
        <p:txBody>
          <a:bodyPr>
            <a:normAutofit fontScale="90000"/>
          </a:bodyPr>
          <a:lstStyle/>
          <a:p>
            <a:pPr eaLnBrk="1" hangingPunct="1">
              <a:defRPr/>
            </a:pPr>
            <a:r>
              <a:rPr lang="en-US" sz="2800" smtClean="0"/>
              <a:t>Kandinsky emphasized the large black circle in the upper left corner of his work. The object is different from everything else in the painting and therefore it "stands out". </a:t>
            </a:r>
          </a:p>
        </p:txBody>
      </p:sp>
      <p:pic>
        <p:nvPicPr>
          <p:cNvPr id="21507" name="Picture 3" descr="http://www.brigantine.atlnet.org/GigapaletteGALLERY/websites/ARTiculationFinal/artworkimages/varietyandemphasis/kandinsky.comp-8%5B1%5Dsmall.jpg"/>
          <p:cNvPicPr>
            <a:picLocks noChangeAspect="1" noChangeArrowheads="1"/>
          </p:cNvPicPr>
          <p:nvPr/>
        </p:nvPicPr>
        <p:blipFill>
          <a:blip r:embed="rId2" cstate="print"/>
          <a:srcRect/>
          <a:stretch>
            <a:fillRect/>
          </a:stretch>
        </p:blipFill>
        <p:spPr bwMode="auto">
          <a:xfrm>
            <a:off x="1371600" y="2314575"/>
            <a:ext cx="6324600" cy="4330700"/>
          </a:xfrm>
          <a:prstGeom prst="rect">
            <a:avLst/>
          </a:prstGeom>
          <a:noFill/>
          <a:ln w="9525">
            <a:noFill/>
            <a:miter lim="800000"/>
            <a:headEnd/>
            <a:tailEnd/>
          </a:ln>
        </p:spPr>
      </p:pic>
      <p:sp>
        <p:nvSpPr>
          <p:cNvPr id="21508" name="AutoShape 4"/>
          <p:cNvSpPr>
            <a:spLocks noChangeArrowheads="1"/>
          </p:cNvSpPr>
          <p:nvPr/>
        </p:nvSpPr>
        <p:spPr bwMode="auto">
          <a:xfrm>
            <a:off x="304800" y="2895600"/>
            <a:ext cx="976313" cy="485775"/>
          </a:xfrm>
          <a:prstGeom prst="rightArrow">
            <a:avLst>
              <a:gd name="adj1" fmla="val 50000"/>
              <a:gd name="adj2" fmla="val 50245"/>
            </a:avLst>
          </a:prstGeom>
          <a:solidFill>
            <a:srgbClr val="FF0000"/>
          </a:solidFill>
          <a:ln w="9525">
            <a:solidFill>
              <a:schemeClr val="tx1"/>
            </a:solidFill>
            <a:miter lim="800000"/>
            <a:headEnd/>
            <a:tailEnd/>
          </a:ln>
        </p:spPr>
        <p:txBody>
          <a:bodyPr wrap="none" anchor="ctr"/>
          <a:lstStyle/>
          <a:p>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1879600" y="1852613"/>
            <a:ext cx="5384800" cy="3152775"/>
            <a:chOff x="0" y="1986"/>
            <a:chExt cx="3392" cy="1986"/>
          </a:xfrm>
        </p:grpSpPr>
        <p:sp>
          <p:nvSpPr>
            <p:cNvPr id="22533" name="Rectangle 3"/>
            <p:cNvSpPr>
              <a:spLocks noChangeArrowheads="1"/>
            </p:cNvSpPr>
            <p:nvPr/>
          </p:nvSpPr>
          <p:spPr bwMode="auto">
            <a:xfrm>
              <a:off x="0" y="1986"/>
              <a:ext cx="3392" cy="1986"/>
            </a:xfrm>
            <a:prstGeom prst="rect">
              <a:avLst/>
            </a:prstGeom>
            <a:noFill/>
            <a:ln w="9525">
              <a:noFill/>
              <a:miter lim="800000"/>
              <a:headEnd/>
              <a:tailEnd/>
            </a:ln>
          </p:spPr>
          <p:txBody>
            <a:bodyPr>
              <a:spAutoFit/>
            </a:bodyPr>
            <a:lstStyle/>
            <a:p>
              <a:endParaRPr lang="en-GB"/>
            </a:p>
          </p:txBody>
        </p:sp>
        <p:sp>
          <p:nvSpPr>
            <p:cNvPr id="22534" name="Rectangle 4"/>
            <p:cNvSpPr>
              <a:spLocks noChangeArrowheads="1"/>
            </p:cNvSpPr>
            <p:nvPr/>
          </p:nvSpPr>
          <p:spPr bwMode="auto">
            <a:xfrm>
              <a:off x="0" y="1986"/>
              <a:ext cx="3392" cy="1623"/>
            </a:xfrm>
            <a:prstGeom prst="rect">
              <a:avLst/>
            </a:prstGeom>
            <a:noFill/>
            <a:ln w="9525">
              <a:noFill/>
              <a:miter lim="800000"/>
              <a:headEnd/>
              <a:tailEnd/>
            </a:ln>
          </p:spPr>
          <p:txBody>
            <a:bodyPr/>
            <a:lstStyle/>
            <a:p>
              <a:r>
                <a:rPr lang="en-US"/>
                <a:t>  </a:t>
              </a:r>
              <a:r>
                <a:rPr lang="en-US" sz="16300"/>
                <a:t> </a:t>
              </a:r>
              <a:r>
                <a:rPr lang="en-US"/>
                <a:t>                                           </a:t>
              </a:r>
            </a:p>
          </p:txBody>
        </p:sp>
      </p:grpSp>
      <p:pic>
        <p:nvPicPr>
          <p:cNvPr id="22532" name="Picture 5" descr="http://www.brigantine.atlnet.org/GigapaletteGALLERY/websites/ARTiculationFinal/artworkimages/varietyandemphasis/may_3rd%5B1%5D.jpg"/>
          <p:cNvPicPr>
            <a:picLocks noChangeAspect="1" noChangeArrowheads="1"/>
          </p:cNvPicPr>
          <p:nvPr/>
        </p:nvPicPr>
        <p:blipFill>
          <a:blip r:embed="rId2" cstate="print"/>
          <a:srcRect/>
          <a:stretch>
            <a:fillRect/>
          </a:stretch>
        </p:blipFill>
        <p:spPr bwMode="auto">
          <a:xfrm>
            <a:off x="1403648" y="980728"/>
            <a:ext cx="6629400" cy="5065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914400"/>
            <a:ext cx="7772400" cy="1143000"/>
          </a:xfrm>
        </p:spPr>
        <p:txBody>
          <a:bodyPr>
            <a:normAutofit fontScale="90000"/>
          </a:bodyPr>
          <a:lstStyle/>
          <a:p>
            <a:pPr eaLnBrk="1" hangingPunct="1">
              <a:defRPr/>
            </a:pPr>
            <a:r>
              <a:rPr lang="en-US" sz="2400" dirty="0" smtClean="0"/>
              <a:t/>
            </a:r>
            <a:br>
              <a:rPr lang="en-US" sz="2400" dirty="0" smtClean="0"/>
            </a:br>
            <a:r>
              <a:rPr lang="en-US" dirty="0" smtClean="0"/>
              <a:t/>
            </a:r>
            <a:br>
              <a:rPr lang="en-US" dirty="0" smtClean="0"/>
            </a:br>
            <a:r>
              <a:rPr lang="en-US" dirty="0" smtClean="0"/>
              <a:t> </a:t>
            </a:r>
            <a:r>
              <a:rPr lang="en-US" sz="2000" dirty="0" smtClean="0"/>
              <a:t>Goya "lights" up the painting in much the same way a spotlight lights up the actors on a stage. Goya creates a very light value around the area he wants you to see. The man in the white shirt is the </a:t>
            </a:r>
            <a:r>
              <a:rPr lang="en-US" sz="2000" b="1" dirty="0" smtClean="0"/>
              <a:t>focal point</a:t>
            </a:r>
            <a:r>
              <a:rPr lang="en-US" sz="2000" dirty="0" smtClean="0"/>
              <a:t> of the painting. He uses value contrast to emphasize this area.</a:t>
            </a:r>
          </a:p>
        </p:txBody>
      </p:sp>
      <p:pic>
        <p:nvPicPr>
          <p:cNvPr id="23555" name="Picture 3" descr="http://www.brigantine.atlnet.org/GigapaletteGALLERY/websites/ARTiculationFinal/artworkimages/varietyandemphasis/may_3rd%5B1%5D.jpg"/>
          <p:cNvPicPr>
            <a:picLocks noChangeAspect="1" noChangeArrowheads="1"/>
          </p:cNvPicPr>
          <p:nvPr/>
        </p:nvPicPr>
        <p:blipFill>
          <a:blip r:embed="rId2" cstate="print"/>
          <a:srcRect/>
          <a:stretch>
            <a:fillRect/>
          </a:stretch>
        </p:blipFill>
        <p:spPr bwMode="auto">
          <a:xfrm>
            <a:off x="1600200" y="2133600"/>
            <a:ext cx="6019800" cy="4460875"/>
          </a:xfrm>
          <a:prstGeom prst="rect">
            <a:avLst/>
          </a:prstGeom>
          <a:noFill/>
          <a:ln w="9525">
            <a:noFill/>
            <a:miter lim="800000"/>
            <a:headEnd/>
            <a:tailEnd/>
          </a:ln>
        </p:spPr>
      </p:pic>
      <p:sp>
        <p:nvSpPr>
          <p:cNvPr id="23556" name="AutoShape 5"/>
          <p:cNvSpPr>
            <a:spLocks noChangeArrowheads="1"/>
          </p:cNvSpPr>
          <p:nvPr/>
        </p:nvSpPr>
        <p:spPr bwMode="auto">
          <a:xfrm>
            <a:off x="3505200" y="3048000"/>
            <a:ext cx="485775" cy="976313"/>
          </a:xfrm>
          <a:prstGeom prst="downArrow">
            <a:avLst>
              <a:gd name="adj1" fmla="val 50000"/>
              <a:gd name="adj2" fmla="val 50245"/>
            </a:avLst>
          </a:prstGeom>
          <a:solidFill>
            <a:srgbClr val="FF0000"/>
          </a:solidFill>
          <a:ln w="9525">
            <a:solidFill>
              <a:schemeClr val="tx1"/>
            </a:solidFill>
            <a:miter lim="800000"/>
            <a:headEnd/>
            <a:tailEnd/>
          </a:ln>
        </p:spPr>
        <p:txBody>
          <a:bodyPr wrap="none" anchor="ctr"/>
          <a:lstStyle/>
          <a:p>
            <a:endParaRPr lang="en-GB"/>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187624" y="1412776"/>
            <a:ext cx="6830092" cy="48636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052736"/>
            <a:ext cx="8568952" cy="1658448"/>
          </a:xfrm>
        </p:spPr>
        <p:txBody>
          <a:bodyPr>
            <a:normAutofit fontScale="90000"/>
          </a:bodyPr>
          <a:lstStyle/>
          <a:p>
            <a:pPr algn="justLow"/>
            <a:r>
              <a:rPr lang="en-GB" sz="2400" dirty="0" smtClean="0"/>
              <a:t>For an </a:t>
            </a:r>
            <a:r>
              <a:rPr lang="en-GB" sz="2700" b="1" u="sng" dirty="0" smtClean="0"/>
              <a:t>element of design </a:t>
            </a:r>
            <a:r>
              <a:rPr lang="en-GB" sz="2400" dirty="0" smtClean="0"/>
              <a:t>to be </a:t>
            </a:r>
            <a:r>
              <a:rPr lang="en-GB" sz="2700" b="1" u="sng" dirty="0" smtClean="0"/>
              <a:t>emphasized</a:t>
            </a:r>
            <a:r>
              <a:rPr lang="en-GB" sz="2400" dirty="0" smtClean="0"/>
              <a:t>, the </a:t>
            </a:r>
            <a:r>
              <a:rPr lang="en-GB" sz="2700" b="1" u="sng" dirty="0" smtClean="0"/>
              <a:t>presence of other elements</a:t>
            </a:r>
            <a:r>
              <a:rPr lang="en-GB" sz="2400" dirty="0" smtClean="0"/>
              <a:t> and </a:t>
            </a:r>
            <a:r>
              <a:rPr lang="en-GB" sz="2700" b="1" u="sng" dirty="0" smtClean="0"/>
              <a:t>principles</a:t>
            </a:r>
            <a:r>
              <a:rPr lang="en-GB" sz="2400" dirty="0" smtClean="0"/>
              <a:t> of design is </a:t>
            </a:r>
            <a:r>
              <a:rPr lang="en-GB" sz="2700" b="1" u="sng" dirty="0" smtClean="0"/>
              <a:t>essential</a:t>
            </a:r>
            <a:r>
              <a:rPr lang="en-GB" sz="2400" dirty="0" smtClean="0"/>
              <a:t>. For instance, while </a:t>
            </a:r>
            <a:r>
              <a:rPr lang="en-GB" sz="2700" b="1" u="sng" dirty="0" smtClean="0"/>
              <a:t>preparing</a:t>
            </a:r>
            <a:r>
              <a:rPr lang="en-GB" sz="2400" dirty="0" smtClean="0"/>
              <a:t> an </a:t>
            </a:r>
            <a:r>
              <a:rPr lang="en-GB" sz="2700" b="1" u="sng" dirty="0" smtClean="0"/>
              <a:t>architectural design </a:t>
            </a:r>
            <a:r>
              <a:rPr lang="en-GB" sz="2400" dirty="0" smtClean="0"/>
              <a:t>of a </a:t>
            </a:r>
            <a:r>
              <a:rPr lang="en-GB" sz="2700" b="1" u="sng" dirty="0" smtClean="0"/>
              <a:t>building</a:t>
            </a:r>
            <a:r>
              <a:rPr lang="en-GB" sz="2400" dirty="0" smtClean="0"/>
              <a:t>, without the </a:t>
            </a:r>
            <a:r>
              <a:rPr lang="en-GB" sz="2700" b="1" u="sng" dirty="0" smtClean="0"/>
              <a:t>presence</a:t>
            </a:r>
            <a:r>
              <a:rPr lang="en-GB" sz="2400" dirty="0" smtClean="0"/>
              <a:t> of </a:t>
            </a:r>
            <a:r>
              <a:rPr lang="en-GB" sz="2700" b="1" u="sng" dirty="0" smtClean="0"/>
              <a:t>trees</a:t>
            </a:r>
            <a:r>
              <a:rPr lang="en-GB" sz="2400" dirty="0" smtClean="0"/>
              <a:t> in the </a:t>
            </a:r>
            <a:r>
              <a:rPr lang="en-GB" sz="2700" b="1" u="sng" dirty="0" smtClean="0"/>
              <a:t>background</a:t>
            </a:r>
            <a:r>
              <a:rPr lang="en-GB" sz="2400" dirty="0" smtClean="0"/>
              <a:t>, a </a:t>
            </a:r>
            <a:r>
              <a:rPr lang="en-GB" sz="2700" b="1" u="sng" dirty="0" smtClean="0"/>
              <a:t>road in front </a:t>
            </a:r>
            <a:r>
              <a:rPr lang="en-GB" sz="2400" dirty="0" smtClean="0"/>
              <a:t>of the building, and </a:t>
            </a:r>
            <a:r>
              <a:rPr lang="en-GB" sz="2700" b="1" u="sng" dirty="0" smtClean="0"/>
              <a:t>perhaps</a:t>
            </a:r>
            <a:r>
              <a:rPr lang="en-GB" sz="2400" dirty="0" smtClean="0"/>
              <a:t> a few </a:t>
            </a:r>
            <a:r>
              <a:rPr lang="en-GB" sz="2700" b="1" u="sng" dirty="0" smtClean="0"/>
              <a:t>human figures</a:t>
            </a:r>
            <a:r>
              <a:rPr lang="en-GB" sz="2400" dirty="0" smtClean="0"/>
              <a:t>, the building design cannot be </a:t>
            </a:r>
            <a:r>
              <a:rPr lang="en-GB" sz="2700" b="1" u="sng" dirty="0" smtClean="0"/>
              <a:t>emphasized</a:t>
            </a:r>
            <a:endParaRPr lang="en-GB" sz="2700" b="1" u="sng" dirty="0"/>
          </a:p>
        </p:txBody>
      </p:sp>
      <p:pic>
        <p:nvPicPr>
          <p:cNvPr id="6147" name="Picture 3"/>
          <p:cNvPicPr>
            <a:picLocks noChangeAspect="1" noChangeArrowheads="1"/>
          </p:cNvPicPr>
          <p:nvPr/>
        </p:nvPicPr>
        <p:blipFill>
          <a:blip r:embed="rId2" cstate="print"/>
          <a:srcRect/>
          <a:stretch>
            <a:fillRect/>
          </a:stretch>
        </p:blipFill>
        <p:spPr bwMode="auto">
          <a:xfrm>
            <a:off x="1187624" y="2924944"/>
            <a:ext cx="6734224" cy="33349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dirty="0" smtClean="0"/>
              <a:t>A </a:t>
            </a:r>
            <a:r>
              <a:rPr lang="en-GB" sz="2400" b="1" u="sng" dirty="0" smtClean="0"/>
              <a:t>focal point </a:t>
            </a:r>
            <a:r>
              <a:rPr lang="en-GB" sz="2400" dirty="0" smtClean="0"/>
              <a:t>must be </a:t>
            </a:r>
            <a:r>
              <a:rPr lang="en-GB" sz="2400" b="1" u="sng" dirty="0" smtClean="0"/>
              <a:t>dominant</a:t>
            </a:r>
            <a:r>
              <a:rPr lang="en-GB" sz="2400" dirty="0" smtClean="0"/>
              <a:t> to draw </a:t>
            </a:r>
            <a:r>
              <a:rPr lang="en-GB" sz="2400" b="1" u="sng" dirty="0" smtClean="0"/>
              <a:t>attention</a:t>
            </a:r>
            <a:r>
              <a:rPr lang="en-GB" sz="2400" dirty="0" smtClean="0"/>
              <a:t> and interesting enough to </a:t>
            </a:r>
            <a:r>
              <a:rPr lang="en-GB" sz="2400" b="1" u="sng" dirty="0" smtClean="0"/>
              <a:t>encourage</a:t>
            </a:r>
            <a:r>
              <a:rPr lang="en-GB" sz="2400" dirty="0" smtClean="0"/>
              <a:t> the viewer to </a:t>
            </a:r>
            <a:r>
              <a:rPr lang="en-GB" sz="2400" b="1" u="sng" dirty="0" smtClean="0"/>
              <a:t>look further</a:t>
            </a:r>
            <a:endParaRPr lang="en-GB" sz="2400" b="1" u="sng" dirty="0"/>
          </a:p>
        </p:txBody>
      </p:sp>
      <p:pic>
        <p:nvPicPr>
          <p:cNvPr id="4" name="Picture 2"/>
          <p:cNvPicPr>
            <a:picLocks noGrp="1" noChangeAspect="1" noChangeArrowheads="1"/>
          </p:cNvPicPr>
          <p:nvPr>
            <p:ph idx="1"/>
          </p:nvPr>
        </p:nvPicPr>
        <p:blipFill>
          <a:blip r:embed="rId2" cstate="print"/>
          <a:srcRect/>
          <a:stretch>
            <a:fillRect/>
          </a:stretch>
        </p:blipFill>
        <p:spPr bwMode="auto">
          <a:xfrm>
            <a:off x="1115616" y="2060848"/>
            <a:ext cx="6651478" cy="4389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2400" b="1" u="sng" dirty="0" smtClean="0"/>
              <a:t>Emphasis</a:t>
            </a:r>
            <a:r>
              <a:rPr lang="en-GB" sz="2400" dirty="0" smtClean="0"/>
              <a:t> is achieved through </a:t>
            </a:r>
            <a:r>
              <a:rPr lang="en-GB" sz="2400" b="1" u="sng" dirty="0" smtClean="0"/>
              <a:t>contrast</a:t>
            </a:r>
            <a:r>
              <a:rPr lang="en-GB" sz="2400" dirty="0" smtClean="0"/>
              <a:t>. Many architects create a </a:t>
            </a:r>
            <a:r>
              <a:rPr lang="en-GB" sz="2400" b="1" u="sng" dirty="0" smtClean="0"/>
              <a:t>focal point </a:t>
            </a:r>
            <a:r>
              <a:rPr lang="en-GB" sz="2400" dirty="0" smtClean="0"/>
              <a:t>to their </a:t>
            </a:r>
            <a:r>
              <a:rPr lang="en-GB" sz="2400" b="1" u="sng" dirty="0" smtClean="0"/>
              <a:t>buildings</a:t>
            </a:r>
            <a:r>
              <a:rPr lang="en-GB" sz="2400" dirty="0" smtClean="0"/>
              <a:t> to </a:t>
            </a:r>
            <a:r>
              <a:rPr lang="en-GB" sz="2400" b="1" u="sng" dirty="0" smtClean="0"/>
              <a:t>attract attention</a:t>
            </a:r>
            <a:endParaRPr lang="en-GB" sz="2400" b="1" u="sng"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259632" y="2132856"/>
            <a:ext cx="6408712" cy="40410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06456"/>
            <a:ext cx="8229600" cy="434312"/>
          </a:xfrm>
        </p:spPr>
        <p:txBody>
          <a:bodyPr>
            <a:normAutofit/>
          </a:bodyPr>
          <a:lstStyle/>
          <a:p>
            <a:r>
              <a:rPr lang="en-GB" sz="2400" dirty="0" smtClean="0"/>
              <a:t>An </a:t>
            </a:r>
            <a:r>
              <a:rPr lang="en-GB" sz="2400" b="1" u="sng" dirty="0" smtClean="0"/>
              <a:t>entrance</a:t>
            </a:r>
            <a:r>
              <a:rPr lang="en-GB" sz="2400" dirty="0" smtClean="0"/>
              <a:t> is often </a:t>
            </a:r>
            <a:r>
              <a:rPr lang="en-GB" sz="2400" b="1" u="sng" dirty="0" smtClean="0"/>
              <a:t>represent</a:t>
            </a:r>
            <a:r>
              <a:rPr lang="en-GB" sz="2400" dirty="0" smtClean="0"/>
              <a:t> a </a:t>
            </a:r>
            <a:r>
              <a:rPr lang="en-GB" sz="2400" b="1" u="sng" dirty="0" smtClean="0"/>
              <a:t>strong  focal point</a:t>
            </a:r>
            <a:r>
              <a:rPr lang="en-GB" sz="2400" dirty="0" smtClean="0"/>
              <a:t>.</a:t>
            </a:r>
            <a:endParaRPr lang="en-GB" sz="2400" dirty="0"/>
          </a:p>
        </p:txBody>
      </p:sp>
      <p:pic>
        <p:nvPicPr>
          <p:cNvPr id="5" name="Picture 5"/>
          <p:cNvPicPr>
            <a:picLocks noChangeAspect="1" noChangeArrowheads="1"/>
          </p:cNvPicPr>
          <p:nvPr/>
        </p:nvPicPr>
        <p:blipFill>
          <a:blip r:embed="rId2" cstate="print"/>
          <a:srcRect/>
          <a:stretch>
            <a:fillRect/>
          </a:stretch>
        </p:blipFill>
        <p:spPr bwMode="auto">
          <a:xfrm>
            <a:off x="1043608" y="1916832"/>
            <a:ext cx="6768752" cy="42304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17500" y="477838"/>
            <a:ext cx="8637588" cy="1006475"/>
          </a:xfrm>
        </p:spPr>
        <p:txBody>
          <a:bodyPr/>
          <a:lstStyle/>
          <a:p>
            <a:pPr eaLnBrk="1" hangingPunct="1"/>
            <a:r>
              <a:rPr lang="en-US" sz="6000" smtClean="0">
                <a:solidFill>
                  <a:srgbClr val="CC3300"/>
                </a:solidFill>
              </a:rPr>
              <a:t>Emphasis</a:t>
            </a:r>
          </a:p>
        </p:txBody>
      </p:sp>
      <p:sp>
        <p:nvSpPr>
          <p:cNvPr id="4" name="Title 1"/>
          <p:cNvSpPr txBox="1">
            <a:spLocks/>
          </p:cNvSpPr>
          <p:nvPr/>
        </p:nvSpPr>
        <p:spPr>
          <a:xfrm>
            <a:off x="179512" y="1412776"/>
            <a:ext cx="8568952" cy="1143000"/>
          </a:xfrm>
          <a:prstGeom prst="rect">
            <a:avLst/>
          </a:prstGeom>
        </p:spPr>
        <p:txBody>
          <a:bodyPr vert="horz" lIns="0" rIns="0" bIns="0" anchor="b">
            <a:normAutofit/>
          </a:bodyPr>
          <a:lstStyle/>
          <a:p>
            <a:pPr marL="0" marR="0" lvl="0" indent="0" algn="justLow" defTabSz="914400" rtl="0" eaLnBrk="1" fontAlgn="auto" latinLnBrk="0" hangingPunct="1">
              <a:lnSpc>
                <a:spcPct val="100000"/>
              </a:lnSpc>
              <a:spcBef>
                <a:spcPct val="0"/>
              </a:spcBef>
              <a:spcAft>
                <a:spcPts val="0"/>
              </a:spcAft>
              <a:buClrTx/>
              <a:buSzTx/>
              <a:buFontTx/>
              <a:buNone/>
              <a:tabLst/>
              <a:defRPr/>
            </a:pPr>
            <a:r>
              <a:rPr kumimoji="0" lang="en-GB" sz="2400" b="1" i="0" u="sng" strike="noStrike" kern="1200" cap="none" spc="0" normalizeH="0" baseline="0" noProof="0" dirty="0" smtClean="0">
                <a:ln>
                  <a:noFill/>
                </a:ln>
                <a:solidFill>
                  <a:schemeClr val="tx2"/>
                </a:solidFill>
                <a:effectLst/>
                <a:uLnTx/>
                <a:uFillTx/>
                <a:latin typeface="+mj-lt"/>
                <a:ea typeface="+mj-ea"/>
                <a:cs typeface="+mj-cs"/>
              </a:rPr>
              <a:t>Emphasis</a:t>
            </a:r>
            <a:r>
              <a:rPr kumimoji="0" lang="en-GB" sz="2400" b="0" i="0" u="none" strike="noStrike" kern="1200" cap="none" spc="0" normalizeH="0" baseline="0" noProof="0" dirty="0" smtClean="0">
                <a:ln>
                  <a:noFill/>
                </a:ln>
                <a:solidFill>
                  <a:schemeClr val="tx2"/>
                </a:solidFill>
                <a:effectLst/>
                <a:uLnTx/>
                <a:uFillTx/>
                <a:latin typeface="+mj-lt"/>
                <a:ea typeface="+mj-ea"/>
                <a:cs typeface="+mj-cs"/>
              </a:rPr>
              <a:t> is given to an area </a:t>
            </a:r>
            <a:r>
              <a:rPr kumimoji="0" lang="en-GB" sz="2400" b="1" i="0" u="sng" strike="noStrike" kern="1200" cap="none" spc="0" normalizeH="0" baseline="0" noProof="0" dirty="0" smtClean="0">
                <a:ln>
                  <a:noFill/>
                </a:ln>
                <a:solidFill>
                  <a:schemeClr val="tx2"/>
                </a:solidFill>
                <a:effectLst/>
                <a:uLnTx/>
                <a:uFillTx/>
                <a:latin typeface="+mj-lt"/>
                <a:ea typeface="+mj-ea"/>
                <a:cs typeface="+mj-cs"/>
              </a:rPr>
              <a:t>within the design </a:t>
            </a:r>
            <a:r>
              <a:rPr kumimoji="0" lang="en-GB" sz="2400" b="0" i="0" u="none" strike="noStrike" kern="1200" cap="none" spc="0" normalizeH="0" baseline="0" noProof="0" dirty="0" smtClean="0">
                <a:ln>
                  <a:noFill/>
                </a:ln>
                <a:solidFill>
                  <a:schemeClr val="tx2"/>
                </a:solidFill>
                <a:effectLst/>
                <a:uLnTx/>
                <a:uFillTx/>
                <a:latin typeface="+mj-lt"/>
                <a:ea typeface="+mj-ea"/>
                <a:cs typeface="+mj-cs"/>
              </a:rPr>
              <a:t>because that area is meant to be </a:t>
            </a:r>
            <a:r>
              <a:rPr kumimoji="0" lang="en-GB" sz="2400" b="1" i="0" u="sng" strike="noStrike" kern="1200" cap="none" spc="0" normalizeH="0" baseline="0" noProof="0" dirty="0" smtClean="0">
                <a:ln>
                  <a:noFill/>
                </a:ln>
                <a:solidFill>
                  <a:schemeClr val="tx2"/>
                </a:solidFill>
                <a:effectLst/>
                <a:uLnTx/>
                <a:uFillTx/>
                <a:latin typeface="+mj-lt"/>
                <a:ea typeface="+mj-ea"/>
                <a:cs typeface="+mj-cs"/>
              </a:rPr>
              <a:t>seen</a:t>
            </a:r>
            <a:r>
              <a:rPr kumimoji="0" lang="en-GB" sz="2400" b="0" i="0" u="none" strike="noStrike" kern="1200" cap="none" spc="0" normalizeH="0" baseline="0" noProof="0" dirty="0" smtClean="0">
                <a:ln>
                  <a:noFill/>
                </a:ln>
                <a:solidFill>
                  <a:schemeClr val="tx2"/>
                </a:solidFill>
                <a:effectLst/>
                <a:uLnTx/>
                <a:uFillTx/>
                <a:latin typeface="+mj-lt"/>
                <a:ea typeface="+mj-ea"/>
                <a:cs typeface="+mj-cs"/>
              </a:rPr>
              <a:t> or is </a:t>
            </a:r>
            <a:r>
              <a:rPr kumimoji="0" lang="en-GB" sz="2400" b="1" i="0" u="sng" strike="noStrike" kern="1200" cap="none" spc="0" normalizeH="0" baseline="0" noProof="0" dirty="0" smtClean="0">
                <a:ln>
                  <a:noFill/>
                </a:ln>
                <a:solidFill>
                  <a:schemeClr val="tx2"/>
                </a:solidFill>
                <a:effectLst/>
                <a:uLnTx/>
                <a:uFillTx/>
                <a:latin typeface="+mj-lt"/>
                <a:ea typeface="+mj-ea"/>
                <a:cs typeface="+mj-cs"/>
              </a:rPr>
              <a:t>more important </a:t>
            </a:r>
            <a:r>
              <a:rPr kumimoji="0" lang="en-GB" sz="2400" b="0" i="0" u="none" strike="noStrike" kern="1200" cap="none" spc="0" normalizeH="0" baseline="0" noProof="0" dirty="0" smtClean="0">
                <a:ln>
                  <a:noFill/>
                </a:ln>
                <a:solidFill>
                  <a:schemeClr val="tx2"/>
                </a:solidFill>
                <a:effectLst/>
                <a:uLnTx/>
                <a:uFillTx/>
                <a:latin typeface="+mj-lt"/>
                <a:ea typeface="+mj-ea"/>
                <a:cs typeface="+mj-cs"/>
              </a:rPr>
              <a:t>to be </a:t>
            </a:r>
            <a:r>
              <a:rPr kumimoji="0" lang="en-GB" sz="2400" b="1" i="0" u="sng" strike="noStrike" kern="1200" cap="none" spc="0" normalizeH="0" baseline="0" noProof="0" dirty="0" smtClean="0">
                <a:ln>
                  <a:noFill/>
                </a:ln>
                <a:solidFill>
                  <a:schemeClr val="tx2"/>
                </a:solidFill>
                <a:effectLst/>
                <a:uLnTx/>
                <a:uFillTx/>
                <a:latin typeface="+mj-lt"/>
                <a:ea typeface="+mj-ea"/>
                <a:cs typeface="+mj-cs"/>
              </a:rPr>
              <a:t>noticed</a:t>
            </a:r>
            <a:r>
              <a:rPr kumimoji="0" lang="en-GB" sz="2400" b="0" i="0" u="none" strike="noStrike" kern="1200" cap="none" spc="0" normalizeH="0" baseline="0" noProof="0" dirty="0" smtClean="0">
                <a:ln>
                  <a:noFill/>
                </a:ln>
                <a:solidFill>
                  <a:schemeClr val="tx2"/>
                </a:solidFill>
                <a:effectLst/>
                <a:uLnTx/>
                <a:uFillTx/>
                <a:latin typeface="+mj-lt"/>
                <a:ea typeface="+mj-ea"/>
                <a:cs typeface="+mj-cs"/>
              </a:rPr>
              <a:t> when </a:t>
            </a:r>
            <a:r>
              <a:rPr kumimoji="0" lang="en-GB" sz="2400" b="1" i="0" u="sng" strike="noStrike" kern="1200" cap="none" spc="0" normalizeH="0" baseline="0" noProof="0" dirty="0" smtClean="0">
                <a:ln>
                  <a:noFill/>
                </a:ln>
                <a:solidFill>
                  <a:schemeClr val="tx2"/>
                </a:solidFill>
                <a:effectLst/>
                <a:uLnTx/>
                <a:uFillTx/>
                <a:latin typeface="+mj-lt"/>
                <a:ea typeface="+mj-ea"/>
                <a:cs typeface="+mj-cs"/>
              </a:rPr>
              <a:t>compared</a:t>
            </a:r>
            <a:r>
              <a:rPr kumimoji="0" lang="en-GB" sz="2400" b="0" i="0" u="none" strike="noStrike" kern="1200" cap="none" spc="0" normalizeH="0" baseline="0" noProof="0" dirty="0" smtClean="0">
                <a:ln>
                  <a:noFill/>
                </a:ln>
                <a:solidFill>
                  <a:schemeClr val="tx2"/>
                </a:solidFill>
                <a:effectLst/>
                <a:uLnTx/>
                <a:uFillTx/>
                <a:latin typeface="+mj-lt"/>
                <a:ea typeface="+mj-ea"/>
                <a:cs typeface="+mj-cs"/>
              </a:rPr>
              <a:t> to </a:t>
            </a:r>
            <a:r>
              <a:rPr kumimoji="0" lang="en-GB" sz="2400" b="1" i="0" u="sng" strike="noStrike" kern="1200" cap="none" spc="0" normalizeH="0" baseline="0" noProof="0" dirty="0" smtClean="0">
                <a:ln>
                  <a:noFill/>
                </a:ln>
                <a:solidFill>
                  <a:schemeClr val="tx2"/>
                </a:solidFill>
                <a:effectLst/>
                <a:uLnTx/>
                <a:uFillTx/>
                <a:latin typeface="+mj-lt"/>
                <a:ea typeface="+mj-ea"/>
                <a:cs typeface="+mj-cs"/>
              </a:rPr>
              <a:t>other places </a:t>
            </a:r>
            <a:r>
              <a:rPr kumimoji="0" lang="en-GB" sz="2400" b="0" i="0" u="none" strike="noStrike" kern="1200" cap="none" spc="0" normalizeH="0" baseline="0" noProof="0" dirty="0" smtClean="0">
                <a:ln>
                  <a:noFill/>
                </a:ln>
                <a:solidFill>
                  <a:schemeClr val="tx2"/>
                </a:solidFill>
                <a:effectLst/>
                <a:uLnTx/>
                <a:uFillTx/>
                <a:latin typeface="+mj-lt"/>
                <a:ea typeface="+mj-ea"/>
                <a:cs typeface="+mj-cs"/>
              </a:rPr>
              <a:t>of the </a:t>
            </a:r>
            <a:r>
              <a:rPr kumimoji="0" lang="en-GB" sz="2400" b="1" i="0" u="sng" strike="noStrike" kern="1200" cap="none" spc="0" normalizeH="0" baseline="0" noProof="0" dirty="0" smtClean="0">
                <a:ln>
                  <a:noFill/>
                </a:ln>
                <a:solidFill>
                  <a:schemeClr val="tx2"/>
                </a:solidFill>
                <a:effectLst/>
                <a:uLnTx/>
                <a:uFillTx/>
                <a:latin typeface="+mj-lt"/>
                <a:ea typeface="+mj-ea"/>
                <a:cs typeface="+mj-cs"/>
              </a:rPr>
              <a:t>design</a:t>
            </a:r>
            <a:endParaRPr kumimoji="0" lang="en-GB" sz="2400" b="1" i="0" u="sng" strike="noStrike" kern="1200" cap="none" spc="0" normalizeH="0" baseline="0" noProof="0" dirty="0">
              <a:ln>
                <a:noFill/>
              </a:ln>
              <a:solidFill>
                <a:schemeClr val="tx2"/>
              </a:solidFill>
              <a:effectLst/>
              <a:uLnTx/>
              <a:uFillTx/>
              <a:latin typeface="+mj-lt"/>
              <a:ea typeface="+mj-ea"/>
              <a:cs typeface="+mj-cs"/>
            </a:endParaRPr>
          </a:p>
        </p:txBody>
      </p:sp>
      <p:pic>
        <p:nvPicPr>
          <p:cNvPr id="27649" name="Picture 1"/>
          <p:cNvPicPr>
            <a:picLocks noGrp="1" noChangeAspect="1" noChangeArrowheads="1"/>
          </p:cNvPicPr>
          <p:nvPr>
            <p:ph idx="1"/>
          </p:nvPr>
        </p:nvPicPr>
        <p:blipFill>
          <a:blip r:embed="rId2" cstate="print"/>
          <a:srcRect/>
          <a:stretch>
            <a:fillRect/>
          </a:stretch>
        </p:blipFill>
        <p:spPr bwMode="auto">
          <a:xfrm>
            <a:off x="2699792" y="2777878"/>
            <a:ext cx="3888431" cy="38884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980728"/>
            <a:ext cx="8229600" cy="1152128"/>
          </a:xfrm>
        </p:spPr>
        <p:txBody>
          <a:bodyPr>
            <a:normAutofit/>
          </a:bodyPr>
          <a:lstStyle/>
          <a:p>
            <a:r>
              <a:rPr lang="en-GB" sz="2400" b="1" u="sng" dirty="0" smtClean="0"/>
              <a:t>Any</a:t>
            </a:r>
            <a:r>
              <a:rPr lang="en-GB" sz="2400" dirty="0" smtClean="0"/>
              <a:t> of the </a:t>
            </a:r>
            <a:r>
              <a:rPr lang="en-GB" sz="2400" b="1" u="sng" dirty="0" smtClean="0"/>
              <a:t>elements</a:t>
            </a:r>
            <a:r>
              <a:rPr lang="en-GB" sz="2400" dirty="0" smtClean="0"/>
              <a:t> can be </a:t>
            </a:r>
            <a:r>
              <a:rPr lang="en-GB" sz="2400" b="1" u="sng" dirty="0" smtClean="0"/>
              <a:t>contrasted</a:t>
            </a:r>
            <a:r>
              <a:rPr lang="en-GB" sz="2400" dirty="0" smtClean="0"/>
              <a:t>: </a:t>
            </a:r>
            <a:br>
              <a:rPr lang="en-GB" sz="2400" dirty="0" smtClean="0"/>
            </a:br>
            <a:r>
              <a:rPr lang="en-GB" sz="2400" b="1" u="sng" dirty="0" smtClean="0"/>
              <a:t>line</a:t>
            </a:r>
            <a:r>
              <a:rPr lang="en-GB" sz="2400" dirty="0" smtClean="0"/>
              <a:t> (a curve in the midst of straight lines) </a:t>
            </a:r>
            <a:br>
              <a:rPr lang="en-GB" sz="2400" dirty="0" smtClean="0"/>
            </a:br>
            <a:endParaRPr lang="en-GB" sz="2400" dirty="0"/>
          </a:p>
        </p:txBody>
      </p:sp>
      <p:pic>
        <p:nvPicPr>
          <p:cNvPr id="4" name="Picture 3"/>
          <p:cNvPicPr>
            <a:picLocks noChangeAspect="1" noChangeArrowheads="1"/>
          </p:cNvPicPr>
          <p:nvPr/>
        </p:nvPicPr>
        <p:blipFill>
          <a:blip r:embed="rId2" cstate="print"/>
          <a:srcRect/>
          <a:stretch>
            <a:fillRect/>
          </a:stretch>
        </p:blipFill>
        <p:spPr bwMode="auto">
          <a:xfrm>
            <a:off x="1691680" y="2132856"/>
            <a:ext cx="5934392" cy="40324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08720"/>
            <a:ext cx="8229600" cy="792088"/>
          </a:xfrm>
        </p:spPr>
        <p:txBody>
          <a:bodyPr>
            <a:normAutofit fontScale="90000"/>
          </a:bodyPr>
          <a:lstStyle/>
          <a:p>
            <a:r>
              <a:rPr lang="en-GB" sz="2400" dirty="0" smtClean="0"/>
              <a:t/>
            </a:r>
            <a:br>
              <a:rPr lang="en-GB" sz="2400" dirty="0" smtClean="0"/>
            </a:br>
            <a:r>
              <a:rPr lang="en-GB" sz="2700" b="1" u="sng" dirty="0" smtClean="0"/>
              <a:t>Shape</a:t>
            </a:r>
            <a:r>
              <a:rPr lang="en-GB" sz="2400" dirty="0" smtClean="0"/>
              <a:t> (a circle in a field of squares)</a:t>
            </a:r>
            <a:br>
              <a:rPr lang="en-GB" sz="2400" dirty="0" smtClean="0"/>
            </a:br>
            <a:endParaRPr lang="en-GB" sz="2400" dirty="0"/>
          </a:p>
        </p:txBody>
      </p:sp>
      <p:pic>
        <p:nvPicPr>
          <p:cNvPr id="4" name="Picture 4"/>
          <p:cNvPicPr>
            <a:picLocks noChangeAspect="1" noChangeArrowheads="1"/>
          </p:cNvPicPr>
          <p:nvPr/>
        </p:nvPicPr>
        <p:blipFill>
          <a:blip r:embed="rId2" cstate="print"/>
          <a:srcRect/>
          <a:stretch>
            <a:fillRect/>
          </a:stretch>
        </p:blipFill>
        <p:spPr bwMode="auto">
          <a:xfrm>
            <a:off x="2555776" y="1556792"/>
            <a:ext cx="3852428" cy="51365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908720"/>
            <a:ext cx="8229600" cy="792088"/>
          </a:xfrm>
        </p:spPr>
        <p:txBody>
          <a:bodyPr>
            <a:normAutofit fontScale="90000"/>
          </a:bodyPr>
          <a:lstStyle/>
          <a:p>
            <a:r>
              <a:rPr lang="en-GB" sz="2400" dirty="0" smtClean="0"/>
              <a:t/>
            </a:r>
            <a:br>
              <a:rPr lang="en-GB" sz="2400" dirty="0" smtClean="0"/>
            </a:br>
            <a:r>
              <a:rPr lang="en-GB" sz="2700" b="1" u="sng" dirty="0" smtClean="0"/>
              <a:t>Shape</a:t>
            </a:r>
            <a:r>
              <a:rPr lang="en-GB" sz="2400" dirty="0" smtClean="0"/>
              <a:t> (a sphere over a sharp line mass)</a:t>
            </a:r>
            <a:br>
              <a:rPr lang="en-GB" sz="2400" dirty="0" smtClean="0"/>
            </a:br>
            <a:endParaRPr lang="en-GB" sz="2400" dirty="0"/>
          </a:p>
        </p:txBody>
      </p:sp>
      <p:pic>
        <p:nvPicPr>
          <p:cNvPr id="4098" name="Picture 2"/>
          <p:cNvPicPr>
            <a:picLocks noChangeAspect="1" noChangeArrowheads="1"/>
          </p:cNvPicPr>
          <p:nvPr/>
        </p:nvPicPr>
        <p:blipFill>
          <a:blip r:embed="rId2" cstate="print"/>
          <a:srcRect/>
          <a:stretch>
            <a:fillRect/>
          </a:stretch>
        </p:blipFill>
        <p:spPr bwMode="auto">
          <a:xfrm>
            <a:off x="1043608" y="1643848"/>
            <a:ext cx="6696744" cy="48635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980728"/>
            <a:ext cx="8229600" cy="936104"/>
          </a:xfrm>
        </p:spPr>
        <p:txBody>
          <a:bodyPr>
            <a:normAutofit fontScale="90000"/>
          </a:bodyPr>
          <a:lstStyle/>
          <a:p>
            <a:r>
              <a:rPr lang="en-GB" sz="2400" dirty="0" smtClean="0"/>
              <a:t/>
            </a:r>
            <a:br>
              <a:rPr lang="en-GB" sz="2400" dirty="0" smtClean="0"/>
            </a:br>
            <a:r>
              <a:rPr lang="en-GB" sz="2700" b="1" u="sng" dirty="0" smtClean="0"/>
              <a:t>Colour</a:t>
            </a:r>
            <a:r>
              <a:rPr lang="en-GB" sz="2400" dirty="0" smtClean="0"/>
              <a:t> (</a:t>
            </a:r>
            <a:r>
              <a:rPr lang="en-GB" sz="2700" b="1" u="sng" dirty="0" smtClean="0"/>
              <a:t>red path </a:t>
            </a:r>
            <a:r>
              <a:rPr lang="en-GB" sz="2400" dirty="0" smtClean="0"/>
              <a:t>on a background of </a:t>
            </a:r>
            <a:r>
              <a:rPr lang="en-GB" sz="2400" dirty="0" err="1" smtClean="0"/>
              <a:t>grays</a:t>
            </a:r>
            <a:r>
              <a:rPr lang="en-GB" sz="2400" dirty="0" smtClean="0"/>
              <a:t> and blacks) </a:t>
            </a:r>
            <a:br>
              <a:rPr lang="en-GB" sz="2400" dirty="0" smtClean="0"/>
            </a:br>
            <a:endParaRPr lang="en-GB" sz="2400" dirty="0"/>
          </a:p>
        </p:txBody>
      </p:sp>
      <p:pic>
        <p:nvPicPr>
          <p:cNvPr id="5" name="Picture 2"/>
          <p:cNvPicPr>
            <a:picLocks noGrp="1" noChangeAspect="1" noChangeArrowheads="1"/>
          </p:cNvPicPr>
          <p:nvPr>
            <p:ph idx="1"/>
          </p:nvPr>
        </p:nvPicPr>
        <p:blipFill>
          <a:blip r:embed="rId2" cstate="print"/>
          <a:srcRect/>
          <a:stretch>
            <a:fillRect/>
          </a:stretch>
        </p:blipFill>
        <p:spPr bwMode="auto">
          <a:xfrm>
            <a:off x="1475656" y="1916832"/>
            <a:ext cx="5904656" cy="44284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980728"/>
            <a:ext cx="8229600" cy="936104"/>
          </a:xfrm>
        </p:spPr>
        <p:txBody>
          <a:bodyPr>
            <a:normAutofit fontScale="90000"/>
          </a:bodyPr>
          <a:lstStyle/>
          <a:p>
            <a:r>
              <a:rPr lang="en-GB" sz="2400" dirty="0" smtClean="0"/>
              <a:t/>
            </a:r>
            <a:br>
              <a:rPr lang="en-GB" sz="2400" dirty="0" smtClean="0"/>
            </a:br>
            <a:r>
              <a:rPr lang="en-GB" sz="2700" b="1" u="sng" dirty="0" smtClean="0"/>
              <a:t>Colour</a:t>
            </a:r>
            <a:r>
              <a:rPr lang="en-GB" sz="2400" dirty="0" smtClean="0"/>
              <a:t> (</a:t>
            </a:r>
            <a:r>
              <a:rPr lang="en-GB" sz="2700" b="1" u="sng" dirty="0" smtClean="0"/>
              <a:t>green doom</a:t>
            </a:r>
            <a:r>
              <a:rPr lang="en-GB" sz="2400" dirty="0" smtClean="0"/>
              <a:t> on a background of gray) </a:t>
            </a:r>
            <a:br>
              <a:rPr lang="en-GB" sz="2400" dirty="0" smtClean="0"/>
            </a:br>
            <a:endParaRPr lang="en-GB" sz="2400" dirty="0"/>
          </a:p>
        </p:txBody>
      </p:sp>
      <p:pic>
        <p:nvPicPr>
          <p:cNvPr id="3074" name="Picture 2"/>
          <p:cNvPicPr>
            <a:picLocks noChangeAspect="1" noChangeArrowheads="1"/>
          </p:cNvPicPr>
          <p:nvPr/>
        </p:nvPicPr>
        <p:blipFill>
          <a:blip r:embed="rId2" cstate="print"/>
          <a:srcRect/>
          <a:stretch>
            <a:fillRect/>
          </a:stretch>
        </p:blipFill>
        <p:spPr bwMode="auto">
          <a:xfrm>
            <a:off x="1547664" y="1916832"/>
            <a:ext cx="5715000" cy="428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52736"/>
            <a:ext cx="8229600" cy="792088"/>
          </a:xfrm>
        </p:spPr>
        <p:txBody>
          <a:bodyPr>
            <a:normAutofit fontScale="90000"/>
          </a:bodyPr>
          <a:lstStyle/>
          <a:p>
            <a:r>
              <a:rPr lang="en-GB" sz="2400" dirty="0" smtClean="0"/>
              <a:t/>
            </a:r>
            <a:br>
              <a:rPr lang="en-GB" sz="2400" dirty="0" smtClean="0"/>
            </a:br>
            <a:r>
              <a:rPr lang="en-GB" sz="2700" b="1" u="sng" dirty="0" smtClean="0"/>
              <a:t>Texture</a:t>
            </a:r>
            <a:r>
              <a:rPr lang="en-GB" sz="2400" dirty="0" smtClean="0"/>
              <a:t> (rough vs. smooth) </a:t>
            </a:r>
            <a:br>
              <a:rPr lang="en-GB" sz="2400" dirty="0" smtClean="0"/>
            </a:br>
            <a:endParaRPr lang="en-GB" sz="2400" dirty="0"/>
          </a:p>
        </p:txBody>
      </p:sp>
      <p:pic>
        <p:nvPicPr>
          <p:cNvPr id="6146" name="Picture 2"/>
          <p:cNvPicPr>
            <a:picLocks noChangeAspect="1" noChangeArrowheads="1"/>
          </p:cNvPicPr>
          <p:nvPr/>
        </p:nvPicPr>
        <p:blipFill>
          <a:blip r:embed="rId2" cstate="print"/>
          <a:srcRect/>
          <a:stretch>
            <a:fillRect/>
          </a:stretch>
        </p:blipFill>
        <p:spPr bwMode="auto">
          <a:xfrm>
            <a:off x="1403648" y="1916832"/>
            <a:ext cx="6256414" cy="41605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052736"/>
            <a:ext cx="8568952" cy="648072"/>
          </a:xfrm>
        </p:spPr>
        <p:txBody>
          <a:bodyPr>
            <a:noAutofit/>
          </a:bodyPr>
          <a:lstStyle/>
          <a:p>
            <a:pPr algn="justLow"/>
            <a:r>
              <a:rPr lang="en-GB" sz="2200" dirty="0" smtClean="0"/>
              <a:t>Contrast can also be created by </a:t>
            </a:r>
            <a:r>
              <a:rPr lang="en-GB" sz="2200" b="1" u="sng" dirty="0" smtClean="0"/>
              <a:t>contrasting orientation </a:t>
            </a:r>
            <a:r>
              <a:rPr lang="en-GB" sz="2200" dirty="0" smtClean="0"/>
              <a:t>in space (horizontal, vertical, diagonal). </a:t>
            </a:r>
            <a:endParaRPr lang="en-GB" sz="2200" dirty="0"/>
          </a:p>
        </p:txBody>
      </p:sp>
      <p:pic>
        <p:nvPicPr>
          <p:cNvPr id="12290" name="Picture 2"/>
          <p:cNvPicPr>
            <a:picLocks noChangeAspect="1" noChangeArrowheads="1"/>
          </p:cNvPicPr>
          <p:nvPr/>
        </p:nvPicPr>
        <p:blipFill>
          <a:blip r:embed="rId2" cstate="print"/>
          <a:srcRect/>
          <a:stretch>
            <a:fillRect/>
          </a:stretch>
        </p:blipFill>
        <p:spPr bwMode="auto">
          <a:xfrm>
            <a:off x="5436096" y="1844824"/>
            <a:ext cx="2978663" cy="4467994"/>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395536" y="3212976"/>
            <a:ext cx="4248472" cy="283231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836712"/>
            <a:ext cx="8229600" cy="864096"/>
          </a:xfrm>
        </p:spPr>
        <p:txBody>
          <a:bodyPr>
            <a:normAutofit fontScale="90000"/>
          </a:bodyPr>
          <a:lstStyle/>
          <a:p>
            <a:r>
              <a:rPr lang="en-GB" sz="2400" dirty="0" smtClean="0"/>
              <a:t/>
            </a:r>
            <a:br>
              <a:rPr lang="en-GB" sz="2400" dirty="0" smtClean="0"/>
            </a:br>
            <a:r>
              <a:rPr lang="en-GB" sz="2400" b="1" u="sng" dirty="0" smtClean="0"/>
              <a:t>Style</a:t>
            </a:r>
            <a:r>
              <a:rPr lang="en-GB" sz="2400" dirty="0" smtClean="0"/>
              <a:t> (a </a:t>
            </a:r>
            <a:r>
              <a:rPr lang="en-GB" sz="2400" b="1" u="sng" dirty="0" smtClean="0"/>
              <a:t>historical style </a:t>
            </a:r>
            <a:r>
              <a:rPr lang="en-GB" sz="2400" dirty="0" smtClean="0"/>
              <a:t>in a modern </a:t>
            </a:r>
            <a:r>
              <a:rPr lang="en-GB" sz="2400" b="1" u="sng" dirty="0" smtClean="0"/>
              <a:t>surrounding</a:t>
            </a:r>
            <a:r>
              <a:rPr lang="en-GB" sz="2400" dirty="0" smtClean="0"/>
              <a:t>) </a:t>
            </a:r>
            <a:br>
              <a:rPr lang="en-GB" sz="2400" dirty="0" smtClean="0"/>
            </a:br>
            <a:endParaRPr lang="en-GB" sz="2400" dirty="0"/>
          </a:p>
        </p:txBody>
      </p:sp>
      <p:pic>
        <p:nvPicPr>
          <p:cNvPr id="1026" name="Picture 2"/>
          <p:cNvPicPr>
            <a:picLocks noChangeAspect="1" noChangeArrowheads="1"/>
          </p:cNvPicPr>
          <p:nvPr/>
        </p:nvPicPr>
        <p:blipFill>
          <a:blip r:embed="rId2" cstate="print"/>
          <a:srcRect/>
          <a:stretch>
            <a:fillRect/>
          </a:stretch>
        </p:blipFill>
        <p:spPr bwMode="auto">
          <a:xfrm>
            <a:off x="1547664" y="1988840"/>
            <a:ext cx="6059941" cy="40359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836712"/>
            <a:ext cx="8229600" cy="864096"/>
          </a:xfrm>
        </p:spPr>
        <p:txBody>
          <a:bodyPr>
            <a:normAutofit fontScale="90000"/>
          </a:bodyPr>
          <a:lstStyle/>
          <a:p>
            <a:r>
              <a:rPr lang="en-GB" sz="2400" dirty="0" smtClean="0"/>
              <a:t/>
            </a:r>
            <a:br>
              <a:rPr lang="en-GB" sz="2400" dirty="0" smtClean="0"/>
            </a:br>
            <a:r>
              <a:rPr lang="en-GB" sz="2400" b="1" u="sng" dirty="0" smtClean="0"/>
              <a:t>Style</a:t>
            </a:r>
            <a:r>
              <a:rPr lang="en-GB" sz="2400" dirty="0" smtClean="0"/>
              <a:t> (a </a:t>
            </a:r>
            <a:r>
              <a:rPr lang="en-GB" sz="2400" b="1" u="sng" dirty="0" smtClean="0"/>
              <a:t>modern style </a:t>
            </a:r>
            <a:r>
              <a:rPr lang="en-GB" sz="2400" dirty="0" smtClean="0"/>
              <a:t>in a </a:t>
            </a:r>
            <a:r>
              <a:rPr lang="en-GB" sz="2400" b="1" u="sng" dirty="0" smtClean="0"/>
              <a:t>traditional</a:t>
            </a:r>
            <a:r>
              <a:rPr lang="en-GB" sz="2400" dirty="0" smtClean="0"/>
              <a:t>  surrounding) </a:t>
            </a:r>
            <a:br>
              <a:rPr lang="en-GB" sz="2400" dirty="0" smtClean="0"/>
            </a:br>
            <a:endParaRPr lang="en-GB" sz="2400" dirty="0"/>
          </a:p>
        </p:txBody>
      </p:sp>
      <p:pic>
        <p:nvPicPr>
          <p:cNvPr id="5122" name="Picture 2"/>
          <p:cNvPicPr>
            <a:picLocks noChangeAspect="1" noChangeArrowheads="1"/>
          </p:cNvPicPr>
          <p:nvPr/>
        </p:nvPicPr>
        <p:blipFill>
          <a:blip r:embed="rId2" cstate="print"/>
          <a:srcRect/>
          <a:stretch>
            <a:fillRect/>
          </a:stretch>
        </p:blipFill>
        <p:spPr bwMode="auto">
          <a:xfrm>
            <a:off x="2915816" y="1484784"/>
            <a:ext cx="3456384" cy="51897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052736"/>
            <a:ext cx="8229600" cy="432048"/>
          </a:xfrm>
        </p:spPr>
        <p:txBody>
          <a:bodyPr>
            <a:normAutofit fontScale="90000"/>
          </a:bodyPr>
          <a:lstStyle/>
          <a:p>
            <a:r>
              <a:rPr lang="en-GB" sz="2400" dirty="0" smtClean="0"/>
              <a:t/>
            </a:r>
            <a:br>
              <a:rPr lang="en-GB" sz="2400" dirty="0" smtClean="0"/>
            </a:br>
            <a:r>
              <a:rPr lang="en-GB" sz="2400" dirty="0" smtClean="0"/>
              <a:t/>
            </a:r>
            <a:br>
              <a:rPr lang="en-GB" sz="2400" dirty="0" smtClean="0"/>
            </a:br>
            <a:r>
              <a:rPr lang="en-GB" sz="2400" b="1" u="sng" dirty="0" smtClean="0"/>
              <a:t>Size</a:t>
            </a:r>
            <a:r>
              <a:rPr lang="en-GB" sz="2400" dirty="0" smtClean="0"/>
              <a:t> (a </a:t>
            </a:r>
            <a:r>
              <a:rPr lang="en-GB" sz="2400" b="1" u="sng" dirty="0" smtClean="0"/>
              <a:t>huge mass </a:t>
            </a:r>
            <a:r>
              <a:rPr lang="en-GB" sz="2400" dirty="0" smtClean="0"/>
              <a:t>emphasis the </a:t>
            </a:r>
            <a:r>
              <a:rPr lang="en-GB" sz="2400" b="1" u="sng" dirty="0" smtClean="0"/>
              <a:t>entrance</a:t>
            </a:r>
            <a:r>
              <a:rPr lang="en-GB" sz="2400" dirty="0" smtClean="0"/>
              <a:t>) </a:t>
            </a:r>
            <a:endParaRPr lang="en-GB" sz="2400" dirty="0"/>
          </a:p>
        </p:txBody>
      </p:sp>
      <p:pic>
        <p:nvPicPr>
          <p:cNvPr id="2050" name="Picture 2"/>
          <p:cNvPicPr>
            <a:picLocks noChangeAspect="1" noChangeArrowheads="1"/>
          </p:cNvPicPr>
          <p:nvPr/>
        </p:nvPicPr>
        <p:blipFill>
          <a:blip r:embed="rId2" cstate="print"/>
          <a:srcRect/>
          <a:stretch>
            <a:fillRect/>
          </a:stretch>
        </p:blipFill>
        <p:spPr bwMode="auto">
          <a:xfrm>
            <a:off x="2771800" y="1772816"/>
            <a:ext cx="3168352" cy="4765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Oval 2"/>
          <p:cNvSpPr>
            <a:spLocks noChangeArrowheads="1"/>
          </p:cNvSpPr>
          <p:nvPr/>
        </p:nvSpPr>
        <p:spPr bwMode="auto">
          <a:xfrm>
            <a:off x="4724400" y="4572000"/>
            <a:ext cx="914400" cy="914400"/>
          </a:xfrm>
          <a:prstGeom prst="ellipse">
            <a:avLst/>
          </a:prstGeom>
          <a:solidFill>
            <a:srgbClr val="CCECFF"/>
          </a:solidFill>
          <a:ln w="9525">
            <a:noFill/>
            <a:round/>
            <a:headEnd/>
            <a:tailEnd/>
          </a:ln>
        </p:spPr>
        <p:txBody>
          <a:bodyPr wrap="none" anchor="ctr"/>
          <a:lstStyle/>
          <a:p>
            <a:endParaRPr lang="en-GB"/>
          </a:p>
        </p:txBody>
      </p:sp>
      <p:sp>
        <p:nvSpPr>
          <p:cNvPr id="56323" name="Rectangle 3"/>
          <p:cNvSpPr>
            <a:spLocks noGrp="1" noChangeArrowheads="1"/>
          </p:cNvSpPr>
          <p:nvPr>
            <p:ph type="title"/>
          </p:nvPr>
        </p:nvSpPr>
        <p:spPr>
          <a:xfrm>
            <a:off x="0" y="620688"/>
            <a:ext cx="9144000" cy="636240"/>
          </a:xfrm>
        </p:spPr>
        <p:txBody>
          <a:bodyPr>
            <a:normAutofit/>
          </a:bodyPr>
          <a:lstStyle/>
          <a:p>
            <a:pPr algn="ctr"/>
            <a:r>
              <a:rPr lang="en-US" sz="3600" dirty="0" smtClean="0">
                <a:latin typeface="Abadi MT Condensed Extra Bold" pitchFamily="34" charset="0"/>
              </a:rPr>
              <a:t>Emphasis in the Elements of Art</a:t>
            </a:r>
            <a:endParaRPr lang="en-US" sz="3600" dirty="0" smtClean="0"/>
          </a:p>
        </p:txBody>
      </p:sp>
      <p:sp>
        <p:nvSpPr>
          <p:cNvPr id="56324" name="Freeform 4"/>
          <p:cNvSpPr>
            <a:spLocks/>
          </p:cNvSpPr>
          <p:nvPr/>
        </p:nvSpPr>
        <p:spPr bwMode="auto">
          <a:xfrm>
            <a:off x="838200" y="2743200"/>
            <a:ext cx="1828800" cy="609600"/>
          </a:xfrm>
          <a:custGeom>
            <a:avLst/>
            <a:gdLst>
              <a:gd name="T0" fmla="*/ 0 w 1152"/>
              <a:gd name="T1" fmla="*/ 240 h 384"/>
              <a:gd name="T2" fmla="*/ 240 w 1152"/>
              <a:gd name="T3" fmla="*/ 96 h 384"/>
              <a:gd name="T4" fmla="*/ 432 w 1152"/>
              <a:gd name="T5" fmla="*/ 240 h 384"/>
              <a:gd name="T6" fmla="*/ 672 w 1152"/>
              <a:gd name="T7" fmla="*/ 0 h 384"/>
              <a:gd name="T8" fmla="*/ 768 w 1152"/>
              <a:gd name="T9" fmla="*/ 384 h 384"/>
              <a:gd name="T10" fmla="*/ 960 w 1152"/>
              <a:gd name="T11" fmla="*/ 96 h 384"/>
              <a:gd name="T12" fmla="*/ 1152 w 1152"/>
              <a:gd name="T13" fmla="*/ 384 h 384"/>
              <a:gd name="T14" fmla="*/ 0 60000 65536"/>
              <a:gd name="T15" fmla="*/ 0 60000 65536"/>
              <a:gd name="T16" fmla="*/ 0 60000 65536"/>
              <a:gd name="T17" fmla="*/ 0 60000 65536"/>
              <a:gd name="T18" fmla="*/ 0 60000 65536"/>
              <a:gd name="T19" fmla="*/ 0 60000 65536"/>
              <a:gd name="T20" fmla="*/ 0 60000 65536"/>
              <a:gd name="T21" fmla="*/ 0 w 1152"/>
              <a:gd name="T22" fmla="*/ 0 h 384"/>
              <a:gd name="T23" fmla="*/ 1152 w 1152"/>
              <a:gd name="T24" fmla="*/ 384 h 3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2" h="384">
                <a:moveTo>
                  <a:pt x="0" y="240"/>
                </a:moveTo>
                <a:lnTo>
                  <a:pt x="240" y="96"/>
                </a:lnTo>
                <a:lnTo>
                  <a:pt x="432" y="240"/>
                </a:lnTo>
                <a:lnTo>
                  <a:pt x="672" y="0"/>
                </a:lnTo>
                <a:lnTo>
                  <a:pt x="768" y="384"/>
                </a:lnTo>
                <a:lnTo>
                  <a:pt x="960" y="96"/>
                </a:lnTo>
                <a:lnTo>
                  <a:pt x="1152" y="384"/>
                </a:lnTo>
              </a:path>
            </a:pathLst>
          </a:custGeom>
          <a:noFill/>
          <a:ln w="76200" cmpd="sng">
            <a:solidFill>
              <a:schemeClr val="tx1"/>
            </a:solidFill>
            <a:round/>
            <a:headEnd/>
            <a:tailEnd/>
          </a:ln>
        </p:spPr>
        <p:txBody>
          <a:bodyPr wrap="none" anchor="ctr"/>
          <a:lstStyle/>
          <a:p>
            <a:endParaRPr lang="en-GB"/>
          </a:p>
        </p:txBody>
      </p:sp>
      <p:sp>
        <p:nvSpPr>
          <p:cNvPr id="56325" name="Oval 5"/>
          <p:cNvSpPr>
            <a:spLocks noChangeArrowheads="1"/>
          </p:cNvSpPr>
          <p:nvPr/>
        </p:nvSpPr>
        <p:spPr bwMode="auto">
          <a:xfrm>
            <a:off x="3810000" y="4953000"/>
            <a:ext cx="914400" cy="914400"/>
          </a:xfrm>
          <a:prstGeom prst="ellipse">
            <a:avLst/>
          </a:prstGeom>
          <a:solidFill>
            <a:schemeClr val="accent2"/>
          </a:solidFill>
          <a:ln w="9525">
            <a:noFill/>
            <a:round/>
            <a:headEnd/>
            <a:tailEnd/>
          </a:ln>
        </p:spPr>
        <p:txBody>
          <a:bodyPr wrap="none" anchor="ctr"/>
          <a:lstStyle/>
          <a:p>
            <a:endParaRPr lang="en-GB"/>
          </a:p>
        </p:txBody>
      </p:sp>
      <p:sp>
        <p:nvSpPr>
          <p:cNvPr id="56326" name="Oval 6"/>
          <p:cNvSpPr>
            <a:spLocks noChangeArrowheads="1"/>
          </p:cNvSpPr>
          <p:nvPr/>
        </p:nvSpPr>
        <p:spPr bwMode="auto">
          <a:xfrm>
            <a:off x="2895600" y="5334000"/>
            <a:ext cx="914400" cy="914400"/>
          </a:xfrm>
          <a:prstGeom prst="ellipse">
            <a:avLst/>
          </a:prstGeom>
          <a:solidFill>
            <a:srgbClr val="CCECFF"/>
          </a:solidFill>
          <a:ln w="9525">
            <a:noFill/>
            <a:round/>
            <a:headEnd/>
            <a:tailEnd/>
          </a:ln>
        </p:spPr>
        <p:txBody>
          <a:bodyPr wrap="none" anchor="ctr"/>
          <a:lstStyle/>
          <a:p>
            <a:endParaRPr lang="en-GB"/>
          </a:p>
        </p:txBody>
      </p:sp>
      <p:sp>
        <p:nvSpPr>
          <p:cNvPr id="56327" name="Rectangle 7"/>
          <p:cNvSpPr>
            <a:spLocks noChangeArrowheads="1"/>
          </p:cNvSpPr>
          <p:nvPr/>
        </p:nvSpPr>
        <p:spPr bwMode="auto">
          <a:xfrm>
            <a:off x="5943600" y="4876800"/>
            <a:ext cx="2743200" cy="762000"/>
          </a:xfrm>
          <a:prstGeom prst="rect">
            <a:avLst/>
          </a:prstGeom>
          <a:gradFill rotWithShape="0">
            <a:gsLst>
              <a:gs pos="0">
                <a:srgbClr val="66CCFF"/>
              </a:gs>
              <a:gs pos="50000">
                <a:srgbClr val="12252E"/>
              </a:gs>
              <a:gs pos="100000">
                <a:srgbClr val="66CCFF"/>
              </a:gs>
            </a:gsLst>
            <a:lin ang="0" scaled="1"/>
          </a:gradFill>
          <a:ln w="9525">
            <a:noFill/>
            <a:miter lim="800000"/>
            <a:headEnd/>
            <a:tailEnd/>
          </a:ln>
        </p:spPr>
        <p:txBody>
          <a:bodyPr wrap="none" anchor="ctr"/>
          <a:lstStyle/>
          <a:p>
            <a:endParaRPr lang="en-GB"/>
          </a:p>
        </p:txBody>
      </p:sp>
      <p:sp>
        <p:nvSpPr>
          <p:cNvPr id="56328" name="Text Box 8"/>
          <p:cNvSpPr txBox="1">
            <a:spLocks noChangeArrowheads="1"/>
          </p:cNvSpPr>
          <p:nvPr/>
        </p:nvSpPr>
        <p:spPr bwMode="auto">
          <a:xfrm>
            <a:off x="795338" y="2286000"/>
            <a:ext cx="1058862" cy="728663"/>
          </a:xfrm>
          <a:prstGeom prst="rect">
            <a:avLst/>
          </a:prstGeom>
          <a:noFill/>
          <a:ln w="9525">
            <a:noFill/>
            <a:miter lim="800000"/>
            <a:headEnd/>
            <a:tailEnd/>
          </a:ln>
        </p:spPr>
        <p:txBody>
          <a:bodyPr wrap="none">
            <a:spAutoFit/>
          </a:bodyPr>
          <a:lstStyle/>
          <a:p>
            <a:r>
              <a:rPr lang="en-US" sz="3600" b="1">
                <a:latin typeface="Comic Sans MS" pitchFamily="66" charset="0"/>
              </a:rPr>
              <a:t>Line</a:t>
            </a:r>
          </a:p>
        </p:txBody>
      </p:sp>
      <p:sp>
        <p:nvSpPr>
          <p:cNvPr id="56329" name="Text Box 9"/>
          <p:cNvSpPr txBox="1">
            <a:spLocks noChangeArrowheads="1"/>
          </p:cNvSpPr>
          <p:nvPr/>
        </p:nvSpPr>
        <p:spPr bwMode="auto">
          <a:xfrm>
            <a:off x="3430588" y="2286000"/>
            <a:ext cx="1519237" cy="728663"/>
          </a:xfrm>
          <a:prstGeom prst="rect">
            <a:avLst/>
          </a:prstGeom>
          <a:noFill/>
          <a:ln w="9525">
            <a:noFill/>
            <a:miter lim="800000"/>
            <a:headEnd/>
            <a:tailEnd/>
          </a:ln>
        </p:spPr>
        <p:txBody>
          <a:bodyPr wrap="none">
            <a:spAutoFit/>
          </a:bodyPr>
          <a:lstStyle/>
          <a:p>
            <a:r>
              <a:rPr lang="en-US" sz="3600" b="1">
                <a:latin typeface="Comic Sans MS" pitchFamily="66" charset="0"/>
              </a:rPr>
              <a:t>Shape</a:t>
            </a:r>
          </a:p>
        </p:txBody>
      </p:sp>
      <p:sp>
        <p:nvSpPr>
          <p:cNvPr id="56330" name="Text Box 10"/>
          <p:cNvSpPr txBox="1">
            <a:spLocks noChangeArrowheads="1"/>
          </p:cNvSpPr>
          <p:nvPr/>
        </p:nvSpPr>
        <p:spPr bwMode="auto">
          <a:xfrm>
            <a:off x="795338" y="5835650"/>
            <a:ext cx="1490662" cy="728663"/>
          </a:xfrm>
          <a:prstGeom prst="rect">
            <a:avLst/>
          </a:prstGeom>
          <a:noFill/>
          <a:ln w="9525">
            <a:noFill/>
            <a:miter lim="800000"/>
            <a:headEnd/>
            <a:tailEnd/>
          </a:ln>
        </p:spPr>
        <p:txBody>
          <a:bodyPr wrap="none">
            <a:spAutoFit/>
          </a:bodyPr>
          <a:lstStyle/>
          <a:p>
            <a:r>
              <a:rPr lang="en-US" sz="3600" b="1">
                <a:latin typeface="Comic Sans MS" pitchFamily="66" charset="0"/>
              </a:rPr>
              <a:t>Space</a:t>
            </a:r>
          </a:p>
        </p:txBody>
      </p:sp>
      <p:sp>
        <p:nvSpPr>
          <p:cNvPr id="56331" name="Text Box 11"/>
          <p:cNvSpPr txBox="1">
            <a:spLocks noChangeArrowheads="1"/>
          </p:cNvSpPr>
          <p:nvPr/>
        </p:nvSpPr>
        <p:spPr bwMode="auto">
          <a:xfrm>
            <a:off x="3811588" y="5791200"/>
            <a:ext cx="1292225" cy="728663"/>
          </a:xfrm>
          <a:prstGeom prst="rect">
            <a:avLst/>
          </a:prstGeom>
          <a:noFill/>
          <a:ln w="9525">
            <a:noFill/>
            <a:miter lim="800000"/>
            <a:headEnd/>
            <a:tailEnd/>
          </a:ln>
        </p:spPr>
        <p:txBody>
          <a:bodyPr wrap="none">
            <a:spAutoFit/>
          </a:bodyPr>
          <a:lstStyle/>
          <a:p>
            <a:r>
              <a:rPr lang="en-US" sz="3600" b="1">
                <a:latin typeface="Comic Sans MS" pitchFamily="66" charset="0"/>
              </a:rPr>
              <a:t>Color</a:t>
            </a:r>
          </a:p>
        </p:txBody>
      </p:sp>
      <p:sp>
        <p:nvSpPr>
          <p:cNvPr id="56332" name="Text Box 12"/>
          <p:cNvSpPr txBox="1">
            <a:spLocks noChangeArrowheads="1"/>
          </p:cNvSpPr>
          <p:nvPr/>
        </p:nvSpPr>
        <p:spPr bwMode="auto">
          <a:xfrm>
            <a:off x="6629400" y="5791200"/>
            <a:ext cx="1365250" cy="728663"/>
          </a:xfrm>
          <a:prstGeom prst="rect">
            <a:avLst/>
          </a:prstGeom>
          <a:noFill/>
          <a:ln w="9525">
            <a:noFill/>
            <a:miter lim="800000"/>
            <a:headEnd/>
            <a:tailEnd/>
          </a:ln>
        </p:spPr>
        <p:txBody>
          <a:bodyPr wrap="none">
            <a:spAutoFit/>
          </a:bodyPr>
          <a:lstStyle/>
          <a:p>
            <a:r>
              <a:rPr lang="en-US" sz="3600" b="1">
                <a:latin typeface="Comic Sans MS" pitchFamily="66" charset="0"/>
              </a:rPr>
              <a:t>Value</a:t>
            </a:r>
          </a:p>
        </p:txBody>
      </p:sp>
      <p:sp>
        <p:nvSpPr>
          <p:cNvPr id="56333" name="Rectangle 13"/>
          <p:cNvSpPr>
            <a:spLocks noChangeArrowheads="1"/>
          </p:cNvSpPr>
          <p:nvPr/>
        </p:nvSpPr>
        <p:spPr bwMode="auto">
          <a:xfrm>
            <a:off x="381000" y="4343400"/>
            <a:ext cx="914400" cy="1066800"/>
          </a:xfrm>
          <a:prstGeom prst="rect">
            <a:avLst/>
          </a:prstGeom>
          <a:solidFill>
            <a:schemeClr val="bg1"/>
          </a:solidFill>
          <a:ln w="9525">
            <a:solidFill>
              <a:schemeClr val="tx1"/>
            </a:solidFill>
            <a:miter lim="800000"/>
            <a:headEnd/>
            <a:tailEnd/>
          </a:ln>
        </p:spPr>
        <p:txBody>
          <a:bodyPr wrap="none" anchor="ctr"/>
          <a:lstStyle/>
          <a:p>
            <a:endParaRPr lang="en-GB"/>
          </a:p>
        </p:txBody>
      </p:sp>
      <p:sp>
        <p:nvSpPr>
          <p:cNvPr id="56334" name="Text Box 14"/>
          <p:cNvSpPr txBox="1">
            <a:spLocks noChangeArrowheads="1"/>
          </p:cNvSpPr>
          <p:nvPr/>
        </p:nvSpPr>
        <p:spPr bwMode="auto">
          <a:xfrm>
            <a:off x="6705600" y="2286000"/>
            <a:ext cx="1955800" cy="728663"/>
          </a:xfrm>
          <a:prstGeom prst="rect">
            <a:avLst/>
          </a:prstGeom>
          <a:noFill/>
          <a:ln w="9525">
            <a:noFill/>
            <a:miter lim="800000"/>
            <a:headEnd/>
            <a:tailEnd/>
          </a:ln>
        </p:spPr>
        <p:txBody>
          <a:bodyPr wrap="none">
            <a:spAutoFit/>
          </a:bodyPr>
          <a:lstStyle/>
          <a:p>
            <a:r>
              <a:rPr lang="en-US" sz="3600" b="1">
                <a:latin typeface="Comic Sans MS" pitchFamily="66" charset="0"/>
              </a:rPr>
              <a:t>Texture</a:t>
            </a:r>
          </a:p>
        </p:txBody>
      </p:sp>
      <p:sp>
        <p:nvSpPr>
          <p:cNvPr id="56335" name="Rectangle 15" descr="Paper bag"/>
          <p:cNvSpPr>
            <a:spLocks noChangeArrowheads="1"/>
          </p:cNvSpPr>
          <p:nvPr/>
        </p:nvSpPr>
        <p:spPr bwMode="auto">
          <a:xfrm>
            <a:off x="6705600" y="3048000"/>
            <a:ext cx="685800" cy="636588"/>
          </a:xfrm>
          <a:prstGeom prst="rect">
            <a:avLst/>
          </a:prstGeom>
          <a:blipFill dpi="0" rotWithShape="0">
            <a:blip r:embed="rId2" cstate="print"/>
            <a:srcRect/>
            <a:tile tx="0" ty="0" sx="100000" sy="100000" flip="none" algn="tl"/>
          </a:blipFill>
          <a:ln w="9525">
            <a:solidFill>
              <a:schemeClr val="tx1"/>
            </a:solidFill>
            <a:miter lim="800000"/>
            <a:headEnd/>
            <a:tailEnd/>
          </a:ln>
        </p:spPr>
        <p:txBody>
          <a:bodyPr wrap="none" anchor="ctr"/>
          <a:lstStyle/>
          <a:p>
            <a:endParaRPr lang="en-GB"/>
          </a:p>
        </p:txBody>
      </p:sp>
      <p:sp>
        <p:nvSpPr>
          <p:cNvPr id="56336" name="Rectangle 16" descr="Paper bag"/>
          <p:cNvSpPr>
            <a:spLocks noChangeArrowheads="1"/>
          </p:cNvSpPr>
          <p:nvPr/>
        </p:nvSpPr>
        <p:spPr bwMode="auto">
          <a:xfrm>
            <a:off x="6705600" y="3733800"/>
            <a:ext cx="685800" cy="636588"/>
          </a:xfrm>
          <a:prstGeom prst="rect">
            <a:avLst/>
          </a:prstGeom>
          <a:blipFill dpi="0" rotWithShape="0">
            <a:blip r:embed="rId2" cstate="print"/>
            <a:srcRect/>
            <a:tile tx="0" ty="0" sx="100000" sy="100000" flip="none" algn="tl"/>
          </a:blipFill>
          <a:ln w="9525">
            <a:solidFill>
              <a:schemeClr val="tx1"/>
            </a:solidFill>
            <a:miter lim="800000"/>
            <a:headEnd/>
            <a:tailEnd/>
          </a:ln>
        </p:spPr>
        <p:txBody>
          <a:bodyPr wrap="none" anchor="ctr"/>
          <a:lstStyle/>
          <a:p>
            <a:endParaRPr lang="en-GB"/>
          </a:p>
        </p:txBody>
      </p:sp>
      <p:sp>
        <p:nvSpPr>
          <p:cNvPr id="56337" name="Rectangle 17" descr="Paper bag"/>
          <p:cNvSpPr>
            <a:spLocks noChangeArrowheads="1"/>
          </p:cNvSpPr>
          <p:nvPr/>
        </p:nvSpPr>
        <p:spPr bwMode="auto">
          <a:xfrm>
            <a:off x="7467600" y="3048000"/>
            <a:ext cx="685800" cy="636588"/>
          </a:xfrm>
          <a:prstGeom prst="rect">
            <a:avLst/>
          </a:prstGeom>
          <a:blipFill dpi="0" rotWithShape="0">
            <a:blip r:embed="rId2" cstate="print"/>
            <a:srcRect/>
            <a:tile tx="0" ty="0" sx="100000" sy="100000" flip="none" algn="tl"/>
          </a:blipFill>
          <a:ln w="9525">
            <a:solidFill>
              <a:schemeClr val="tx1"/>
            </a:solidFill>
            <a:miter lim="800000"/>
            <a:headEnd/>
            <a:tailEnd/>
          </a:ln>
        </p:spPr>
        <p:txBody>
          <a:bodyPr wrap="none" anchor="ctr"/>
          <a:lstStyle/>
          <a:p>
            <a:endParaRPr lang="en-GB"/>
          </a:p>
        </p:txBody>
      </p:sp>
      <p:sp>
        <p:nvSpPr>
          <p:cNvPr id="56338" name="Rectangle 18" descr="Woven mat"/>
          <p:cNvSpPr>
            <a:spLocks noChangeArrowheads="1"/>
          </p:cNvSpPr>
          <p:nvPr/>
        </p:nvSpPr>
        <p:spPr bwMode="auto">
          <a:xfrm>
            <a:off x="7467600" y="3733800"/>
            <a:ext cx="685800" cy="636588"/>
          </a:xfrm>
          <a:prstGeom prst="rect">
            <a:avLst/>
          </a:prstGeom>
          <a:blipFill dpi="0" rotWithShape="0">
            <a:blip r:embed="rId3" cstate="print"/>
            <a:srcRect/>
            <a:tile tx="0" ty="0" sx="100000" sy="100000" flip="none" algn="tl"/>
          </a:blipFill>
          <a:ln w="9525">
            <a:solidFill>
              <a:schemeClr val="tx1"/>
            </a:solidFill>
            <a:miter lim="800000"/>
            <a:headEnd/>
            <a:tailEnd/>
          </a:ln>
        </p:spPr>
        <p:txBody>
          <a:bodyPr wrap="none" anchor="ctr"/>
          <a:lstStyle/>
          <a:p>
            <a:endParaRPr lang="en-GB"/>
          </a:p>
        </p:txBody>
      </p:sp>
      <p:sp>
        <p:nvSpPr>
          <p:cNvPr id="56339" name="Freeform 19"/>
          <p:cNvSpPr>
            <a:spLocks/>
          </p:cNvSpPr>
          <p:nvPr/>
        </p:nvSpPr>
        <p:spPr bwMode="auto">
          <a:xfrm>
            <a:off x="762000" y="3098800"/>
            <a:ext cx="1828800" cy="609600"/>
          </a:xfrm>
          <a:custGeom>
            <a:avLst/>
            <a:gdLst>
              <a:gd name="T0" fmla="*/ 0 w 1152"/>
              <a:gd name="T1" fmla="*/ 240 h 384"/>
              <a:gd name="T2" fmla="*/ 240 w 1152"/>
              <a:gd name="T3" fmla="*/ 96 h 384"/>
              <a:gd name="T4" fmla="*/ 432 w 1152"/>
              <a:gd name="T5" fmla="*/ 240 h 384"/>
              <a:gd name="T6" fmla="*/ 672 w 1152"/>
              <a:gd name="T7" fmla="*/ 0 h 384"/>
              <a:gd name="T8" fmla="*/ 768 w 1152"/>
              <a:gd name="T9" fmla="*/ 384 h 384"/>
              <a:gd name="T10" fmla="*/ 960 w 1152"/>
              <a:gd name="T11" fmla="*/ 96 h 384"/>
              <a:gd name="T12" fmla="*/ 1152 w 1152"/>
              <a:gd name="T13" fmla="*/ 384 h 384"/>
              <a:gd name="T14" fmla="*/ 0 60000 65536"/>
              <a:gd name="T15" fmla="*/ 0 60000 65536"/>
              <a:gd name="T16" fmla="*/ 0 60000 65536"/>
              <a:gd name="T17" fmla="*/ 0 60000 65536"/>
              <a:gd name="T18" fmla="*/ 0 60000 65536"/>
              <a:gd name="T19" fmla="*/ 0 60000 65536"/>
              <a:gd name="T20" fmla="*/ 0 60000 65536"/>
              <a:gd name="T21" fmla="*/ 0 w 1152"/>
              <a:gd name="T22" fmla="*/ 0 h 384"/>
              <a:gd name="T23" fmla="*/ 1152 w 1152"/>
              <a:gd name="T24" fmla="*/ 384 h 3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2" h="384">
                <a:moveTo>
                  <a:pt x="0" y="240"/>
                </a:moveTo>
                <a:lnTo>
                  <a:pt x="240" y="96"/>
                </a:lnTo>
                <a:lnTo>
                  <a:pt x="432" y="240"/>
                </a:lnTo>
                <a:lnTo>
                  <a:pt x="672" y="0"/>
                </a:lnTo>
                <a:lnTo>
                  <a:pt x="768" y="384"/>
                </a:lnTo>
                <a:lnTo>
                  <a:pt x="960" y="96"/>
                </a:lnTo>
                <a:lnTo>
                  <a:pt x="1152" y="384"/>
                </a:lnTo>
              </a:path>
            </a:pathLst>
          </a:custGeom>
          <a:noFill/>
          <a:ln w="76200" cmpd="sng">
            <a:solidFill>
              <a:schemeClr val="tx1"/>
            </a:solidFill>
            <a:round/>
            <a:headEnd/>
            <a:tailEnd/>
          </a:ln>
        </p:spPr>
        <p:txBody>
          <a:bodyPr wrap="none" anchor="ctr"/>
          <a:lstStyle/>
          <a:p>
            <a:endParaRPr lang="en-GB"/>
          </a:p>
        </p:txBody>
      </p:sp>
      <p:sp>
        <p:nvSpPr>
          <p:cNvPr id="56340" name="Freeform 20"/>
          <p:cNvSpPr>
            <a:spLocks/>
          </p:cNvSpPr>
          <p:nvPr/>
        </p:nvSpPr>
        <p:spPr bwMode="auto">
          <a:xfrm>
            <a:off x="609600" y="3810000"/>
            <a:ext cx="1828800" cy="609600"/>
          </a:xfrm>
          <a:custGeom>
            <a:avLst/>
            <a:gdLst>
              <a:gd name="T0" fmla="*/ 0 w 1152"/>
              <a:gd name="T1" fmla="*/ 240 h 384"/>
              <a:gd name="T2" fmla="*/ 240 w 1152"/>
              <a:gd name="T3" fmla="*/ 96 h 384"/>
              <a:gd name="T4" fmla="*/ 432 w 1152"/>
              <a:gd name="T5" fmla="*/ 240 h 384"/>
              <a:gd name="T6" fmla="*/ 672 w 1152"/>
              <a:gd name="T7" fmla="*/ 0 h 384"/>
              <a:gd name="T8" fmla="*/ 768 w 1152"/>
              <a:gd name="T9" fmla="*/ 384 h 384"/>
              <a:gd name="T10" fmla="*/ 960 w 1152"/>
              <a:gd name="T11" fmla="*/ 96 h 384"/>
              <a:gd name="T12" fmla="*/ 1152 w 1152"/>
              <a:gd name="T13" fmla="*/ 384 h 384"/>
              <a:gd name="T14" fmla="*/ 0 60000 65536"/>
              <a:gd name="T15" fmla="*/ 0 60000 65536"/>
              <a:gd name="T16" fmla="*/ 0 60000 65536"/>
              <a:gd name="T17" fmla="*/ 0 60000 65536"/>
              <a:gd name="T18" fmla="*/ 0 60000 65536"/>
              <a:gd name="T19" fmla="*/ 0 60000 65536"/>
              <a:gd name="T20" fmla="*/ 0 60000 65536"/>
              <a:gd name="T21" fmla="*/ 0 w 1152"/>
              <a:gd name="T22" fmla="*/ 0 h 384"/>
              <a:gd name="T23" fmla="*/ 1152 w 1152"/>
              <a:gd name="T24" fmla="*/ 384 h 3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52" h="384">
                <a:moveTo>
                  <a:pt x="0" y="240"/>
                </a:moveTo>
                <a:lnTo>
                  <a:pt x="240" y="96"/>
                </a:lnTo>
                <a:lnTo>
                  <a:pt x="432" y="240"/>
                </a:lnTo>
                <a:lnTo>
                  <a:pt x="672" y="0"/>
                </a:lnTo>
                <a:lnTo>
                  <a:pt x="768" y="384"/>
                </a:lnTo>
                <a:lnTo>
                  <a:pt x="960" y="96"/>
                </a:lnTo>
                <a:lnTo>
                  <a:pt x="1152" y="384"/>
                </a:lnTo>
              </a:path>
            </a:pathLst>
          </a:custGeom>
          <a:noFill/>
          <a:ln w="76200" cmpd="sng">
            <a:solidFill>
              <a:schemeClr val="tx1"/>
            </a:solidFill>
            <a:round/>
            <a:headEnd/>
            <a:tailEnd/>
          </a:ln>
        </p:spPr>
        <p:txBody>
          <a:bodyPr wrap="none" anchor="ctr"/>
          <a:lstStyle/>
          <a:p>
            <a:endParaRPr lang="en-GB"/>
          </a:p>
        </p:txBody>
      </p:sp>
      <p:sp>
        <p:nvSpPr>
          <p:cNvPr id="56341" name="Rectangle 21"/>
          <p:cNvSpPr>
            <a:spLocks noChangeArrowheads="1"/>
          </p:cNvSpPr>
          <p:nvPr/>
        </p:nvSpPr>
        <p:spPr bwMode="auto">
          <a:xfrm>
            <a:off x="533400" y="4572000"/>
            <a:ext cx="914400" cy="914400"/>
          </a:xfrm>
          <a:prstGeom prst="rect">
            <a:avLst/>
          </a:prstGeom>
          <a:solidFill>
            <a:schemeClr val="bg1"/>
          </a:solidFill>
          <a:ln w="9525">
            <a:solidFill>
              <a:schemeClr val="tx1"/>
            </a:solidFill>
            <a:miter lim="800000"/>
            <a:headEnd/>
            <a:tailEnd/>
          </a:ln>
        </p:spPr>
        <p:txBody>
          <a:bodyPr wrap="none" anchor="ctr"/>
          <a:lstStyle/>
          <a:p>
            <a:endParaRPr lang="en-GB"/>
          </a:p>
        </p:txBody>
      </p:sp>
      <p:sp>
        <p:nvSpPr>
          <p:cNvPr id="56342" name="Rectangle 22"/>
          <p:cNvSpPr>
            <a:spLocks noChangeArrowheads="1"/>
          </p:cNvSpPr>
          <p:nvPr/>
        </p:nvSpPr>
        <p:spPr bwMode="auto">
          <a:xfrm>
            <a:off x="685800" y="4805363"/>
            <a:ext cx="838200" cy="833437"/>
          </a:xfrm>
          <a:prstGeom prst="rect">
            <a:avLst/>
          </a:prstGeom>
          <a:solidFill>
            <a:schemeClr val="bg1"/>
          </a:solidFill>
          <a:ln w="9525">
            <a:solidFill>
              <a:schemeClr val="tx1"/>
            </a:solidFill>
            <a:miter lim="800000"/>
            <a:headEnd/>
            <a:tailEnd/>
          </a:ln>
        </p:spPr>
        <p:txBody>
          <a:bodyPr wrap="none" anchor="ctr"/>
          <a:lstStyle/>
          <a:p>
            <a:endParaRPr lang="en-GB"/>
          </a:p>
        </p:txBody>
      </p:sp>
      <p:sp>
        <p:nvSpPr>
          <p:cNvPr id="56343" name="Rectangle 23"/>
          <p:cNvSpPr>
            <a:spLocks noChangeArrowheads="1"/>
          </p:cNvSpPr>
          <p:nvPr/>
        </p:nvSpPr>
        <p:spPr bwMode="auto">
          <a:xfrm>
            <a:off x="838200" y="5032375"/>
            <a:ext cx="762000" cy="682625"/>
          </a:xfrm>
          <a:prstGeom prst="rect">
            <a:avLst/>
          </a:prstGeom>
          <a:solidFill>
            <a:schemeClr val="bg1"/>
          </a:solidFill>
          <a:ln w="9525">
            <a:solidFill>
              <a:schemeClr val="tx1"/>
            </a:solidFill>
            <a:miter lim="800000"/>
            <a:headEnd/>
            <a:tailEnd/>
          </a:ln>
        </p:spPr>
        <p:txBody>
          <a:bodyPr wrap="none" anchor="ctr"/>
          <a:lstStyle/>
          <a:p>
            <a:endParaRPr lang="en-GB"/>
          </a:p>
        </p:txBody>
      </p:sp>
      <p:sp>
        <p:nvSpPr>
          <p:cNvPr id="56344" name="Rectangle 24"/>
          <p:cNvSpPr>
            <a:spLocks noChangeArrowheads="1"/>
          </p:cNvSpPr>
          <p:nvPr/>
        </p:nvSpPr>
        <p:spPr bwMode="auto">
          <a:xfrm>
            <a:off x="1524000" y="5434013"/>
            <a:ext cx="685800" cy="612775"/>
          </a:xfrm>
          <a:prstGeom prst="rect">
            <a:avLst/>
          </a:prstGeom>
          <a:solidFill>
            <a:schemeClr val="bg1"/>
          </a:solidFill>
          <a:ln w="9525">
            <a:solidFill>
              <a:schemeClr val="tx1"/>
            </a:solidFill>
            <a:miter lim="800000"/>
            <a:headEnd/>
            <a:tailEnd/>
          </a:ln>
        </p:spPr>
        <p:txBody>
          <a:bodyPr wrap="none" anchor="ctr"/>
          <a:lstStyle/>
          <a:p>
            <a:endParaRPr lang="en-GB"/>
          </a:p>
        </p:txBody>
      </p:sp>
      <p:sp>
        <p:nvSpPr>
          <p:cNvPr id="56345" name="Oval 26"/>
          <p:cNvSpPr>
            <a:spLocks noChangeArrowheads="1"/>
          </p:cNvSpPr>
          <p:nvPr/>
        </p:nvSpPr>
        <p:spPr bwMode="auto">
          <a:xfrm>
            <a:off x="3200400" y="3810000"/>
            <a:ext cx="609600" cy="609600"/>
          </a:xfrm>
          <a:prstGeom prst="ellipse">
            <a:avLst/>
          </a:prstGeom>
          <a:solidFill>
            <a:schemeClr val="bg1"/>
          </a:solidFill>
          <a:ln w="9525">
            <a:solidFill>
              <a:schemeClr val="tx1"/>
            </a:solidFill>
            <a:round/>
            <a:headEnd/>
            <a:tailEnd/>
          </a:ln>
        </p:spPr>
        <p:txBody>
          <a:bodyPr wrap="none" anchor="ctr"/>
          <a:lstStyle/>
          <a:p>
            <a:endParaRPr lang="en-GB"/>
          </a:p>
        </p:txBody>
      </p:sp>
      <p:sp>
        <p:nvSpPr>
          <p:cNvPr id="56346" name="Oval 27"/>
          <p:cNvSpPr>
            <a:spLocks noChangeArrowheads="1"/>
          </p:cNvSpPr>
          <p:nvPr/>
        </p:nvSpPr>
        <p:spPr bwMode="auto">
          <a:xfrm>
            <a:off x="4800600" y="3810000"/>
            <a:ext cx="609600" cy="609600"/>
          </a:xfrm>
          <a:prstGeom prst="ellipse">
            <a:avLst/>
          </a:prstGeom>
          <a:solidFill>
            <a:schemeClr val="bg1"/>
          </a:solidFill>
          <a:ln w="9525">
            <a:solidFill>
              <a:schemeClr val="tx1"/>
            </a:solidFill>
            <a:round/>
            <a:headEnd/>
            <a:tailEnd/>
          </a:ln>
        </p:spPr>
        <p:txBody>
          <a:bodyPr wrap="none" anchor="ctr"/>
          <a:lstStyle/>
          <a:p>
            <a:endParaRPr lang="en-GB"/>
          </a:p>
        </p:txBody>
      </p:sp>
      <p:sp>
        <p:nvSpPr>
          <p:cNvPr id="56347" name="Oval 28"/>
          <p:cNvSpPr>
            <a:spLocks noChangeArrowheads="1"/>
          </p:cNvSpPr>
          <p:nvPr/>
        </p:nvSpPr>
        <p:spPr bwMode="auto">
          <a:xfrm>
            <a:off x="3238500" y="3124200"/>
            <a:ext cx="609600" cy="609600"/>
          </a:xfrm>
          <a:prstGeom prst="ellipse">
            <a:avLst/>
          </a:prstGeom>
          <a:solidFill>
            <a:schemeClr val="bg1"/>
          </a:solidFill>
          <a:ln w="9525">
            <a:solidFill>
              <a:schemeClr val="tx1"/>
            </a:solidFill>
            <a:round/>
            <a:headEnd/>
            <a:tailEnd/>
          </a:ln>
        </p:spPr>
        <p:txBody>
          <a:bodyPr wrap="none" anchor="ctr"/>
          <a:lstStyle/>
          <a:p>
            <a:endParaRPr lang="en-GB"/>
          </a:p>
        </p:txBody>
      </p:sp>
      <p:sp>
        <p:nvSpPr>
          <p:cNvPr id="56348" name="Oval 29"/>
          <p:cNvSpPr>
            <a:spLocks noChangeArrowheads="1"/>
          </p:cNvSpPr>
          <p:nvPr/>
        </p:nvSpPr>
        <p:spPr bwMode="auto">
          <a:xfrm>
            <a:off x="4038600" y="3124200"/>
            <a:ext cx="609600" cy="609600"/>
          </a:xfrm>
          <a:prstGeom prst="ellipse">
            <a:avLst/>
          </a:prstGeom>
          <a:solidFill>
            <a:schemeClr val="bg1"/>
          </a:solidFill>
          <a:ln w="9525">
            <a:solidFill>
              <a:schemeClr val="tx1"/>
            </a:solidFill>
            <a:round/>
            <a:headEnd/>
            <a:tailEnd/>
          </a:ln>
        </p:spPr>
        <p:txBody>
          <a:bodyPr wrap="none" anchor="ctr"/>
          <a:lstStyle/>
          <a:p>
            <a:endParaRPr lang="en-GB"/>
          </a:p>
        </p:txBody>
      </p:sp>
      <p:sp>
        <p:nvSpPr>
          <p:cNvPr id="56349" name="Oval 30"/>
          <p:cNvSpPr>
            <a:spLocks noChangeArrowheads="1"/>
          </p:cNvSpPr>
          <p:nvPr/>
        </p:nvSpPr>
        <p:spPr bwMode="auto">
          <a:xfrm>
            <a:off x="4838700" y="3124200"/>
            <a:ext cx="609600" cy="609600"/>
          </a:xfrm>
          <a:prstGeom prst="ellipse">
            <a:avLst/>
          </a:prstGeom>
          <a:solidFill>
            <a:schemeClr val="bg1"/>
          </a:solidFill>
          <a:ln w="9525">
            <a:solidFill>
              <a:schemeClr val="tx1"/>
            </a:solidFill>
            <a:round/>
            <a:headEnd/>
            <a:tailEnd/>
          </a:ln>
        </p:spPr>
        <p:txBody>
          <a:bodyPr wrap="none" anchor="ctr"/>
          <a:lstStyle/>
          <a:p>
            <a:endParaRPr lang="en-GB"/>
          </a:p>
        </p:txBody>
      </p:sp>
      <p:sp>
        <p:nvSpPr>
          <p:cNvPr id="56350" name="Freeform 31"/>
          <p:cNvSpPr>
            <a:spLocks/>
          </p:cNvSpPr>
          <p:nvPr/>
        </p:nvSpPr>
        <p:spPr bwMode="auto">
          <a:xfrm>
            <a:off x="387350" y="3475038"/>
            <a:ext cx="2347913" cy="687387"/>
          </a:xfrm>
          <a:custGeom>
            <a:avLst/>
            <a:gdLst>
              <a:gd name="T0" fmla="*/ 0 w 1478"/>
              <a:gd name="T1" fmla="*/ 433 h 433"/>
              <a:gd name="T2" fmla="*/ 100 w 1478"/>
              <a:gd name="T3" fmla="*/ 389 h 433"/>
              <a:gd name="T4" fmla="*/ 167 w 1478"/>
              <a:gd name="T5" fmla="*/ 300 h 433"/>
              <a:gd name="T6" fmla="*/ 212 w 1478"/>
              <a:gd name="T7" fmla="*/ 255 h 433"/>
              <a:gd name="T8" fmla="*/ 312 w 1478"/>
              <a:gd name="T9" fmla="*/ 155 h 433"/>
              <a:gd name="T10" fmla="*/ 534 w 1478"/>
              <a:gd name="T11" fmla="*/ 233 h 433"/>
              <a:gd name="T12" fmla="*/ 801 w 1478"/>
              <a:gd name="T13" fmla="*/ 122 h 433"/>
              <a:gd name="T14" fmla="*/ 823 w 1478"/>
              <a:gd name="T15" fmla="*/ 55 h 433"/>
              <a:gd name="T16" fmla="*/ 834 w 1478"/>
              <a:gd name="T17" fmla="*/ 22 h 433"/>
              <a:gd name="T18" fmla="*/ 801 w 1478"/>
              <a:gd name="T19" fmla="*/ 11 h 433"/>
              <a:gd name="T20" fmla="*/ 834 w 1478"/>
              <a:gd name="T21" fmla="*/ 155 h 433"/>
              <a:gd name="T22" fmla="*/ 967 w 1478"/>
              <a:gd name="T23" fmla="*/ 255 h 433"/>
              <a:gd name="T24" fmla="*/ 1078 w 1478"/>
              <a:gd name="T25" fmla="*/ 222 h 433"/>
              <a:gd name="T26" fmla="*/ 1123 w 1478"/>
              <a:gd name="T27" fmla="*/ 177 h 433"/>
              <a:gd name="T28" fmla="*/ 1223 w 1478"/>
              <a:gd name="T29" fmla="*/ 189 h 433"/>
              <a:gd name="T30" fmla="*/ 1267 w 1478"/>
              <a:gd name="T31" fmla="*/ 289 h 433"/>
              <a:gd name="T32" fmla="*/ 1312 w 1478"/>
              <a:gd name="T33" fmla="*/ 344 h 433"/>
              <a:gd name="T34" fmla="*/ 1401 w 1478"/>
              <a:gd name="T35" fmla="*/ 366 h 433"/>
              <a:gd name="T36" fmla="*/ 1434 w 1478"/>
              <a:gd name="T37" fmla="*/ 355 h 433"/>
              <a:gd name="T38" fmla="*/ 1478 w 1478"/>
              <a:gd name="T39" fmla="*/ 289 h 43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78"/>
              <a:gd name="T61" fmla="*/ 0 h 433"/>
              <a:gd name="T62" fmla="*/ 1478 w 1478"/>
              <a:gd name="T63" fmla="*/ 433 h 43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78" h="433">
                <a:moveTo>
                  <a:pt x="0" y="433"/>
                </a:moveTo>
                <a:cubicBezTo>
                  <a:pt x="53" y="416"/>
                  <a:pt x="63" y="419"/>
                  <a:pt x="100" y="389"/>
                </a:cubicBezTo>
                <a:cubicBezTo>
                  <a:pt x="152" y="347"/>
                  <a:pt x="91" y="376"/>
                  <a:pt x="167" y="300"/>
                </a:cubicBezTo>
                <a:cubicBezTo>
                  <a:pt x="182" y="285"/>
                  <a:pt x="197" y="270"/>
                  <a:pt x="212" y="255"/>
                </a:cubicBezTo>
                <a:cubicBezTo>
                  <a:pt x="271" y="196"/>
                  <a:pt x="235" y="180"/>
                  <a:pt x="312" y="155"/>
                </a:cubicBezTo>
                <a:cubicBezTo>
                  <a:pt x="412" y="89"/>
                  <a:pt x="441" y="202"/>
                  <a:pt x="534" y="233"/>
                </a:cubicBezTo>
                <a:cubicBezTo>
                  <a:pt x="656" y="221"/>
                  <a:pt x="712" y="207"/>
                  <a:pt x="801" y="122"/>
                </a:cubicBezTo>
                <a:cubicBezTo>
                  <a:pt x="808" y="100"/>
                  <a:pt x="816" y="77"/>
                  <a:pt x="823" y="55"/>
                </a:cubicBezTo>
                <a:cubicBezTo>
                  <a:pt x="827" y="44"/>
                  <a:pt x="834" y="22"/>
                  <a:pt x="834" y="22"/>
                </a:cubicBezTo>
                <a:cubicBezTo>
                  <a:pt x="823" y="18"/>
                  <a:pt x="805" y="0"/>
                  <a:pt x="801" y="11"/>
                </a:cubicBezTo>
                <a:cubicBezTo>
                  <a:pt x="791" y="40"/>
                  <a:pt x="825" y="127"/>
                  <a:pt x="834" y="155"/>
                </a:cubicBezTo>
                <a:cubicBezTo>
                  <a:pt x="849" y="199"/>
                  <a:pt x="924" y="241"/>
                  <a:pt x="967" y="255"/>
                </a:cubicBezTo>
                <a:cubicBezTo>
                  <a:pt x="1029" y="246"/>
                  <a:pt x="1038" y="256"/>
                  <a:pt x="1078" y="222"/>
                </a:cubicBezTo>
                <a:cubicBezTo>
                  <a:pt x="1094" y="208"/>
                  <a:pt x="1123" y="177"/>
                  <a:pt x="1123" y="177"/>
                </a:cubicBezTo>
                <a:cubicBezTo>
                  <a:pt x="1156" y="181"/>
                  <a:pt x="1192" y="177"/>
                  <a:pt x="1223" y="189"/>
                </a:cubicBezTo>
                <a:cubicBezTo>
                  <a:pt x="1257" y="202"/>
                  <a:pt x="1241" y="264"/>
                  <a:pt x="1267" y="289"/>
                </a:cubicBezTo>
                <a:cubicBezTo>
                  <a:pt x="1284" y="305"/>
                  <a:pt x="1294" y="329"/>
                  <a:pt x="1312" y="344"/>
                </a:cubicBezTo>
                <a:cubicBezTo>
                  <a:pt x="1324" y="353"/>
                  <a:pt x="1398" y="365"/>
                  <a:pt x="1401" y="366"/>
                </a:cubicBezTo>
                <a:cubicBezTo>
                  <a:pt x="1412" y="362"/>
                  <a:pt x="1426" y="363"/>
                  <a:pt x="1434" y="355"/>
                </a:cubicBezTo>
                <a:cubicBezTo>
                  <a:pt x="1453" y="336"/>
                  <a:pt x="1478" y="289"/>
                  <a:pt x="1478" y="289"/>
                </a:cubicBezTo>
              </a:path>
            </a:pathLst>
          </a:custGeom>
          <a:noFill/>
          <a:ln w="9525">
            <a:solidFill>
              <a:schemeClr val="tx1"/>
            </a:solidFill>
            <a:round/>
            <a:headEnd/>
            <a:tailEnd/>
          </a:ln>
        </p:spPr>
        <p:txBody>
          <a:bodyPr wrap="none" anchor="ctr"/>
          <a:lstStyle/>
          <a:p>
            <a:endParaRPr lang="en-GB"/>
          </a:p>
        </p:txBody>
      </p:sp>
      <p:sp>
        <p:nvSpPr>
          <p:cNvPr id="56351" name="Rectangle 32"/>
          <p:cNvSpPr>
            <a:spLocks noChangeArrowheads="1"/>
          </p:cNvSpPr>
          <p:nvPr/>
        </p:nvSpPr>
        <p:spPr bwMode="auto">
          <a:xfrm>
            <a:off x="4038600" y="3810000"/>
            <a:ext cx="609600" cy="609600"/>
          </a:xfrm>
          <a:prstGeom prst="rect">
            <a:avLst/>
          </a:prstGeom>
          <a:noFill/>
          <a:ln w="9525">
            <a:solidFill>
              <a:schemeClr val="tx1"/>
            </a:solidFill>
            <a:miter lim="800000"/>
            <a:headEnd/>
            <a:tailEnd/>
          </a:ln>
        </p:spPr>
        <p:txBody>
          <a:bodyPr wrap="none" anchor="ctr"/>
          <a:lstStyle/>
          <a:p>
            <a:endParaRPr lang="en-GB"/>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052736"/>
            <a:ext cx="8229600" cy="432048"/>
          </a:xfrm>
        </p:spPr>
        <p:txBody>
          <a:bodyPr>
            <a:normAutofit fontScale="90000"/>
          </a:bodyPr>
          <a:lstStyle/>
          <a:p>
            <a:r>
              <a:rPr lang="en-GB" sz="2400" dirty="0" smtClean="0"/>
              <a:t/>
            </a:r>
            <a:br>
              <a:rPr lang="en-GB" sz="2400" dirty="0" smtClean="0"/>
            </a:br>
            <a:r>
              <a:rPr lang="en-GB" sz="2400" dirty="0" smtClean="0"/>
              <a:t/>
            </a:r>
            <a:br>
              <a:rPr lang="en-GB" sz="2400" dirty="0" smtClean="0"/>
            </a:br>
            <a:r>
              <a:rPr lang="en-GB" sz="2400" b="1" u="sng" dirty="0" smtClean="0"/>
              <a:t>Size</a:t>
            </a:r>
            <a:r>
              <a:rPr lang="en-GB" sz="2400" dirty="0" smtClean="0"/>
              <a:t> (a </a:t>
            </a:r>
            <a:r>
              <a:rPr lang="en-GB" sz="2400" b="1" u="sng" dirty="0" smtClean="0"/>
              <a:t>huge mass </a:t>
            </a:r>
            <a:r>
              <a:rPr lang="en-GB" sz="2400" dirty="0" smtClean="0"/>
              <a:t>emphasis the </a:t>
            </a:r>
            <a:r>
              <a:rPr lang="en-GB" sz="2400" b="1" u="sng" dirty="0" smtClean="0"/>
              <a:t>entrance</a:t>
            </a:r>
            <a:r>
              <a:rPr lang="en-GB" sz="2400" dirty="0" smtClean="0"/>
              <a:t>) </a:t>
            </a:r>
            <a:endParaRPr lang="en-GB" sz="2400" dirty="0"/>
          </a:p>
        </p:txBody>
      </p:sp>
      <p:pic>
        <p:nvPicPr>
          <p:cNvPr id="7170" name="Picture 2"/>
          <p:cNvPicPr>
            <a:picLocks noChangeAspect="1" noChangeArrowheads="1"/>
          </p:cNvPicPr>
          <p:nvPr/>
        </p:nvPicPr>
        <p:blipFill>
          <a:blip r:embed="rId2" cstate="print"/>
          <a:srcRect/>
          <a:stretch>
            <a:fillRect/>
          </a:stretch>
        </p:blipFill>
        <p:spPr bwMode="auto">
          <a:xfrm>
            <a:off x="1043608" y="1772816"/>
            <a:ext cx="7067550" cy="4676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052736"/>
            <a:ext cx="8229600" cy="432048"/>
          </a:xfrm>
        </p:spPr>
        <p:txBody>
          <a:bodyPr>
            <a:normAutofit fontScale="90000"/>
          </a:bodyPr>
          <a:lstStyle/>
          <a:p>
            <a:r>
              <a:rPr lang="en-GB" sz="2400" dirty="0" smtClean="0"/>
              <a:t/>
            </a:r>
            <a:br>
              <a:rPr lang="en-GB" sz="2400" dirty="0" smtClean="0"/>
            </a:br>
            <a:r>
              <a:rPr lang="en-GB" sz="2400" dirty="0" smtClean="0"/>
              <a:t/>
            </a:r>
            <a:br>
              <a:rPr lang="en-GB" sz="2400" dirty="0" smtClean="0"/>
            </a:br>
            <a:r>
              <a:rPr lang="en-GB" sz="2400" b="1" u="sng" dirty="0" smtClean="0"/>
              <a:t>Size</a:t>
            </a:r>
            <a:r>
              <a:rPr lang="en-GB" sz="2400" dirty="0" smtClean="0"/>
              <a:t> (a </a:t>
            </a:r>
            <a:r>
              <a:rPr lang="en-GB" sz="2400" b="1" u="sng" dirty="0" smtClean="0"/>
              <a:t>big window </a:t>
            </a:r>
            <a:r>
              <a:rPr lang="en-GB" sz="2400" dirty="0" smtClean="0"/>
              <a:t>emphasis the </a:t>
            </a:r>
            <a:r>
              <a:rPr lang="en-GB" sz="2400" b="1" u="sng" dirty="0" smtClean="0"/>
              <a:t>hall behind it</a:t>
            </a:r>
            <a:r>
              <a:rPr lang="en-GB" sz="2400" dirty="0" smtClean="0"/>
              <a:t>) </a:t>
            </a:r>
            <a:endParaRPr lang="en-GB" sz="2400" dirty="0"/>
          </a:p>
        </p:txBody>
      </p:sp>
      <p:pic>
        <p:nvPicPr>
          <p:cNvPr id="46082" name="Picture 2"/>
          <p:cNvPicPr>
            <a:picLocks noChangeAspect="1" noChangeArrowheads="1"/>
          </p:cNvPicPr>
          <p:nvPr/>
        </p:nvPicPr>
        <p:blipFill>
          <a:blip r:embed="rId2" cstate="print"/>
          <a:srcRect/>
          <a:stretch>
            <a:fillRect/>
          </a:stretch>
        </p:blipFill>
        <p:spPr bwMode="auto">
          <a:xfrm>
            <a:off x="1619672" y="1844824"/>
            <a:ext cx="6120680" cy="45537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1052736"/>
            <a:ext cx="8229600" cy="792088"/>
          </a:xfrm>
        </p:spPr>
        <p:txBody>
          <a:bodyPr>
            <a:normAutofit fontScale="90000"/>
          </a:bodyPr>
          <a:lstStyle/>
          <a:p>
            <a:r>
              <a:rPr lang="en-GB" sz="2400" dirty="0" smtClean="0"/>
              <a:t/>
            </a:r>
            <a:br>
              <a:rPr lang="en-GB" sz="2400" dirty="0" smtClean="0"/>
            </a:br>
            <a:r>
              <a:rPr lang="en-GB" sz="2400" dirty="0" smtClean="0"/>
              <a:t>An </a:t>
            </a:r>
            <a:r>
              <a:rPr lang="en-GB" sz="2400" b="1" u="sng" dirty="0" smtClean="0"/>
              <a:t>anomaly</a:t>
            </a:r>
            <a:r>
              <a:rPr lang="en-GB" sz="2400" dirty="0" smtClean="0"/>
              <a:t>, or something that </a:t>
            </a:r>
            <a:r>
              <a:rPr lang="en-GB" sz="2400" b="1" u="sng" dirty="0" smtClean="0"/>
              <a:t>departs</a:t>
            </a:r>
            <a:r>
              <a:rPr lang="en-GB" sz="2400" dirty="0" smtClean="0"/>
              <a:t> from the </a:t>
            </a:r>
            <a:r>
              <a:rPr lang="en-GB" sz="2400" b="1" u="sng" dirty="0" smtClean="0"/>
              <a:t>norm</a:t>
            </a:r>
            <a:r>
              <a:rPr lang="en-GB" sz="2400" dirty="0" smtClean="0"/>
              <a:t>, will also stand out and </a:t>
            </a:r>
            <a:r>
              <a:rPr lang="en-GB" sz="2400" b="1" u="sng" dirty="0" smtClean="0"/>
              <a:t>grab our attention</a:t>
            </a:r>
            <a:endParaRPr lang="en-GB" sz="2400" b="1" u="sng" dirty="0"/>
          </a:p>
        </p:txBody>
      </p:sp>
      <p:pic>
        <p:nvPicPr>
          <p:cNvPr id="4" name="Picture 3"/>
          <p:cNvPicPr>
            <a:picLocks noChangeAspect="1" noChangeArrowheads="1"/>
          </p:cNvPicPr>
          <p:nvPr/>
        </p:nvPicPr>
        <p:blipFill>
          <a:blip r:embed="rId2" cstate="print"/>
          <a:srcRect/>
          <a:stretch>
            <a:fillRect/>
          </a:stretch>
        </p:blipFill>
        <p:spPr bwMode="auto">
          <a:xfrm>
            <a:off x="1475656" y="2060848"/>
            <a:ext cx="6120680" cy="40702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836712"/>
            <a:ext cx="8229600" cy="866360"/>
          </a:xfrm>
        </p:spPr>
        <p:txBody>
          <a:bodyPr>
            <a:normAutofit/>
          </a:bodyPr>
          <a:lstStyle/>
          <a:p>
            <a:r>
              <a:rPr lang="en-GB" sz="2200" b="1" u="sng" dirty="0" smtClean="0"/>
              <a:t>Isolating</a:t>
            </a:r>
            <a:r>
              <a:rPr lang="en-GB" sz="2400" dirty="0" smtClean="0"/>
              <a:t> an </a:t>
            </a:r>
            <a:r>
              <a:rPr lang="en-GB" sz="2200" b="1" u="sng" dirty="0" smtClean="0"/>
              <a:t>element</a:t>
            </a:r>
            <a:r>
              <a:rPr lang="en-GB" sz="2400" dirty="0" smtClean="0"/>
              <a:t> from the </a:t>
            </a:r>
            <a:r>
              <a:rPr lang="en-GB" sz="2200" b="1" u="sng" dirty="0" smtClean="0"/>
              <a:t>others by its position </a:t>
            </a:r>
            <a:r>
              <a:rPr lang="en-GB" sz="2400" dirty="0" smtClean="0"/>
              <a:t>in space will also create </a:t>
            </a:r>
            <a:r>
              <a:rPr lang="en-GB" sz="2200" b="1" u="sng" dirty="0" smtClean="0"/>
              <a:t>emphasis</a:t>
            </a:r>
            <a:endParaRPr lang="en-GB" sz="2200" b="1" u="sng" dirty="0"/>
          </a:p>
        </p:txBody>
      </p:sp>
      <p:pic>
        <p:nvPicPr>
          <p:cNvPr id="4" name="Picture 6"/>
          <p:cNvPicPr>
            <a:picLocks noChangeAspect="1" noChangeArrowheads="1"/>
          </p:cNvPicPr>
          <p:nvPr/>
        </p:nvPicPr>
        <p:blipFill>
          <a:blip r:embed="rId2" cstate="print"/>
          <a:srcRect/>
          <a:stretch>
            <a:fillRect/>
          </a:stretch>
        </p:blipFill>
        <p:spPr bwMode="auto">
          <a:xfrm>
            <a:off x="467544" y="2948946"/>
            <a:ext cx="4104456" cy="2736303"/>
          </a:xfrm>
          <a:prstGeom prst="rect">
            <a:avLst/>
          </a:prstGeom>
          <a:noFill/>
          <a:ln w="9525">
            <a:noFill/>
            <a:miter lim="800000"/>
            <a:headEnd/>
            <a:tailEnd/>
          </a:ln>
        </p:spPr>
      </p:pic>
      <p:pic>
        <p:nvPicPr>
          <p:cNvPr id="24577" name="Picture 1"/>
          <p:cNvPicPr>
            <a:picLocks noChangeAspect="1" noChangeArrowheads="1"/>
          </p:cNvPicPr>
          <p:nvPr/>
        </p:nvPicPr>
        <p:blipFill>
          <a:blip r:embed="rId3" cstate="print"/>
          <a:srcRect/>
          <a:stretch>
            <a:fillRect/>
          </a:stretch>
        </p:blipFill>
        <p:spPr bwMode="auto">
          <a:xfrm>
            <a:off x="4933684" y="2924944"/>
            <a:ext cx="3742772" cy="27288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692696"/>
            <a:ext cx="8229600" cy="650336"/>
          </a:xfrm>
        </p:spPr>
        <p:txBody>
          <a:bodyPr>
            <a:normAutofit fontScale="90000"/>
          </a:bodyPr>
          <a:lstStyle/>
          <a:p>
            <a:r>
              <a:rPr lang="en-GB" sz="2400" b="1" u="sng" dirty="0" smtClean="0"/>
              <a:t>Emphasis</a:t>
            </a:r>
            <a:r>
              <a:rPr lang="en-GB" sz="2400" dirty="0" smtClean="0"/>
              <a:t> can also be </a:t>
            </a:r>
            <a:r>
              <a:rPr lang="en-GB" sz="2400" b="1" u="sng" dirty="0" smtClean="0"/>
              <a:t>created by placement</a:t>
            </a:r>
            <a:r>
              <a:rPr lang="en-GB" sz="2400" dirty="0" smtClean="0"/>
              <a:t>. </a:t>
            </a:r>
            <a:r>
              <a:rPr lang="en-GB" sz="2400" b="1" u="sng" dirty="0" smtClean="0"/>
              <a:t>Implied lines </a:t>
            </a:r>
            <a:r>
              <a:rPr lang="en-GB" sz="2400" dirty="0" smtClean="0"/>
              <a:t>all directed </a:t>
            </a:r>
            <a:r>
              <a:rPr lang="en-GB" sz="2400" b="1" u="sng" dirty="0" smtClean="0"/>
              <a:t>toward</a:t>
            </a:r>
            <a:r>
              <a:rPr lang="en-GB" sz="2400" dirty="0" smtClean="0"/>
              <a:t> the </a:t>
            </a:r>
            <a:r>
              <a:rPr lang="en-GB" sz="2400" b="1" u="sng" dirty="0" smtClean="0"/>
              <a:t>same place </a:t>
            </a:r>
            <a:r>
              <a:rPr lang="en-GB" sz="2400" dirty="0" smtClean="0"/>
              <a:t>can create a </a:t>
            </a:r>
            <a:r>
              <a:rPr lang="en-GB" sz="2400" b="1" u="sng" dirty="0" smtClean="0"/>
              <a:t>focal point </a:t>
            </a:r>
            <a:r>
              <a:rPr lang="en-GB" sz="2400" dirty="0" smtClean="0"/>
              <a:t>there </a:t>
            </a:r>
            <a:endParaRPr lang="en-GB" sz="2400" dirty="0"/>
          </a:p>
        </p:txBody>
      </p:sp>
      <p:pic>
        <p:nvPicPr>
          <p:cNvPr id="25601" name="Picture 1"/>
          <p:cNvPicPr>
            <a:picLocks noChangeAspect="1" noChangeArrowheads="1"/>
          </p:cNvPicPr>
          <p:nvPr/>
        </p:nvPicPr>
        <p:blipFill>
          <a:blip r:embed="rId2" cstate="print"/>
          <a:srcRect/>
          <a:stretch>
            <a:fillRect/>
          </a:stretch>
        </p:blipFill>
        <p:spPr bwMode="auto">
          <a:xfrm>
            <a:off x="755576" y="2348880"/>
            <a:ext cx="7296811" cy="27363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04664"/>
            <a:ext cx="8229600" cy="722344"/>
          </a:xfrm>
        </p:spPr>
        <p:txBody>
          <a:bodyPr>
            <a:normAutofit fontScale="90000"/>
          </a:bodyPr>
          <a:lstStyle/>
          <a:p>
            <a:r>
              <a:rPr lang="en-US" dirty="0" smtClean="0"/>
              <a:t>Focus of emphasis </a:t>
            </a:r>
            <a:endParaRPr lang="en-GB" dirty="0"/>
          </a:p>
        </p:txBody>
      </p:sp>
      <p:sp>
        <p:nvSpPr>
          <p:cNvPr id="6" name="TextBox 5"/>
          <p:cNvSpPr txBox="1"/>
          <p:nvPr/>
        </p:nvSpPr>
        <p:spPr>
          <a:xfrm>
            <a:off x="395536" y="1196752"/>
            <a:ext cx="5400600" cy="461665"/>
          </a:xfrm>
          <a:prstGeom prst="rect">
            <a:avLst/>
          </a:prstGeom>
          <a:noFill/>
        </p:spPr>
        <p:txBody>
          <a:bodyPr wrap="square" rtlCol="0">
            <a:spAutoFit/>
          </a:bodyPr>
          <a:lstStyle/>
          <a:p>
            <a:r>
              <a:rPr lang="en-US" sz="2200" b="1" u="sng" dirty="0" smtClean="0">
                <a:solidFill>
                  <a:schemeClr val="tx2"/>
                </a:solidFill>
                <a:latin typeface="+mj-lt"/>
                <a:ea typeface="+mj-ea"/>
                <a:cs typeface="+mj-cs"/>
              </a:rPr>
              <a:t>Emphasis</a:t>
            </a:r>
            <a:r>
              <a:rPr lang="en-US" sz="2400" dirty="0" smtClean="0"/>
              <a:t> in</a:t>
            </a:r>
            <a:r>
              <a:rPr lang="en-US" sz="2200" b="1" u="sng" dirty="0" smtClean="0">
                <a:solidFill>
                  <a:schemeClr val="tx2"/>
                </a:solidFill>
                <a:latin typeface="+mj-lt"/>
                <a:ea typeface="+mj-ea"/>
                <a:cs typeface="+mj-cs"/>
              </a:rPr>
              <a:t> plans</a:t>
            </a:r>
            <a:endParaRPr lang="en-GB" sz="2200" b="1" u="sng" dirty="0" smtClean="0">
              <a:solidFill>
                <a:schemeClr val="tx2"/>
              </a:solidFill>
              <a:latin typeface="+mj-lt"/>
              <a:ea typeface="+mj-ea"/>
              <a:cs typeface="+mj-cs"/>
            </a:endParaRPr>
          </a:p>
        </p:txBody>
      </p:sp>
      <p:pic>
        <p:nvPicPr>
          <p:cNvPr id="10242" name="Picture 2"/>
          <p:cNvPicPr>
            <a:picLocks noChangeAspect="1" noChangeArrowheads="1"/>
          </p:cNvPicPr>
          <p:nvPr/>
        </p:nvPicPr>
        <p:blipFill>
          <a:blip r:embed="rId2" cstate="print"/>
          <a:srcRect/>
          <a:stretch>
            <a:fillRect/>
          </a:stretch>
        </p:blipFill>
        <p:spPr bwMode="auto">
          <a:xfrm>
            <a:off x="1043608" y="1635728"/>
            <a:ext cx="7056784" cy="5222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692696"/>
            <a:ext cx="1944216" cy="362304"/>
          </a:xfrm>
        </p:spPr>
        <p:txBody>
          <a:bodyPr>
            <a:normAutofit/>
          </a:bodyPr>
          <a:lstStyle/>
          <a:p>
            <a:r>
              <a:rPr lang="en-US" sz="2000" dirty="0" smtClean="0"/>
              <a:t>Focus of emphasis </a:t>
            </a:r>
            <a:endParaRPr lang="en-GB" sz="2000" dirty="0"/>
          </a:p>
        </p:txBody>
      </p:sp>
      <p:sp>
        <p:nvSpPr>
          <p:cNvPr id="6" name="TextBox 5"/>
          <p:cNvSpPr txBox="1"/>
          <p:nvPr/>
        </p:nvSpPr>
        <p:spPr>
          <a:xfrm>
            <a:off x="395536" y="1268760"/>
            <a:ext cx="5400600" cy="461665"/>
          </a:xfrm>
          <a:prstGeom prst="rect">
            <a:avLst/>
          </a:prstGeom>
          <a:noFill/>
        </p:spPr>
        <p:txBody>
          <a:bodyPr wrap="square" rtlCol="0">
            <a:spAutoFit/>
          </a:bodyPr>
          <a:lstStyle/>
          <a:p>
            <a:r>
              <a:rPr lang="en-US" sz="2200" b="1" u="sng" dirty="0" smtClean="0">
                <a:solidFill>
                  <a:schemeClr val="tx2"/>
                </a:solidFill>
                <a:latin typeface="+mj-lt"/>
                <a:ea typeface="+mj-ea"/>
                <a:cs typeface="+mj-cs"/>
              </a:rPr>
              <a:t>Emphasis</a:t>
            </a:r>
            <a:r>
              <a:rPr lang="en-US" sz="2400" dirty="0" smtClean="0"/>
              <a:t> in </a:t>
            </a:r>
            <a:r>
              <a:rPr lang="en-US" sz="2200" b="1" u="sng" dirty="0" smtClean="0">
                <a:solidFill>
                  <a:schemeClr val="tx2"/>
                </a:solidFill>
                <a:latin typeface="+mj-lt"/>
                <a:ea typeface="+mj-ea"/>
                <a:cs typeface="+mj-cs"/>
              </a:rPr>
              <a:t>facade</a:t>
            </a:r>
            <a:endParaRPr lang="en-GB" sz="2200" b="1" u="sng" dirty="0">
              <a:solidFill>
                <a:schemeClr val="tx2"/>
              </a:solidFill>
              <a:latin typeface="+mj-lt"/>
              <a:ea typeface="+mj-ea"/>
              <a:cs typeface="+mj-cs"/>
            </a:endParaRPr>
          </a:p>
        </p:txBody>
      </p:sp>
      <p:pic>
        <p:nvPicPr>
          <p:cNvPr id="11266" name="Picture 2"/>
          <p:cNvPicPr>
            <a:picLocks noChangeAspect="1" noChangeArrowheads="1"/>
          </p:cNvPicPr>
          <p:nvPr/>
        </p:nvPicPr>
        <p:blipFill>
          <a:blip r:embed="rId2" cstate="print"/>
          <a:srcRect/>
          <a:stretch>
            <a:fillRect/>
          </a:stretch>
        </p:blipFill>
        <p:spPr bwMode="auto">
          <a:xfrm>
            <a:off x="395536" y="2564904"/>
            <a:ext cx="8402692" cy="2808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692696"/>
            <a:ext cx="1944216" cy="362304"/>
          </a:xfrm>
        </p:spPr>
        <p:txBody>
          <a:bodyPr>
            <a:normAutofit/>
          </a:bodyPr>
          <a:lstStyle/>
          <a:p>
            <a:r>
              <a:rPr lang="en-US" sz="2000" dirty="0" smtClean="0"/>
              <a:t>Focus of emphasis </a:t>
            </a:r>
            <a:endParaRPr lang="en-GB" sz="2000" dirty="0"/>
          </a:p>
        </p:txBody>
      </p:sp>
      <p:sp>
        <p:nvSpPr>
          <p:cNvPr id="6" name="TextBox 5"/>
          <p:cNvSpPr txBox="1"/>
          <p:nvPr/>
        </p:nvSpPr>
        <p:spPr>
          <a:xfrm>
            <a:off x="395536" y="1268760"/>
            <a:ext cx="5400600" cy="461665"/>
          </a:xfrm>
          <a:prstGeom prst="rect">
            <a:avLst/>
          </a:prstGeom>
          <a:noFill/>
        </p:spPr>
        <p:txBody>
          <a:bodyPr wrap="square" rtlCol="0">
            <a:spAutoFit/>
          </a:bodyPr>
          <a:lstStyle/>
          <a:p>
            <a:r>
              <a:rPr lang="en-US" sz="2200" b="1" u="sng" dirty="0" smtClean="0">
                <a:solidFill>
                  <a:schemeClr val="tx2"/>
                </a:solidFill>
                <a:latin typeface="+mj-lt"/>
                <a:ea typeface="+mj-ea"/>
                <a:cs typeface="+mj-cs"/>
              </a:rPr>
              <a:t>Emphasis</a:t>
            </a:r>
            <a:r>
              <a:rPr lang="en-US" sz="2400" dirty="0" smtClean="0"/>
              <a:t> in </a:t>
            </a:r>
            <a:r>
              <a:rPr lang="en-US" sz="2200" b="1" u="sng" dirty="0" smtClean="0">
                <a:solidFill>
                  <a:schemeClr val="tx2"/>
                </a:solidFill>
                <a:latin typeface="+mj-lt"/>
                <a:ea typeface="+mj-ea"/>
                <a:cs typeface="+mj-cs"/>
              </a:rPr>
              <a:t>form</a:t>
            </a:r>
            <a:endParaRPr lang="en-GB" sz="2200" b="1" u="sng" dirty="0" smtClean="0">
              <a:solidFill>
                <a:schemeClr val="tx2"/>
              </a:solidFill>
              <a:latin typeface="+mj-lt"/>
              <a:ea typeface="+mj-ea"/>
              <a:cs typeface="+mj-cs"/>
            </a:endParaRPr>
          </a:p>
        </p:txBody>
      </p:sp>
      <p:pic>
        <p:nvPicPr>
          <p:cNvPr id="5" name="Picture 4"/>
          <p:cNvPicPr>
            <a:picLocks noChangeAspect="1" noChangeArrowheads="1"/>
          </p:cNvPicPr>
          <p:nvPr/>
        </p:nvPicPr>
        <p:blipFill>
          <a:blip r:embed="rId2" cstate="print"/>
          <a:srcRect/>
          <a:stretch>
            <a:fillRect/>
          </a:stretch>
        </p:blipFill>
        <p:spPr bwMode="auto">
          <a:xfrm>
            <a:off x="2051720" y="1916832"/>
            <a:ext cx="5587614" cy="46600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692696"/>
            <a:ext cx="1944216" cy="362304"/>
          </a:xfrm>
        </p:spPr>
        <p:txBody>
          <a:bodyPr>
            <a:normAutofit/>
          </a:bodyPr>
          <a:lstStyle/>
          <a:p>
            <a:r>
              <a:rPr lang="en-US" sz="2000" dirty="0" smtClean="0"/>
              <a:t>Focus of emphasis </a:t>
            </a:r>
            <a:endParaRPr lang="en-GB" sz="2000" dirty="0"/>
          </a:p>
        </p:txBody>
      </p:sp>
      <p:sp>
        <p:nvSpPr>
          <p:cNvPr id="6" name="TextBox 5"/>
          <p:cNvSpPr txBox="1"/>
          <p:nvPr/>
        </p:nvSpPr>
        <p:spPr>
          <a:xfrm>
            <a:off x="395536" y="1268760"/>
            <a:ext cx="5400600" cy="461665"/>
          </a:xfrm>
          <a:prstGeom prst="rect">
            <a:avLst/>
          </a:prstGeom>
          <a:noFill/>
        </p:spPr>
        <p:txBody>
          <a:bodyPr wrap="square" rtlCol="0">
            <a:spAutoFit/>
          </a:bodyPr>
          <a:lstStyle/>
          <a:p>
            <a:r>
              <a:rPr lang="en-US" sz="2400" dirty="0" smtClean="0"/>
              <a:t>Emphasis in </a:t>
            </a:r>
            <a:r>
              <a:rPr lang="en-US" sz="2400" b="1" u="sng" dirty="0" smtClean="0"/>
              <a:t>form</a:t>
            </a:r>
            <a:endParaRPr lang="en-GB" sz="2400" b="1" u="sng" dirty="0"/>
          </a:p>
        </p:txBody>
      </p:sp>
      <p:pic>
        <p:nvPicPr>
          <p:cNvPr id="13313" name="Picture 1"/>
          <p:cNvPicPr>
            <a:picLocks noChangeAspect="1" noChangeArrowheads="1"/>
          </p:cNvPicPr>
          <p:nvPr/>
        </p:nvPicPr>
        <p:blipFill>
          <a:blip r:embed="rId2" cstate="print"/>
          <a:srcRect/>
          <a:stretch>
            <a:fillRect/>
          </a:stretch>
        </p:blipFill>
        <p:spPr bwMode="auto">
          <a:xfrm>
            <a:off x="1547664" y="1772816"/>
            <a:ext cx="5948139" cy="42271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692696"/>
            <a:ext cx="1944216" cy="362304"/>
          </a:xfrm>
        </p:spPr>
        <p:txBody>
          <a:bodyPr>
            <a:normAutofit/>
          </a:bodyPr>
          <a:lstStyle/>
          <a:p>
            <a:r>
              <a:rPr lang="en-US" sz="2000" dirty="0" smtClean="0"/>
              <a:t>Focus of emphasis </a:t>
            </a:r>
            <a:endParaRPr lang="en-GB" sz="2000" dirty="0"/>
          </a:p>
        </p:txBody>
      </p:sp>
      <p:sp>
        <p:nvSpPr>
          <p:cNvPr id="6" name="TextBox 5"/>
          <p:cNvSpPr txBox="1"/>
          <p:nvPr/>
        </p:nvSpPr>
        <p:spPr>
          <a:xfrm>
            <a:off x="395536" y="1268760"/>
            <a:ext cx="5400600" cy="461665"/>
          </a:xfrm>
          <a:prstGeom prst="rect">
            <a:avLst/>
          </a:prstGeom>
          <a:noFill/>
        </p:spPr>
        <p:txBody>
          <a:bodyPr wrap="square" rtlCol="0">
            <a:spAutoFit/>
          </a:bodyPr>
          <a:lstStyle/>
          <a:p>
            <a:r>
              <a:rPr lang="en-US" sz="2400" b="1" u="sng" dirty="0" smtClean="0"/>
              <a:t>Emphasis</a:t>
            </a:r>
            <a:r>
              <a:rPr lang="en-US" sz="2400" dirty="0" smtClean="0"/>
              <a:t> in </a:t>
            </a:r>
            <a:r>
              <a:rPr lang="en-US" sz="2400" b="1" u="sng" dirty="0" smtClean="0"/>
              <a:t>interior design</a:t>
            </a:r>
            <a:endParaRPr lang="en-GB" sz="2400" b="1" u="sng" dirty="0"/>
          </a:p>
        </p:txBody>
      </p:sp>
      <p:pic>
        <p:nvPicPr>
          <p:cNvPr id="7" name="Picture 9" descr="l_ple01"/>
          <p:cNvPicPr>
            <a:picLocks noChangeAspect="1" noChangeArrowheads="1"/>
          </p:cNvPicPr>
          <p:nvPr/>
        </p:nvPicPr>
        <p:blipFill>
          <a:blip r:embed="rId2" cstate="print"/>
          <a:srcRect/>
          <a:stretch>
            <a:fillRect/>
          </a:stretch>
        </p:blipFill>
        <p:spPr>
          <a:xfrm>
            <a:off x="611560" y="2996952"/>
            <a:ext cx="3810000" cy="3524250"/>
          </a:xfrm>
          <a:prstGeom prst="rect">
            <a:avLst/>
          </a:prstGeom>
          <a:noFill/>
        </p:spPr>
      </p:pic>
      <p:pic>
        <p:nvPicPr>
          <p:cNvPr id="8" name="Picture 9" descr="l_nat01"/>
          <p:cNvPicPr>
            <a:picLocks noChangeAspect="1" noChangeArrowheads="1"/>
          </p:cNvPicPr>
          <p:nvPr/>
        </p:nvPicPr>
        <p:blipFill>
          <a:blip r:embed="rId3" cstate="print"/>
          <a:srcRect/>
          <a:stretch>
            <a:fillRect/>
          </a:stretch>
        </p:blipFill>
        <p:spPr>
          <a:xfrm>
            <a:off x="5076056" y="2924944"/>
            <a:ext cx="3377952" cy="3648189"/>
          </a:xfrm>
          <a:prstGeom prst="rect">
            <a:avLst/>
          </a:prstGeom>
          <a:noFill/>
        </p:spPr>
      </p:pic>
      <p:sp>
        <p:nvSpPr>
          <p:cNvPr id="10" name="TextBox 9"/>
          <p:cNvSpPr txBox="1"/>
          <p:nvPr/>
        </p:nvSpPr>
        <p:spPr>
          <a:xfrm>
            <a:off x="467544" y="1988840"/>
            <a:ext cx="8136904" cy="646331"/>
          </a:xfrm>
          <a:prstGeom prst="rect">
            <a:avLst/>
          </a:prstGeom>
          <a:noFill/>
        </p:spPr>
        <p:txBody>
          <a:bodyPr wrap="square" rtlCol="0">
            <a:spAutoFit/>
          </a:bodyPr>
          <a:lstStyle/>
          <a:p>
            <a:r>
              <a:rPr lang="en-US" dirty="0" smtClean="0"/>
              <a:t>Architectural features such as </a:t>
            </a:r>
            <a:r>
              <a:rPr lang="en-US" b="1" u="sng" dirty="0" smtClean="0"/>
              <a:t>fireplaces </a:t>
            </a:r>
            <a:r>
              <a:rPr lang="en-US" dirty="0" smtClean="0"/>
              <a:t>or </a:t>
            </a:r>
            <a:r>
              <a:rPr lang="en-US" b="1" u="sng" dirty="0" smtClean="0"/>
              <a:t>decorative works </a:t>
            </a:r>
            <a:r>
              <a:rPr lang="en-US" dirty="0" smtClean="0"/>
              <a:t>of art are often used as </a:t>
            </a:r>
            <a:r>
              <a:rPr lang="en-US" b="1" u="sng" dirty="0" smtClean="0"/>
              <a:t>focal points.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317500" y="569913"/>
            <a:ext cx="8637588" cy="914400"/>
          </a:xfrm>
        </p:spPr>
        <p:txBody>
          <a:bodyPr/>
          <a:lstStyle/>
          <a:p>
            <a:pPr eaLnBrk="1" hangingPunct="1"/>
            <a:r>
              <a:rPr lang="en-US" sz="5400" smtClean="0">
                <a:solidFill>
                  <a:srgbClr val="CC3300"/>
                </a:solidFill>
              </a:rPr>
              <a:t>Emphasis</a:t>
            </a:r>
            <a:r>
              <a:rPr lang="en-US" sz="5400" smtClean="0"/>
              <a:t>: using Colors</a:t>
            </a:r>
          </a:p>
        </p:txBody>
      </p:sp>
      <p:sp>
        <p:nvSpPr>
          <p:cNvPr id="1028" name="Rectangle 3"/>
          <p:cNvSpPr>
            <a:spLocks noGrp="1" noChangeArrowheads="1"/>
          </p:cNvSpPr>
          <p:nvPr>
            <p:ph type="body" sz="half" idx="1"/>
          </p:nvPr>
        </p:nvSpPr>
        <p:spPr/>
        <p:txBody>
          <a:bodyPr/>
          <a:lstStyle/>
          <a:p>
            <a:pPr eaLnBrk="1" hangingPunct="1"/>
            <a:r>
              <a:rPr lang="en-US" sz="4400" smtClean="0">
                <a:solidFill>
                  <a:srgbClr val="0066FF"/>
                </a:solidFill>
              </a:rPr>
              <a:t>Color</a:t>
            </a:r>
            <a:r>
              <a:rPr lang="en-US" sz="4400" smtClean="0"/>
              <a:t> Compliments.</a:t>
            </a:r>
          </a:p>
          <a:p>
            <a:pPr eaLnBrk="1" hangingPunct="1"/>
            <a:r>
              <a:rPr lang="en-US" sz="4400" smtClean="0"/>
              <a:t>Ex. Red and Green…</a:t>
            </a:r>
          </a:p>
        </p:txBody>
      </p:sp>
      <p:graphicFrame>
        <p:nvGraphicFramePr>
          <p:cNvPr id="1026" name="Object 4"/>
          <p:cNvGraphicFramePr>
            <a:graphicFrameLocks noChangeAspect="1"/>
          </p:cNvGraphicFramePr>
          <p:nvPr>
            <p:ph type="chart" sz="half" idx="2"/>
          </p:nvPr>
        </p:nvGraphicFramePr>
        <p:xfrm>
          <a:off x="4508500" y="2219325"/>
          <a:ext cx="4029075" cy="3559175"/>
        </p:xfrm>
        <a:graphic>
          <a:graphicData uri="http://schemas.openxmlformats.org/presentationml/2006/ole">
            <p:oleObj spid="_x0000_s1026" name="Bitmap Image" r:id="rId3" imgW="4571429" imgH="4038095" progId="PBrush">
              <p:embed/>
            </p:oleObj>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692696"/>
            <a:ext cx="1944216" cy="362304"/>
          </a:xfrm>
        </p:spPr>
        <p:txBody>
          <a:bodyPr>
            <a:normAutofit/>
          </a:bodyPr>
          <a:lstStyle/>
          <a:p>
            <a:r>
              <a:rPr lang="en-US" sz="2000" dirty="0" smtClean="0"/>
              <a:t>Focus of emphasis </a:t>
            </a:r>
            <a:endParaRPr lang="en-GB" sz="2000" dirty="0"/>
          </a:p>
        </p:txBody>
      </p:sp>
      <p:sp>
        <p:nvSpPr>
          <p:cNvPr id="6" name="TextBox 5"/>
          <p:cNvSpPr txBox="1"/>
          <p:nvPr/>
        </p:nvSpPr>
        <p:spPr>
          <a:xfrm>
            <a:off x="395536" y="1268760"/>
            <a:ext cx="5400600" cy="461665"/>
          </a:xfrm>
          <a:prstGeom prst="rect">
            <a:avLst/>
          </a:prstGeom>
          <a:noFill/>
        </p:spPr>
        <p:txBody>
          <a:bodyPr wrap="square" rtlCol="0">
            <a:spAutoFit/>
          </a:bodyPr>
          <a:lstStyle/>
          <a:p>
            <a:r>
              <a:rPr lang="en-US" sz="2400" dirty="0" smtClean="0"/>
              <a:t>Emphasis in interior design</a:t>
            </a:r>
            <a:endParaRPr lang="en-GB" sz="2400" dirty="0"/>
          </a:p>
        </p:txBody>
      </p:sp>
      <p:sp>
        <p:nvSpPr>
          <p:cNvPr id="10" name="TextBox 9"/>
          <p:cNvSpPr txBox="1"/>
          <p:nvPr/>
        </p:nvSpPr>
        <p:spPr>
          <a:xfrm>
            <a:off x="467544" y="1772816"/>
            <a:ext cx="8136904" cy="1477328"/>
          </a:xfrm>
          <a:prstGeom prst="rect">
            <a:avLst/>
          </a:prstGeom>
          <a:noFill/>
        </p:spPr>
        <p:txBody>
          <a:bodyPr wrap="square" rtlCol="0">
            <a:spAutoFit/>
          </a:bodyPr>
          <a:lstStyle/>
          <a:p>
            <a:pPr algn="justLow"/>
            <a:r>
              <a:rPr lang="en-GB" dirty="0" smtClean="0"/>
              <a:t>If you don’t have a </a:t>
            </a:r>
            <a:r>
              <a:rPr lang="en-GB" b="1" u="sng" dirty="0" smtClean="0"/>
              <a:t>natural focal point </a:t>
            </a:r>
            <a:r>
              <a:rPr lang="en-GB" dirty="0" smtClean="0"/>
              <a:t>in your </a:t>
            </a:r>
            <a:r>
              <a:rPr lang="en-GB" b="1" u="sng" dirty="0" smtClean="0"/>
              <a:t>space</a:t>
            </a:r>
            <a:r>
              <a:rPr lang="en-GB" dirty="0" smtClean="0"/>
              <a:t>, such as a </a:t>
            </a:r>
            <a:r>
              <a:rPr lang="en-GB" b="1" u="sng" dirty="0" smtClean="0"/>
              <a:t>fireplace</a:t>
            </a:r>
            <a:r>
              <a:rPr lang="en-GB" dirty="0" smtClean="0"/>
              <a:t> for example, you can </a:t>
            </a:r>
            <a:r>
              <a:rPr lang="en-GB" b="1" u="sng" dirty="0" smtClean="0"/>
              <a:t>create one </a:t>
            </a:r>
            <a:r>
              <a:rPr lang="en-GB" dirty="0" smtClean="0"/>
              <a:t>by </a:t>
            </a:r>
            <a:r>
              <a:rPr lang="en-GB" b="1" u="sng" dirty="0" smtClean="0"/>
              <a:t>highlighting</a:t>
            </a:r>
            <a:r>
              <a:rPr lang="en-GB" dirty="0" smtClean="0"/>
              <a:t> a particular </a:t>
            </a:r>
            <a:r>
              <a:rPr lang="en-GB" b="1" u="sng" dirty="0" smtClean="0"/>
              <a:t>piece of furniture</a:t>
            </a:r>
            <a:r>
              <a:rPr lang="en-GB" dirty="0" smtClean="0"/>
              <a:t>, artwork, or by </a:t>
            </a:r>
            <a:r>
              <a:rPr lang="en-GB" b="1" u="sng" dirty="0" smtClean="0"/>
              <a:t>simply painting </a:t>
            </a:r>
            <a:r>
              <a:rPr lang="en-GB" dirty="0" smtClean="0"/>
              <a:t>a </a:t>
            </a:r>
            <a:r>
              <a:rPr lang="en-GB" b="1" u="sng" dirty="0" smtClean="0"/>
              <a:t>contrasting</a:t>
            </a:r>
            <a:r>
              <a:rPr lang="en-GB" dirty="0" smtClean="0"/>
              <a:t> </a:t>
            </a:r>
            <a:r>
              <a:rPr lang="en-GB" b="1" u="sng" dirty="0" smtClean="0"/>
              <a:t>colour</a:t>
            </a:r>
            <a:r>
              <a:rPr lang="en-GB" dirty="0" smtClean="0"/>
              <a:t> in one area. Try to </a:t>
            </a:r>
            <a:r>
              <a:rPr lang="en-GB" b="1" u="sng" dirty="0" smtClean="0"/>
              <a:t>maintain balance</a:t>
            </a:r>
            <a:r>
              <a:rPr lang="en-GB" dirty="0" smtClean="0"/>
              <a:t>, though, so that the </a:t>
            </a:r>
            <a:r>
              <a:rPr lang="en-GB" b="1" u="sng" dirty="0" smtClean="0"/>
              <a:t>focal point </a:t>
            </a:r>
            <a:r>
              <a:rPr lang="en-GB" dirty="0" smtClean="0"/>
              <a:t>doesn’t </a:t>
            </a:r>
            <a:r>
              <a:rPr lang="en-GB" b="1" u="sng" dirty="0" smtClean="0"/>
              <a:t>hog all</a:t>
            </a:r>
            <a:r>
              <a:rPr lang="en-GB" dirty="0" smtClean="0"/>
              <a:t> of the </a:t>
            </a:r>
            <a:r>
              <a:rPr lang="en-GB" b="1" u="sng" dirty="0" smtClean="0"/>
              <a:t>attention</a:t>
            </a:r>
            <a:r>
              <a:rPr lang="en-GB" dirty="0" smtClean="0"/>
              <a:t>.</a:t>
            </a:r>
            <a:endParaRPr lang="en-US" dirty="0" smtClean="0"/>
          </a:p>
        </p:txBody>
      </p:sp>
      <p:pic>
        <p:nvPicPr>
          <p:cNvPr id="9" name="Picture 8" descr="Living Room Paint Colors.jpg"/>
          <p:cNvPicPr>
            <a:picLocks noChangeAspect="1"/>
          </p:cNvPicPr>
          <p:nvPr/>
        </p:nvPicPr>
        <p:blipFill>
          <a:blip r:embed="rId2" cstate="print"/>
          <a:stretch>
            <a:fillRect/>
          </a:stretch>
        </p:blipFill>
        <p:spPr>
          <a:xfrm>
            <a:off x="611560" y="3501008"/>
            <a:ext cx="3913982" cy="2455540"/>
          </a:xfrm>
          <a:prstGeom prst="rect">
            <a:avLst/>
          </a:prstGeom>
        </p:spPr>
      </p:pic>
      <p:pic>
        <p:nvPicPr>
          <p:cNvPr id="11" name="Picture 10" descr="Colony Road Living Room.JPG"/>
          <p:cNvPicPr>
            <a:picLocks noChangeAspect="1"/>
          </p:cNvPicPr>
          <p:nvPr/>
        </p:nvPicPr>
        <p:blipFill>
          <a:blip r:embed="rId3" cstate="print"/>
          <a:stretch>
            <a:fillRect/>
          </a:stretch>
        </p:blipFill>
        <p:spPr>
          <a:xfrm>
            <a:off x="5004048" y="3501008"/>
            <a:ext cx="3410650" cy="2498869"/>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764704"/>
            <a:ext cx="8229600" cy="1152128"/>
          </a:xfrm>
        </p:spPr>
        <p:txBody>
          <a:bodyPr>
            <a:normAutofit fontScale="90000"/>
          </a:bodyPr>
          <a:lstStyle/>
          <a:p>
            <a:pPr algn="justLow"/>
            <a:r>
              <a:rPr lang="en-GB" sz="2000" dirty="0" smtClean="0"/>
              <a:t>An </a:t>
            </a:r>
            <a:r>
              <a:rPr lang="en-GB" sz="2000" b="1" u="sng" dirty="0" smtClean="0">
                <a:solidFill>
                  <a:schemeClr val="tx1"/>
                </a:solidFill>
                <a:latin typeface="+mn-lt"/>
                <a:ea typeface="+mn-ea"/>
                <a:cs typeface="+mn-cs"/>
              </a:rPr>
              <a:t>important thing </a:t>
            </a:r>
            <a:r>
              <a:rPr lang="en-GB" sz="2000" dirty="0" smtClean="0"/>
              <a:t>to </a:t>
            </a:r>
            <a:r>
              <a:rPr lang="en-GB" sz="2000" b="1" u="sng" dirty="0" smtClean="0">
                <a:solidFill>
                  <a:schemeClr val="tx1"/>
                </a:solidFill>
                <a:latin typeface="+mn-lt"/>
                <a:ea typeface="+mn-ea"/>
                <a:cs typeface="+mn-cs"/>
              </a:rPr>
              <a:t>remember</a:t>
            </a:r>
            <a:r>
              <a:rPr lang="en-GB" sz="2000" dirty="0" smtClean="0"/>
              <a:t> about </a:t>
            </a:r>
            <a:r>
              <a:rPr lang="en-GB" sz="2000" b="1" u="sng" dirty="0" smtClean="0">
                <a:solidFill>
                  <a:schemeClr val="tx1"/>
                </a:solidFill>
                <a:latin typeface="+mn-lt"/>
                <a:ea typeface="+mn-ea"/>
                <a:cs typeface="+mn-cs"/>
              </a:rPr>
              <a:t>emphasis</a:t>
            </a:r>
            <a:r>
              <a:rPr lang="en-GB" sz="2000" dirty="0" smtClean="0"/>
              <a:t> is that if </a:t>
            </a:r>
            <a:r>
              <a:rPr lang="en-GB" sz="2000" b="1" u="sng" dirty="0" smtClean="0">
                <a:solidFill>
                  <a:schemeClr val="tx1"/>
                </a:solidFill>
                <a:latin typeface="+mn-lt"/>
                <a:ea typeface="+mn-ea"/>
                <a:cs typeface="+mn-cs"/>
              </a:rPr>
              <a:t>everything</a:t>
            </a:r>
            <a:r>
              <a:rPr lang="en-GB" sz="2000" dirty="0" smtClean="0"/>
              <a:t> is </a:t>
            </a:r>
            <a:r>
              <a:rPr lang="en-GB" sz="2000" b="1" u="sng" dirty="0" smtClean="0">
                <a:solidFill>
                  <a:schemeClr val="tx1"/>
                </a:solidFill>
                <a:latin typeface="+mn-lt"/>
                <a:ea typeface="+mn-ea"/>
                <a:cs typeface="+mn-cs"/>
              </a:rPr>
              <a:t>emphasized</a:t>
            </a:r>
            <a:r>
              <a:rPr lang="en-GB" sz="2000" dirty="0" smtClean="0"/>
              <a:t> (</a:t>
            </a:r>
            <a:r>
              <a:rPr lang="en-GB" sz="2000" b="1" u="sng" dirty="0" smtClean="0">
                <a:solidFill>
                  <a:schemeClr val="tx1"/>
                </a:solidFill>
                <a:latin typeface="+mn-lt"/>
                <a:ea typeface="+mn-ea"/>
                <a:cs typeface="+mn-cs"/>
              </a:rPr>
              <a:t>all</a:t>
            </a:r>
            <a:r>
              <a:rPr lang="en-GB" sz="2000" dirty="0" smtClean="0"/>
              <a:t> </a:t>
            </a:r>
            <a:r>
              <a:rPr lang="en-GB" sz="2000" b="1" u="sng" dirty="0" smtClean="0">
                <a:solidFill>
                  <a:schemeClr val="tx1"/>
                </a:solidFill>
                <a:latin typeface="+mn-lt"/>
                <a:ea typeface="+mn-ea"/>
                <a:cs typeface="+mn-cs"/>
              </a:rPr>
              <a:t>text</a:t>
            </a:r>
            <a:r>
              <a:rPr lang="en-GB" sz="2000" dirty="0" smtClean="0"/>
              <a:t> is </a:t>
            </a:r>
            <a:r>
              <a:rPr lang="en-GB" sz="2000" b="1" u="sng" dirty="0" smtClean="0">
                <a:solidFill>
                  <a:schemeClr val="tx1"/>
                </a:solidFill>
                <a:latin typeface="+mn-lt"/>
                <a:ea typeface="+mn-ea"/>
                <a:cs typeface="+mn-cs"/>
              </a:rPr>
              <a:t>large</a:t>
            </a:r>
            <a:r>
              <a:rPr lang="en-GB" sz="2000" dirty="0" smtClean="0"/>
              <a:t> and </a:t>
            </a:r>
            <a:r>
              <a:rPr lang="en-GB" sz="2000" b="1" u="sng" dirty="0" smtClean="0">
                <a:solidFill>
                  <a:schemeClr val="tx1"/>
                </a:solidFill>
                <a:latin typeface="+mn-lt"/>
                <a:ea typeface="+mn-ea"/>
                <a:cs typeface="+mn-cs"/>
              </a:rPr>
              <a:t>bold</a:t>
            </a:r>
            <a:r>
              <a:rPr lang="en-GB" sz="2000" dirty="0" smtClean="0"/>
              <a:t>, all images are </a:t>
            </a:r>
            <a:r>
              <a:rPr lang="en-GB" sz="2000" b="1" u="sng" dirty="0" smtClean="0">
                <a:solidFill>
                  <a:schemeClr val="tx1"/>
                </a:solidFill>
                <a:latin typeface="+mn-lt"/>
                <a:ea typeface="+mn-ea"/>
                <a:cs typeface="+mn-cs"/>
              </a:rPr>
              <a:t>animated</a:t>
            </a:r>
            <a:r>
              <a:rPr lang="en-GB" sz="2000" dirty="0" smtClean="0"/>
              <a:t> or </a:t>
            </a:r>
            <a:r>
              <a:rPr lang="en-GB" sz="2000" b="1" u="sng" dirty="0" smtClean="0">
                <a:solidFill>
                  <a:schemeClr val="tx1"/>
                </a:solidFill>
                <a:latin typeface="+mn-lt"/>
                <a:ea typeface="+mn-ea"/>
                <a:cs typeface="+mn-cs"/>
              </a:rPr>
              <a:t>flashing</a:t>
            </a:r>
            <a:r>
              <a:rPr lang="en-GB" sz="2000" dirty="0" smtClean="0"/>
              <a:t>, everything is in </a:t>
            </a:r>
            <a:r>
              <a:rPr lang="en-GB" sz="2000" b="1" u="sng" dirty="0" smtClean="0">
                <a:solidFill>
                  <a:schemeClr val="tx1"/>
                </a:solidFill>
                <a:latin typeface="+mn-lt"/>
                <a:ea typeface="+mn-ea"/>
                <a:cs typeface="+mn-cs"/>
              </a:rPr>
              <a:t>bright</a:t>
            </a:r>
            <a:r>
              <a:rPr lang="en-GB" sz="2000" dirty="0" smtClean="0"/>
              <a:t> </a:t>
            </a:r>
            <a:r>
              <a:rPr lang="en-GB" sz="2000" b="1" u="sng" dirty="0" err="1" smtClean="0">
                <a:solidFill>
                  <a:schemeClr val="tx1"/>
                </a:solidFill>
                <a:latin typeface="+mn-lt"/>
                <a:ea typeface="+mn-ea"/>
                <a:cs typeface="+mn-cs"/>
              </a:rPr>
              <a:t>colors</a:t>
            </a:r>
            <a:r>
              <a:rPr lang="en-GB" sz="2000" dirty="0" smtClean="0"/>
              <a:t>) then </a:t>
            </a:r>
            <a:r>
              <a:rPr lang="en-GB" sz="2000" b="1" u="sng" dirty="0" smtClean="0">
                <a:solidFill>
                  <a:schemeClr val="tx1"/>
                </a:solidFill>
                <a:latin typeface="+mn-lt"/>
                <a:ea typeface="+mn-ea"/>
                <a:cs typeface="+mn-cs"/>
              </a:rPr>
              <a:t>nothing will stand out</a:t>
            </a:r>
            <a:r>
              <a:rPr lang="en-GB" sz="2000" dirty="0" smtClean="0"/>
              <a:t>, </a:t>
            </a:r>
            <a:r>
              <a:rPr lang="en-GB" sz="2000" b="1" u="sng" dirty="0" smtClean="0">
                <a:solidFill>
                  <a:schemeClr val="tx1"/>
                </a:solidFill>
                <a:latin typeface="+mn-lt"/>
                <a:ea typeface="+mn-ea"/>
                <a:cs typeface="+mn-cs"/>
              </a:rPr>
              <a:t>nothing will be emphasized</a:t>
            </a:r>
            <a:r>
              <a:rPr lang="en-GB" sz="2000" dirty="0" smtClean="0"/>
              <a:t>, </a:t>
            </a:r>
            <a:r>
              <a:rPr lang="en-GB" sz="2000" b="1" u="sng" dirty="0" smtClean="0">
                <a:solidFill>
                  <a:schemeClr val="tx1"/>
                </a:solidFill>
                <a:latin typeface="+mn-lt"/>
                <a:ea typeface="+mn-ea"/>
                <a:cs typeface="+mn-cs"/>
              </a:rPr>
              <a:t>nothing w</a:t>
            </a:r>
            <a:r>
              <a:rPr lang="en-GB" sz="2000" dirty="0" smtClean="0"/>
              <a:t>ill </a:t>
            </a:r>
            <a:r>
              <a:rPr lang="en-GB" sz="2000" b="1" u="sng" dirty="0" smtClean="0">
                <a:solidFill>
                  <a:schemeClr val="tx1"/>
                </a:solidFill>
                <a:latin typeface="+mn-lt"/>
                <a:ea typeface="+mn-ea"/>
                <a:cs typeface="+mn-cs"/>
              </a:rPr>
              <a:t>grab</a:t>
            </a:r>
            <a:r>
              <a:rPr lang="en-GB" sz="2000" dirty="0" smtClean="0"/>
              <a:t> the </a:t>
            </a:r>
            <a:r>
              <a:rPr lang="en-GB" sz="2000" b="1" u="sng" dirty="0" smtClean="0">
                <a:solidFill>
                  <a:schemeClr val="tx1"/>
                </a:solidFill>
                <a:latin typeface="+mn-lt"/>
                <a:ea typeface="+mn-ea"/>
                <a:cs typeface="+mn-cs"/>
              </a:rPr>
              <a:t>viewer’s attention</a:t>
            </a:r>
            <a:r>
              <a:rPr lang="en-GB" sz="2000" dirty="0" smtClean="0"/>
              <a:t>.</a:t>
            </a:r>
            <a:endParaRPr lang="en-GB" sz="2400" dirty="0"/>
          </a:p>
        </p:txBody>
      </p:sp>
      <p:pic>
        <p:nvPicPr>
          <p:cNvPr id="9218" name="Picture 2"/>
          <p:cNvPicPr>
            <a:picLocks noGrp="1" noChangeAspect="1" noChangeArrowheads="1"/>
          </p:cNvPicPr>
          <p:nvPr>
            <p:ph idx="1"/>
          </p:nvPr>
        </p:nvPicPr>
        <p:blipFill>
          <a:blip r:embed="rId2" cstate="print"/>
          <a:srcRect/>
          <a:stretch>
            <a:fillRect/>
          </a:stretch>
        </p:blipFill>
        <p:spPr bwMode="auto">
          <a:xfrm>
            <a:off x="1835696" y="2060848"/>
            <a:ext cx="5767734" cy="4614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80928"/>
            <a:ext cx="8352928" cy="1215008"/>
          </a:xfrm>
        </p:spPr>
        <p:txBody>
          <a:bodyPr>
            <a:normAutofit/>
          </a:bodyPr>
          <a:lstStyle/>
          <a:p>
            <a:pPr algn="ctr"/>
            <a:r>
              <a:rPr lang="en-GB" sz="6000" dirty="0" smtClean="0"/>
              <a:t>End of lecture</a:t>
            </a:r>
            <a:endParaRPr lang="en-GB" sz="6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a:xfrm>
            <a:off x="317500" y="52388"/>
            <a:ext cx="8637588" cy="1431925"/>
          </a:xfrm>
        </p:spPr>
        <p:txBody>
          <a:bodyPr>
            <a:normAutofit fontScale="90000"/>
          </a:bodyPr>
          <a:lstStyle/>
          <a:p>
            <a:pPr eaLnBrk="1" hangingPunct="1"/>
            <a:r>
              <a:rPr lang="en-US" smtClean="0">
                <a:solidFill>
                  <a:srgbClr val="CC3300"/>
                </a:solidFill>
              </a:rPr>
              <a:t>Emphasis</a:t>
            </a:r>
            <a:r>
              <a:rPr lang="en-US" smtClean="0"/>
              <a:t> in Your Abstract Portrait…</a:t>
            </a:r>
          </a:p>
        </p:txBody>
      </p:sp>
      <p:sp>
        <p:nvSpPr>
          <p:cNvPr id="4100" name="Rectangle 4"/>
          <p:cNvSpPr>
            <a:spLocks noGrp="1" noChangeArrowheads="1"/>
          </p:cNvSpPr>
          <p:nvPr>
            <p:ph type="body" sz="half" idx="2"/>
          </p:nvPr>
        </p:nvSpPr>
        <p:spPr/>
        <p:txBody>
          <a:bodyPr/>
          <a:lstStyle/>
          <a:p>
            <a:pPr eaLnBrk="1" hangingPunct="1"/>
            <a:r>
              <a:rPr lang="en-US" sz="4000" smtClean="0"/>
              <a:t>Use </a:t>
            </a:r>
            <a:r>
              <a:rPr lang="en-US" sz="4000" smtClean="0">
                <a:solidFill>
                  <a:srgbClr val="0066FF"/>
                </a:solidFill>
              </a:rPr>
              <a:t>Color</a:t>
            </a:r>
            <a:r>
              <a:rPr lang="en-US" sz="4000" smtClean="0"/>
              <a:t> </a:t>
            </a:r>
            <a:r>
              <a:rPr lang="en-US" sz="4000" smtClean="0">
                <a:solidFill>
                  <a:srgbClr val="33CC33"/>
                </a:solidFill>
              </a:rPr>
              <a:t>Temperature</a:t>
            </a:r>
            <a:r>
              <a:rPr lang="en-US" sz="4000" smtClean="0"/>
              <a:t> </a:t>
            </a:r>
            <a:r>
              <a:rPr lang="en-US" sz="4000" smtClean="0">
                <a:solidFill>
                  <a:schemeClr val="tx2"/>
                </a:solidFill>
              </a:rPr>
              <a:t>and</a:t>
            </a:r>
            <a:r>
              <a:rPr lang="en-US" sz="4000" smtClean="0"/>
              <a:t> Contrasting </a:t>
            </a:r>
            <a:r>
              <a:rPr lang="en-US" sz="4000" smtClean="0">
                <a:solidFill>
                  <a:srgbClr val="33CC33"/>
                </a:solidFill>
              </a:rPr>
              <a:t>Organic</a:t>
            </a:r>
            <a:r>
              <a:rPr lang="en-US" sz="4000" smtClean="0"/>
              <a:t> and </a:t>
            </a:r>
            <a:r>
              <a:rPr lang="en-US" sz="4000" smtClean="0">
                <a:solidFill>
                  <a:srgbClr val="33CC33"/>
                </a:solidFill>
              </a:rPr>
              <a:t>Geometric</a:t>
            </a:r>
            <a:r>
              <a:rPr lang="en-US" sz="4000" smtClean="0"/>
              <a:t>…</a:t>
            </a:r>
          </a:p>
        </p:txBody>
      </p:sp>
      <p:graphicFrame>
        <p:nvGraphicFramePr>
          <p:cNvPr id="4098" name="Object 5"/>
          <p:cNvGraphicFramePr>
            <a:graphicFrameLocks noChangeAspect="1"/>
          </p:cNvGraphicFramePr>
          <p:nvPr>
            <p:ph type="clipArt" sz="half" idx="1"/>
          </p:nvPr>
        </p:nvGraphicFramePr>
        <p:xfrm>
          <a:off x="766763" y="1447800"/>
          <a:ext cx="3792537" cy="4953000"/>
        </p:xfrm>
        <a:graphic>
          <a:graphicData uri="http://schemas.openxmlformats.org/presentationml/2006/ole">
            <p:oleObj spid="_x0000_s4098" name="Bitmap Image" r:id="rId3" imgW="3086531" imgH="4029637" progId="PBrush">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a:xfrm>
            <a:off x="317500" y="477838"/>
            <a:ext cx="8637588" cy="1006475"/>
          </a:xfrm>
        </p:spPr>
        <p:txBody>
          <a:bodyPr/>
          <a:lstStyle/>
          <a:p>
            <a:pPr eaLnBrk="1" hangingPunct="1"/>
            <a:r>
              <a:rPr lang="en-US" sz="6000" smtClean="0">
                <a:solidFill>
                  <a:srgbClr val="CC3300"/>
                </a:solidFill>
              </a:rPr>
              <a:t>Emphasis</a:t>
            </a:r>
            <a:r>
              <a:rPr lang="en-US" sz="6000" smtClean="0"/>
              <a:t>: </a:t>
            </a:r>
            <a:r>
              <a:rPr lang="en-US" sz="5400" smtClean="0">
                <a:solidFill>
                  <a:srgbClr val="0066FF"/>
                </a:solidFill>
              </a:rPr>
              <a:t>color &amp; Shape</a:t>
            </a:r>
          </a:p>
        </p:txBody>
      </p:sp>
      <p:graphicFrame>
        <p:nvGraphicFramePr>
          <p:cNvPr id="3074" name="Object 2"/>
          <p:cNvGraphicFramePr>
            <a:graphicFrameLocks noChangeAspect="1"/>
          </p:cNvGraphicFramePr>
          <p:nvPr>
            <p:ph type="chart" sz="half" idx="1"/>
          </p:nvPr>
        </p:nvGraphicFramePr>
        <p:xfrm>
          <a:off x="328613" y="1905000"/>
          <a:ext cx="4319587" cy="4151313"/>
        </p:xfrm>
        <a:graphic>
          <a:graphicData uri="http://schemas.openxmlformats.org/presentationml/2006/ole">
            <p:oleObj spid="_x0000_s3074" name="Bitmap Image" r:id="rId3" imgW="4600000" imgH="4057143" progId="PBrush">
              <p:embed/>
            </p:oleObj>
          </a:graphicData>
        </a:graphic>
      </p:graphicFrame>
      <p:sp>
        <p:nvSpPr>
          <p:cNvPr id="3076" name="Rectangle 4"/>
          <p:cNvSpPr>
            <a:spLocks noGrp="1" noChangeArrowheads="1"/>
          </p:cNvSpPr>
          <p:nvPr>
            <p:ph type="body" sz="half" idx="2"/>
          </p:nvPr>
        </p:nvSpPr>
        <p:spPr/>
        <p:txBody>
          <a:bodyPr/>
          <a:lstStyle/>
          <a:p>
            <a:pPr eaLnBrk="1" hangingPunct="1"/>
            <a:r>
              <a:rPr lang="en-US" sz="4400" smtClean="0"/>
              <a:t>Contrasting: </a:t>
            </a:r>
            <a:r>
              <a:rPr lang="en-US" sz="4400" smtClean="0">
                <a:solidFill>
                  <a:srgbClr val="0066FF"/>
                </a:solidFill>
              </a:rPr>
              <a:t>Color</a:t>
            </a:r>
            <a:r>
              <a:rPr lang="en-US" sz="4400" smtClean="0"/>
              <a:t> Temp. and </a:t>
            </a:r>
            <a:r>
              <a:rPr lang="en-US" sz="4400" smtClean="0">
                <a:solidFill>
                  <a:srgbClr val="0066FF"/>
                </a:solidFill>
              </a:rPr>
              <a:t>Shape</a:t>
            </a:r>
            <a:r>
              <a:rPr lang="en-US" sz="4400" smtClean="0"/>
              <a:t> Types…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317500" y="477838"/>
            <a:ext cx="8637588" cy="1006475"/>
          </a:xfrm>
        </p:spPr>
        <p:txBody>
          <a:bodyPr/>
          <a:lstStyle/>
          <a:p>
            <a:pPr eaLnBrk="1" hangingPunct="1"/>
            <a:r>
              <a:rPr lang="en-US" sz="6000" smtClean="0"/>
              <a:t>Black, white, and Grays</a:t>
            </a:r>
          </a:p>
        </p:txBody>
      </p:sp>
      <p:sp>
        <p:nvSpPr>
          <p:cNvPr id="6148" name="Rectangle 3"/>
          <p:cNvSpPr>
            <a:spLocks noGrp="1" noChangeArrowheads="1"/>
          </p:cNvSpPr>
          <p:nvPr>
            <p:ph type="body" sz="half" idx="1"/>
          </p:nvPr>
        </p:nvSpPr>
        <p:spPr/>
        <p:txBody>
          <a:bodyPr/>
          <a:lstStyle/>
          <a:p>
            <a:pPr eaLnBrk="1" hangingPunct="1"/>
            <a:r>
              <a:rPr lang="en-US" sz="2800" smtClean="0"/>
              <a:t>Create </a:t>
            </a:r>
            <a:r>
              <a:rPr lang="en-US" sz="2800" smtClean="0">
                <a:solidFill>
                  <a:srgbClr val="CC3300"/>
                </a:solidFill>
              </a:rPr>
              <a:t>emphasis</a:t>
            </a:r>
            <a:r>
              <a:rPr lang="en-US" sz="2800" smtClean="0"/>
              <a:t> using </a:t>
            </a:r>
            <a:r>
              <a:rPr lang="en-US" sz="2800" smtClean="0">
                <a:solidFill>
                  <a:srgbClr val="CC3300"/>
                </a:solidFill>
              </a:rPr>
              <a:t>Contrast</a:t>
            </a:r>
            <a:r>
              <a:rPr lang="en-US" sz="2800" smtClean="0"/>
              <a:t> in: </a:t>
            </a:r>
            <a:r>
              <a:rPr lang="en-US" sz="2800" smtClean="0">
                <a:solidFill>
                  <a:srgbClr val="0066FF"/>
                </a:solidFill>
              </a:rPr>
              <a:t>Shape</a:t>
            </a:r>
            <a:r>
              <a:rPr lang="en-US" sz="2800" smtClean="0"/>
              <a:t> (org. &amp; geo.), </a:t>
            </a:r>
            <a:r>
              <a:rPr lang="en-US" sz="2800" smtClean="0">
                <a:solidFill>
                  <a:srgbClr val="0066FF"/>
                </a:solidFill>
              </a:rPr>
              <a:t>Line</a:t>
            </a:r>
            <a:r>
              <a:rPr lang="en-US" sz="2800" smtClean="0"/>
              <a:t> (weight, org. &amp; geo., strait, wavy, curved…), </a:t>
            </a:r>
            <a:r>
              <a:rPr lang="en-US" sz="2800" smtClean="0">
                <a:solidFill>
                  <a:srgbClr val="0066FF"/>
                </a:solidFill>
              </a:rPr>
              <a:t>Color</a:t>
            </a:r>
            <a:r>
              <a:rPr lang="en-US" sz="2800" smtClean="0"/>
              <a:t> (black next to white)</a:t>
            </a:r>
          </a:p>
        </p:txBody>
      </p:sp>
      <p:graphicFrame>
        <p:nvGraphicFramePr>
          <p:cNvPr id="6146" name="Object 5"/>
          <p:cNvGraphicFramePr>
            <a:graphicFrameLocks noChangeAspect="1"/>
          </p:cNvGraphicFramePr>
          <p:nvPr>
            <p:ph type="clipArt" sz="half" idx="2"/>
          </p:nvPr>
        </p:nvGraphicFramePr>
        <p:xfrm>
          <a:off x="4975225" y="1447800"/>
          <a:ext cx="3465513" cy="4608513"/>
        </p:xfrm>
        <a:graphic>
          <a:graphicData uri="http://schemas.openxmlformats.org/presentationml/2006/ole">
            <p:oleObj spid="_x0000_s6146" name="Bitmap Image" r:id="rId3" imgW="3029373" imgH="4029637" progId="PBrush">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normAutofit fontScale="90000"/>
          </a:bodyPr>
          <a:lstStyle/>
          <a:p>
            <a:pPr eaLnBrk="1" hangingPunct="1"/>
            <a:r>
              <a:rPr lang="en-US" smtClean="0"/>
              <a:t>Sample from an artist: </a:t>
            </a:r>
          </a:p>
        </p:txBody>
      </p:sp>
      <p:graphicFrame>
        <p:nvGraphicFramePr>
          <p:cNvPr id="7170" name="Object 3"/>
          <p:cNvGraphicFramePr>
            <a:graphicFrameLocks noChangeAspect="1"/>
          </p:cNvGraphicFramePr>
          <p:nvPr>
            <p:ph type="dgm" idx="1"/>
          </p:nvPr>
        </p:nvGraphicFramePr>
        <p:xfrm>
          <a:off x="1828800" y="1524000"/>
          <a:ext cx="5729288" cy="4932363"/>
        </p:xfrm>
        <a:graphic>
          <a:graphicData uri="http://schemas.openxmlformats.org/presentationml/2006/ole">
            <p:oleObj spid="_x0000_s7170" name="Bitmap Image" r:id="rId3" imgW="2534004" imgH="2180952" progId="PBrush">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normAutofit fontScale="90000"/>
          </a:bodyPr>
          <a:lstStyle/>
          <a:p>
            <a:pPr eaLnBrk="1" hangingPunct="1"/>
            <a:r>
              <a:rPr lang="en-US" smtClean="0"/>
              <a:t>Did he place it here? </a:t>
            </a:r>
          </a:p>
        </p:txBody>
      </p:sp>
      <p:graphicFrame>
        <p:nvGraphicFramePr>
          <p:cNvPr id="8194" name="Object 2"/>
          <p:cNvGraphicFramePr>
            <a:graphicFrameLocks noChangeAspect="1"/>
          </p:cNvGraphicFramePr>
          <p:nvPr>
            <p:ph type="dgm" idx="1"/>
          </p:nvPr>
        </p:nvGraphicFramePr>
        <p:xfrm>
          <a:off x="1568450" y="1941513"/>
          <a:ext cx="5727700" cy="4114800"/>
        </p:xfrm>
        <a:graphic>
          <a:graphicData uri="http://schemas.openxmlformats.org/presentationml/2006/ole">
            <p:oleObj spid="_x0000_s8194" name="Bitmap Image" r:id="rId3" imgW="5714286" imgH="4105848" progId="PBrush">
              <p:embed/>
            </p:oleObj>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997</TotalTime>
  <Words>552</Words>
  <Application>Microsoft Office PowerPoint</Application>
  <PresentationFormat>On-screen Show (4:3)</PresentationFormat>
  <Paragraphs>63</Paragraphs>
  <Slides>42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Flow</vt:lpstr>
      <vt:lpstr>Bitmap Image</vt:lpstr>
      <vt:lpstr>  DOMINANCE  (EMPHASIS)</vt:lpstr>
      <vt:lpstr>Emphasis</vt:lpstr>
      <vt:lpstr>Emphasis in the Elements of Art</vt:lpstr>
      <vt:lpstr>Emphasis: using Colors</vt:lpstr>
      <vt:lpstr>Emphasis in Your Abstract Portrait…</vt:lpstr>
      <vt:lpstr>Emphasis: color &amp; Shape</vt:lpstr>
      <vt:lpstr>Black, white, and Grays</vt:lpstr>
      <vt:lpstr>Sample from an artist: </vt:lpstr>
      <vt:lpstr>Did he place it here? </vt:lpstr>
      <vt:lpstr>…Or on the freaky-looking woman with a green face, orange hair,and red lips? </vt:lpstr>
      <vt:lpstr>Where is the focal point in Wassily Kandinsky’s, Composition VII ?</vt:lpstr>
      <vt:lpstr>Kandinsky emphasized the large black circle in the upper left corner of his work. The object is different from everything else in the painting and therefore it "stands out". </vt:lpstr>
      <vt:lpstr>Slide 13</vt:lpstr>
      <vt:lpstr>   Goya "lights" up the painting in much the same way a spotlight lights up the actors on a stage. Goya creates a very light value around the area he wants you to see. The man in the white shirt is the focal point of the painting. He uses value contrast to emphasize this area.</vt:lpstr>
      <vt:lpstr>Slide 15</vt:lpstr>
      <vt:lpstr>For an element of design to be emphasized, the presence of other elements and principles of design is essential. For instance, while preparing an architectural design of a building, without the presence of trees in the background, a road in front of the building, and perhaps a few human figures, the building design cannot be emphasized</vt:lpstr>
      <vt:lpstr>A focal point must be dominant to draw attention and interesting enough to encourage the viewer to look further</vt:lpstr>
      <vt:lpstr>Emphasis is achieved through contrast. Many architects create a focal point to their buildings to attract attention</vt:lpstr>
      <vt:lpstr>An entrance is often represent a strong  focal point.</vt:lpstr>
      <vt:lpstr>Any of the elements can be contrasted:  line (a curve in the midst of straight lines)  </vt:lpstr>
      <vt:lpstr> Shape (a circle in a field of squares) </vt:lpstr>
      <vt:lpstr> Shape (a sphere over a sharp line mass) </vt:lpstr>
      <vt:lpstr> Colour (red path on a background of grays and blacks)  </vt:lpstr>
      <vt:lpstr> Colour (green doom on a background of gray)  </vt:lpstr>
      <vt:lpstr> Texture (rough vs. smooth)  </vt:lpstr>
      <vt:lpstr>Contrast can also be created by contrasting orientation in space (horizontal, vertical, diagonal). </vt:lpstr>
      <vt:lpstr> Style (a historical style in a modern surrounding)  </vt:lpstr>
      <vt:lpstr> Style (a modern style in a traditional  surrounding)  </vt:lpstr>
      <vt:lpstr>  Size (a huge mass emphasis the entrance) </vt:lpstr>
      <vt:lpstr>  Size (a huge mass emphasis the entrance) </vt:lpstr>
      <vt:lpstr>  Size (a big window emphasis the hall behind it) </vt:lpstr>
      <vt:lpstr> An anomaly, or something that departs from the norm, will also stand out and grab our attention</vt:lpstr>
      <vt:lpstr>Isolating an element from the others by its position in space will also create emphasis</vt:lpstr>
      <vt:lpstr>Emphasis can also be created by placement. Implied lines all directed toward the same place can create a focal point there </vt:lpstr>
      <vt:lpstr>Focus of emphasis </vt:lpstr>
      <vt:lpstr>Focus of emphasis </vt:lpstr>
      <vt:lpstr>Focus of emphasis </vt:lpstr>
      <vt:lpstr>Focus of emphasis </vt:lpstr>
      <vt:lpstr>Focus of emphasis </vt:lpstr>
      <vt:lpstr>Focus of emphasis </vt:lpstr>
      <vt:lpstr>An important thing to remember about emphasis is that if everything is emphasized (all text is large and bold, all images are animated or flashing, everything is in bright colors) then nothing will stand out, nothing will be emphasized, nothing will grab the viewer’s attention.</vt:lpstr>
      <vt:lpstr>End of lecture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Elements of Design</dc:title>
  <dc:creator>User</dc:creator>
  <cp:lastModifiedBy>Home</cp:lastModifiedBy>
  <cp:revision>92</cp:revision>
  <dcterms:created xsi:type="dcterms:W3CDTF">2010-10-17T19:06:26Z</dcterms:created>
  <dcterms:modified xsi:type="dcterms:W3CDTF">2012-02-17T17:10:51Z</dcterms:modified>
</cp:coreProperties>
</file>