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61" r:id="rId4"/>
    <p:sldId id="266" r:id="rId5"/>
    <p:sldId id="263" r:id="rId6"/>
    <p:sldId id="265" r:id="rId7"/>
    <p:sldId id="277" r:id="rId8"/>
    <p:sldId id="262" r:id="rId9"/>
    <p:sldId id="268" r:id="rId10"/>
    <p:sldId id="278" r:id="rId11"/>
    <p:sldId id="267" r:id="rId12"/>
    <p:sldId id="279" r:id="rId13"/>
    <p:sldId id="269" r:id="rId14"/>
    <p:sldId id="272" r:id="rId15"/>
    <p:sldId id="270" r:id="rId16"/>
    <p:sldId id="271" r:id="rId17"/>
    <p:sldId id="289" r:id="rId18"/>
    <p:sldId id="293" r:id="rId19"/>
    <p:sldId id="287" r:id="rId20"/>
    <p:sldId id="288" r:id="rId21"/>
    <p:sldId id="292" r:id="rId22"/>
    <p:sldId id="300" r:id="rId23"/>
    <p:sldId id="273" r:id="rId24"/>
    <p:sldId id="274" r:id="rId25"/>
    <p:sldId id="283" r:id="rId26"/>
    <p:sldId id="284" r:id="rId27"/>
    <p:sldId id="286" r:id="rId28"/>
    <p:sldId id="296" r:id="rId29"/>
    <p:sldId id="297" r:id="rId30"/>
    <p:sldId id="294" r:id="rId31"/>
    <p:sldId id="295" r:id="rId32"/>
    <p:sldId id="276" r:id="rId33"/>
    <p:sldId id="281" r:id="rId34"/>
    <p:sldId id="285" r:id="rId35"/>
    <p:sldId id="298" r:id="rId36"/>
    <p:sldId id="282" r:id="rId37"/>
    <p:sldId id="291" r:id="rId38"/>
    <p:sldId id="301" r:id="rId39"/>
    <p:sldId id="302" r:id="rId40"/>
    <p:sldId id="30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3" autoAdjust="0"/>
    <p:restoredTop sz="88713" autoAdjust="0"/>
  </p:normalViewPr>
  <p:slideViewPr>
    <p:cSldViewPr>
      <p:cViewPr varScale="1">
        <p:scale>
          <a:sx n="43" d="100"/>
          <a:sy n="43" d="100"/>
        </p:scale>
        <p:origin x="-108"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CEE69E-880E-41A9-B2F6-0852B463350E}" type="datetimeFigureOut">
              <a:rPr lang="en-US" smtClean="0"/>
              <a:pPr/>
              <a:t>4/16/2012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13C6C4-8B66-481B-AC35-B5A6BB1EFA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3C6C4-8B66-481B-AC35-B5A6BB1EFABD}"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3C6C4-8B66-481B-AC35-B5A6BB1EFABD}"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3C6C4-8B66-481B-AC35-B5A6BB1EFABD}"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3C6C4-8B66-481B-AC35-B5A6BB1EFABD}"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3C6C4-8B66-481B-AC35-B5A6BB1EFABD}"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3C6C4-8B66-481B-AC35-B5A6BB1EFABD}" type="slidenum">
              <a:rPr lang="en-US" smtClean="0"/>
              <a:pPr/>
              <a:t>32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3C6C4-8B66-481B-AC35-B5A6BB1EFABD}" type="slidenum">
              <a:rPr lang="en-US" smtClean="0"/>
              <a:pPr/>
              <a:t>34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3C6C4-8B66-481B-AC35-B5A6BB1EFABD}" type="slidenum">
              <a:rPr lang="en-US" smtClean="0"/>
              <a:pPr/>
              <a:t>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3C6C4-8B66-481B-AC35-B5A6BB1EFABD}"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1382CE-4F12-4FD3-8441-87F09D1B5D8C}"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1D6E1-3D89-4C50-86A0-8FB7304C7F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382CE-4F12-4FD3-8441-87F09D1B5D8C}"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1D6E1-3D89-4C50-86A0-8FB7304C7F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382CE-4F12-4FD3-8441-87F09D1B5D8C}"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1D6E1-3D89-4C50-86A0-8FB7304C7F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382CE-4F12-4FD3-8441-87F09D1B5D8C}"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1D6E1-3D89-4C50-86A0-8FB7304C7F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382CE-4F12-4FD3-8441-87F09D1B5D8C}"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1D6E1-3D89-4C50-86A0-8FB7304C7F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1382CE-4F12-4FD3-8441-87F09D1B5D8C}"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1D6E1-3D89-4C50-86A0-8FB7304C7F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1382CE-4F12-4FD3-8441-87F09D1B5D8C}" type="datetimeFigureOut">
              <a:rPr lang="en-US" smtClean="0"/>
              <a:pPr/>
              <a:t>4/16/2012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1D6E1-3D89-4C50-86A0-8FB7304C7F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382CE-4F12-4FD3-8441-87F09D1B5D8C}" type="datetimeFigureOut">
              <a:rPr lang="en-US" smtClean="0"/>
              <a:pPr/>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1D6E1-3D89-4C50-86A0-8FB7304C7F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382CE-4F12-4FD3-8441-87F09D1B5D8C}" type="datetimeFigureOut">
              <a:rPr lang="en-US" smtClean="0"/>
              <a:pPr/>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1D6E1-3D89-4C50-86A0-8FB7304C7F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82CE-4F12-4FD3-8441-87F09D1B5D8C}"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1D6E1-3D89-4C50-86A0-8FB7304C7F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82CE-4F12-4FD3-8441-87F09D1B5D8C}"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1D6E1-3D89-4C50-86A0-8FB7304C7F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382CE-4F12-4FD3-8441-87F09D1B5D8C}" type="datetimeFigureOut">
              <a:rPr lang="en-US" smtClean="0"/>
              <a:pPr/>
              <a:t>4/16/2012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1D6E1-3D89-4C50-86A0-8FB7304C7F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Graves'_diseas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p:txBody>
          <a:bodyPr anchor="ctr"/>
          <a:lstStyle/>
          <a:p>
            <a:r>
              <a:rPr lang="en-US" sz="4800" dirty="0" smtClean="0"/>
              <a:t>Endocrine </a:t>
            </a:r>
            <a:r>
              <a:rPr lang="en-US" sz="4800" dirty="0"/>
              <a:t>System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Hyperthyroidism</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chemeClr val="accent6"/>
                </a:solidFill>
              </a:rPr>
              <a:t>What is the initial test you need it to confirmed the diagnosis?</a:t>
            </a:r>
          </a:p>
          <a:p>
            <a:pPr>
              <a:buNone/>
            </a:pPr>
            <a:r>
              <a:rPr lang="en-US" u="sng" dirty="0" smtClean="0"/>
              <a:t>Diagnosis</a:t>
            </a:r>
          </a:p>
          <a:p>
            <a:pPr lvl="0"/>
            <a:r>
              <a:rPr lang="en-US" dirty="0" smtClean="0"/>
              <a:t>Blood tests to measure levels of TSH </a:t>
            </a:r>
            <a:r>
              <a:rPr lang="en-US" dirty="0" smtClean="0"/>
              <a:t>, total and free T3   </a:t>
            </a:r>
            <a:r>
              <a:rPr lang="en-US" dirty="0" smtClean="0"/>
              <a:t>and </a:t>
            </a:r>
            <a:r>
              <a:rPr lang="en-US" dirty="0" smtClean="0"/>
              <a:t>T4( TT3,FT3,TT4,FT4)</a:t>
            </a:r>
            <a:endParaRPr lang="en-US" dirty="0" smtClean="0"/>
          </a:p>
          <a:p>
            <a:r>
              <a:rPr lang="en-US" dirty="0" smtClean="0"/>
              <a:t>Radioactive iodine uptake and scan</a:t>
            </a:r>
          </a:p>
          <a:p>
            <a:pPr lvl="0"/>
            <a:r>
              <a:rPr lang="en-US" dirty="0" smtClean="0"/>
              <a:t>CT scan or ultrasound</a:t>
            </a:r>
          </a:p>
          <a:p>
            <a:pPr lvl="0"/>
            <a:r>
              <a:rPr lang="en-US" dirty="0" smtClean="0"/>
              <a:t>FNA in thyroid cancer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Hyperthyroidism</a:t>
            </a:r>
            <a:endParaRPr lang="en-US" dirty="0">
              <a:solidFill>
                <a:srgbClr val="C00000"/>
              </a:solidFill>
            </a:endParaRPr>
          </a:p>
        </p:txBody>
      </p:sp>
      <p:sp>
        <p:nvSpPr>
          <p:cNvPr id="3" name="Content Placeholder 2"/>
          <p:cNvSpPr>
            <a:spLocks noGrp="1"/>
          </p:cNvSpPr>
          <p:nvPr>
            <p:ph idx="1"/>
          </p:nvPr>
        </p:nvSpPr>
        <p:spPr>
          <a:xfrm>
            <a:off x="457200" y="1600200"/>
            <a:ext cx="8229600" cy="4800600"/>
          </a:xfrm>
        </p:spPr>
        <p:txBody>
          <a:bodyPr>
            <a:normAutofit/>
          </a:bodyPr>
          <a:lstStyle/>
          <a:p>
            <a:pPr lvl="0"/>
            <a:r>
              <a:rPr lang="en-US" b="1" dirty="0" smtClean="0">
                <a:solidFill>
                  <a:schemeClr val="accent6"/>
                </a:solidFill>
              </a:rPr>
              <a:t>What Causes Hyperthyroidism</a:t>
            </a:r>
            <a:r>
              <a:rPr lang="en-US" b="1" dirty="0" smtClean="0">
                <a:solidFill>
                  <a:schemeClr val="accent6"/>
                </a:solidFill>
              </a:rPr>
              <a:t>?</a:t>
            </a:r>
          </a:p>
          <a:p>
            <a:pPr lvl="0"/>
            <a:r>
              <a:rPr lang="en-US" dirty="0" smtClean="0"/>
              <a:t> Ther</a:t>
            </a:r>
            <a:r>
              <a:rPr lang="en-US" dirty="0" smtClean="0"/>
              <a:t>e is many causes</a:t>
            </a:r>
            <a:endParaRPr lang="en-US" dirty="0" smtClean="0">
              <a:hlinkClick r:id="rId2" tooltip="Graves' disease"/>
            </a:endParaRPr>
          </a:p>
          <a:p>
            <a:pPr lvl="0"/>
            <a:r>
              <a:rPr lang="en-US" dirty="0" smtClean="0"/>
              <a:t>Graves’ disease is </a:t>
            </a:r>
            <a:r>
              <a:rPr lang="en-US" dirty="0"/>
              <a:t>the most common cause of hyperthyroidism and </a:t>
            </a:r>
            <a:r>
              <a:rPr lang="en-US" dirty="0" err="1" smtClean="0"/>
              <a:t>thyrotoxicosis</a:t>
            </a:r>
            <a:endParaRPr lang="en-US" dirty="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Hyperthyroidism</a:t>
            </a:r>
            <a:endParaRPr lang="en-US" dirty="0">
              <a:solidFill>
                <a:srgbClr val="C00000"/>
              </a:solidFill>
            </a:endParaRPr>
          </a:p>
        </p:txBody>
      </p:sp>
      <p:sp>
        <p:nvSpPr>
          <p:cNvPr id="3" name="Content Placeholder 2"/>
          <p:cNvSpPr>
            <a:spLocks noGrp="1"/>
          </p:cNvSpPr>
          <p:nvPr>
            <p:ph idx="1"/>
          </p:nvPr>
        </p:nvSpPr>
        <p:spPr>
          <a:xfrm>
            <a:off x="304800" y="1600200"/>
            <a:ext cx="8839200" cy="4525963"/>
          </a:xfrm>
        </p:spPr>
        <p:txBody>
          <a:bodyPr/>
          <a:lstStyle/>
          <a:p>
            <a:r>
              <a:rPr lang="en-US" dirty="0" smtClean="0"/>
              <a:t>The test results of the patient </a:t>
            </a:r>
            <a:r>
              <a:rPr lang="en-US" dirty="0" smtClean="0"/>
              <a:t>show </a:t>
            </a:r>
            <a:endParaRPr lang="en-US" dirty="0" smtClean="0"/>
          </a:p>
          <a:p>
            <a:r>
              <a:rPr lang="en-US" dirty="0" smtClean="0"/>
              <a:t>TSH   ,T4  ,T3   </a:t>
            </a:r>
          </a:p>
          <a:p>
            <a:r>
              <a:rPr lang="en-US" b="1" dirty="0" smtClean="0"/>
              <a:t>Confirmed  that the patient has </a:t>
            </a:r>
            <a:r>
              <a:rPr lang="en-US" b="1" dirty="0" smtClean="0"/>
              <a:t>hyperthyroidism</a:t>
            </a:r>
            <a:endParaRPr lang="en-US" b="1" dirty="0" smtClean="0"/>
          </a:p>
          <a:p>
            <a:pPr>
              <a:buNone/>
            </a:pPr>
            <a:r>
              <a:rPr lang="en-US" dirty="0" smtClean="0">
                <a:solidFill>
                  <a:srgbClr val="FF0000"/>
                </a:solidFill>
              </a:rPr>
              <a:t>Is the patent has hyperthyroidism caused by  Graves disease ?!</a:t>
            </a:r>
          </a:p>
          <a:p>
            <a:r>
              <a:rPr lang="en-US" dirty="0" smtClean="0">
                <a:solidFill>
                  <a:srgbClr val="FF0000"/>
                </a:solidFill>
              </a:rPr>
              <a:t>what additional tests would you order?</a:t>
            </a:r>
          </a:p>
          <a:p>
            <a:pPr>
              <a:buNone/>
            </a:pPr>
            <a:endParaRPr lang="en-US" dirty="0" smtClean="0"/>
          </a:p>
          <a:p>
            <a:endParaRPr lang="en-US" dirty="0"/>
          </a:p>
        </p:txBody>
      </p:sp>
      <p:cxnSp>
        <p:nvCxnSpPr>
          <p:cNvPr id="5" name="Straight Arrow Connector 4"/>
          <p:cNvCxnSpPr/>
          <p:nvPr/>
        </p:nvCxnSpPr>
        <p:spPr>
          <a:xfrm flipV="1">
            <a:off x="2209800" y="2209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971800" y="2286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524000" y="2286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dirty="0" smtClean="0">
                <a:solidFill>
                  <a:schemeClr val="accent2"/>
                </a:solidFill>
              </a:rPr>
              <a:t>Graves </a:t>
            </a:r>
            <a:r>
              <a:rPr lang="en-US" dirty="0">
                <a:solidFill>
                  <a:schemeClr val="accent2"/>
                </a:solidFill>
              </a:rPr>
              <a:t>disease</a:t>
            </a:r>
            <a:r>
              <a:rPr lang="en-US" dirty="0"/>
              <a:t/>
            </a:r>
            <a:br>
              <a:rPr lang="en-US" dirty="0"/>
            </a:br>
            <a:endParaRPr lang="en-US" dirty="0"/>
          </a:p>
        </p:txBody>
      </p:sp>
      <p:sp>
        <p:nvSpPr>
          <p:cNvPr id="3" name="Content Placeholder 2"/>
          <p:cNvSpPr>
            <a:spLocks noGrp="1"/>
          </p:cNvSpPr>
          <p:nvPr>
            <p:ph idx="1"/>
          </p:nvPr>
        </p:nvSpPr>
        <p:spPr>
          <a:xfrm>
            <a:off x="457200" y="1066800"/>
            <a:ext cx="8229600" cy="5059363"/>
          </a:xfrm>
        </p:spPr>
        <p:txBody>
          <a:bodyPr>
            <a:normAutofit fontScale="92500"/>
          </a:bodyPr>
          <a:lstStyle/>
          <a:p>
            <a:pPr lvl="0"/>
            <a:r>
              <a:rPr lang="en-US" b="1" dirty="0" smtClean="0">
                <a:solidFill>
                  <a:schemeClr val="accent6"/>
                </a:solidFill>
              </a:rPr>
              <a:t>Graves</a:t>
            </a:r>
            <a:r>
              <a:rPr lang="en-US" b="1" dirty="0" smtClean="0">
                <a:solidFill>
                  <a:schemeClr val="accent6"/>
                </a:solidFill>
              </a:rPr>
              <a:t>' Disease</a:t>
            </a:r>
            <a:r>
              <a:rPr lang="en-US" dirty="0" smtClean="0">
                <a:solidFill>
                  <a:schemeClr val="accent6"/>
                </a:solidFill>
              </a:rPr>
              <a:t> </a:t>
            </a:r>
            <a:r>
              <a:rPr lang="en-US" dirty="0" smtClean="0"/>
              <a:t>is an autoimmune condition in which </a:t>
            </a:r>
            <a:r>
              <a:rPr lang="en-US" dirty="0" err="1" smtClean="0"/>
              <a:t>autoantibodies</a:t>
            </a:r>
            <a:r>
              <a:rPr lang="en-US" dirty="0" smtClean="0"/>
              <a:t> are directed against the thyroid-stimulating hormone (TSH) receptor .</a:t>
            </a:r>
          </a:p>
          <a:p>
            <a:pPr lvl="0"/>
            <a:r>
              <a:rPr lang="en-US" dirty="0" smtClean="0"/>
              <a:t>lead to stimulate </a:t>
            </a:r>
            <a:r>
              <a:rPr lang="en-US" dirty="0"/>
              <a:t>the production of </a:t>
            </a:r>
            <a:r>
              <a:rPr lang="en-US" dirty="0" smtClean="0"/>
              <a:t>thyroid </a:t>
            </a:r>
            <a:r>
              <a:rPr lang="en-US" dirty="0"/>
              <a:t>hormones, </a:t>
            </a:r>
            <a:r>
              <a:rPr lang="en-US" dirty="0" smtClean="0"/>
              <a:t>thyroxin  (</a:t>
            </a:r>
            <a:r>
              <a:rPr lang="en-US" dirty="0" smtClean="0"/>
              <a:t>T4)and </a:t>
            </a:r>
            <a:r>
              <a:rPr lang="en-US" dirty="0" err="1" smtClean="0"/>
              <a:t>triiodothyronine</a:t>
            </a:r>
            <a:r>
              <a:rPr lang="en-US" dirty="0" smtClean="0"/>
              <a:t>(T3)</a:t>
            </a:r>
            <a:endParaRPr lang="en-US" dirty="0"/>
          </a:p>
          <a:p>
            <a:pPr lvl="0"/>
            <a:r>
              <a:rPr lang="en-US" dirty="0"/>
              <a:t>the </a:t>
            </a:r>
            <a:r>
              <a:rPr lang="en-US" dirty="0" err="1"/>
              <a:t>autoantibodies</a:t>
            </a:r>
            <a:r>
              <a:rPr lang="en-US" dirty="0"/>
              <a:t> are not under a negative feedback control system   </a:t>
            </a:r>
            <a:r>
              <a:rPr lang="en-US" dirty="0" smtClean="0"/>
              <a:t>       </a:t>
            </a:r>
            <a:r>
              <a:rPr lang="en-US" dirty="0"/>
              <a:t>lead to overproduction of the thyroid </a:t>
            </a:r>
            <a:r>
              <a:rPr lang="en-US" dirty="0" smtClean="0"/>
              <a:t>hormones (hyper </a:t>
            </a:r>
            <a:r>
              <a:rPr lang="en-US" dirty="0" err="1" smtClean="0"/>
              <a:t>thyrpdisim</a:t>
            </a:r>
            <a:r>
              <a:rPr lang="en-US" dirty="0" smtClean="0"/>
              <a:t>)         many </a:t>
            </a:r>
            <a:r>
              <a:rPr lang="en-US" dirty="0"/>
              <a:t>metabolic problems.</a:t>
            </a:r>
          </a:p>
          <a:p>
            <a:pPr lvl="0">
              <a:buNone/>
            </a:pPr>
            <a:endParaRPr lang="en-US" dirty="0"/>
          </a:p>
          <a:p>
            <a:endParaRPr lang="en-US" dirty="0"/>
          </a:p>
        </p:txBody>
      </p:sp>
      <p:cxnSp>
        <p:nvCxnSpPr>
          <p:cNvPr id="6" name="Straight Arrow Connector 5"/>
          <p:cNvCxnSpPr/>
          <p:nvPr/>
        </p:nvCxnSpPr>
        <p:spPr>
          <a:xfrm>
            <a:off x="4800600" y="4267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19400" y="52578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ure20-04.jpg"/>
          <p:cNvPicPr>
            <a:picLocks noGrp="1" noChangeAspect="1"/>
          </p:cNvPicPr>
          <p:nvPr>
            <p:ph idx="1"/>
          </p:nvPr>
        </p:nvPicPr>
        <p:blipFill>
          <a:blip r:embed="rId2" cstate="print"/>
          <a:stretch>
            <a:fillRect/>
          </a:stretch>
        </p:blipFill>
        <p:spPr>
          <a:xfrm>
            <a:off x="609600" y="304800"/>
            <a:ext cx="8001000" cy="6019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Graves disease</a:t>
            </a:r>
            <a:endParaRPr lang="en-US" dirty="0">
              <a:solidFill>
                <a:srgbClr val="C00000"/>
              </a:solidFill>
            </a:endParaRPr>
          </a:p>
        </p:txBody>
      </p:sp>
      <p:sp>
        <p:nvSpPr>
          <p:cNvPr id="3" name="Content Placeholder 2"/>
          <p:cNvSpPr>
            <a:spLocks noGrp="1"/>
          </p:cNvSpPr>
          <p:nvPr>
            <p:ph idx="1"/>
          </p:nvPr>
        </p:nvSpPr>
        <p:spPr>
          <a:xfrm>
            <a:off x="457200" y="1447800"/>
            <a:ext cx="8229600" cy="5105400"/>
          </a:xfrm>
        </p:spPr>
        <p:txBody>
          <a:bodyPr>
            <a:normAutofit/>
          </a:bodyPr>
          <a:lstStyle/>
          <a:p>
            <a:pPr>
              <a:buNone/>
            </a:pPr>
            <a:r>
              <a:rPr lang="en-US" dirty="0">
                <a:solidFill>
                  <a:schemeClr val="accent6"/>
                </a:solidFill>
              </a:rPr>
              <a:t>Risk </a:t>
            </a:r>
            <a:r>
              <a:rPr lang="en-US" dirty="0" smtClean="0">
                <a:solidFill>
                  <a:schemeClr val="accent6"/>
                </a:solidFill>
              </a:rPr>
              <a:t>factors:</a:t>
            </a:r>
          </a:p>
          <a:p>
            <a:pPr lvl="0"/>
            <a:r>
              <a:rPr lang="en-US" dirty="0" smtClean="0"/>
              <a:t>is </a:t>
            </a:r>
            <a:r>
              <a:rPr lang="en-US" dirty="0"/>
              <a:t>most common in women over age 20. </a:t>
            </a:r>
          </a:p>
          <a:p>
            <a:pPr lvl="0"/>
            <a:r>
              <a:rPr lang="en-US" dirty="0"/>
              <a:t> White and Asian populations are at higher risk than black populations</a:t>
            </a:r>
          </a:p>
          <a:p>
            <a:pPr lvl="0"/>
            <a:r>
              <a:rPr lang="en-US" dirty="0"/>
              <a:t>The disease is more common in  female more than male </a:t>
            </a:r>
          </a:p>
          <a:p>
            <a:pPr lvl="0"/>
            <a:r>
              <a:rPr lang="en-US" dirty="0"/>
              <a:t>family history of thyroid disease and Genetic factors</a:t>
            </a:r>
          </a:p>
          <a:p>
            <a:pPr lvl="0"/>
            <a:r>
              <a:rPr lang="en-US" dirty="0"/>
              <a:t>Smoking is also a significant risk </a:t>
            </a:r>
            <a:r>
              <a:rPr lang="en-US" dirty="0" smtClean="0"/>
              <a:t>factor</a:t>
            </a:r>
          </a:p>
          <a:p>
            <a:pPr>
              <a:buNone/>
            </a:pPr>
            <a:endParaRPr lang="en-US" dirty="0" smtClean="0"/>
          </a:p>
          <a:p>
            <a:pPr lvl="0"/>
            <a:endParaRPr lang="en-US" dirty="0"/>
          </a:p>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Graves disease</a:t>
            </a:r>
            <a:endParaRPr lang="en-US" dirty="0">
              <a:solidFill>
                <a:srgbClr val="C00000"/>
              </a:solidFill>
            </a:endParaRPr>
          </a:p>
        </p:txBody>
      </p:sp>
      <p:sp>
        <p:nvSpPr>
          <p:cNvPr id="3" name="Content Placeholder 2"/>
          <p:cNvSpPr>
            <a:spLocks noGrp="1"/>
          </p:cNvSpPr>
          <p:nvPr>
            <p:ph idx="1"/>
          </p:nvPr>
        </p:nvSpPr>
        <p:spPr>
          <a:xfrm>
            <a:off x="457200" y="1066800"/>
            <a:ext cx="8229600" cy="4906963"/>
          </a:xfrm>
        </p:spPr>
        <p:txBody>
          <a:bodyPr>
            <a:normAutofit fontScale="92500"/>
          </a:bodyPr>
          <a:lstStyle/>
          <a:p>
            <a:pPr>
              <a:buNone/>
            </a:pPr>
            <a:r>
              <a:rPr lang="en-US" dirty="0" smtClean="0">
                <a:solidFill>
                  <a:schemeClr val="accent6"/>
                </a:solidFill>
              </a:rPr>
              <a:t>symptoms</a:t>
            </a:r>
          </a:p>
          <a:p>
            <a:r>
              <a:rPr lang="en-US" dirty="0" smtClean="0"/>
              <a:t>Patients </a:t>
            </a:r>
            <a:r>
              <a:rPr lang="en-US" dirty="0"/>
              <a:t>with Graves' disease can exhibit a variety of symptoms related to </a:t>
            </a:r>
            <a:r>
              <a:rPr lang="en-US" dirty="0" smtClean="0"/>
              <a:t>hyperthyroidism</a:t>
            </a:r>
          </a:p>
          <a:p>
            <a:r>
              <a:rPr lang="en-US" dirty="0" smtClean="0"/>
              <a:t>some </a:t>
            </a:r>
            <a:r>
              <a:rPr lang="en-US" dirty="0"/>
              <a:t>patients with Graves' disease exhibit </a:t>
            </a:r>
            <a:r>
              <a:rPr lang="en-US" dirty="0" smtClean="0"/>
              <a:t>unique symptoms including:</a:t>
            </a:r>
            <a:endParaRPr lang="en-US" dirty="0"/>
          </a:p>
          <a:p>
            <a:pPr lvl="0"/>
            <a:r>
              <a:rPr lang="en-US" dirty="0" smtClean="0"/>
              <a:t> </a:t>
            </a:r>
            <a:r>
              <a:rPr lang="en-US" dirty="0"/>
              <a:t>(bulging eyes) </a:t>
            </a:r>
          </a:p>
          <a:p>
            <a:pPr lvl="0"/>
            <a:r>
              <a:rPr lang="en-US" dirty="0" err="1"/>
              <a:t>pretibial</a:t>
            </a:r>
            <a:r>
              <a:rPr lang="en-US" dirty="0"/>
              <a:t> </a:t>
            </a:r>
            <a:r>
              <a:rPr lang="en-US" dirty="0" smtClean="0"/>
              <a:t> </a:t>
            </a:r>
            <a:r>
              <a:rPr lang="en-US" dirty="0" err="1" smtClean="0"/>
              <a:t>myxedema</a:t>
            </a:r>
            <a:r>
              <a:rPr lang="en-US" dirty="0" smtClean="0"/>
              <a:t> </a:t>
            </a:r>
            <a:r>
              <a:rPr lang="en-US" dirty="0"/>
              <a:t>(swelling of </a:t>
            </a:r>
            <a:r>
              <a:rPr lang="en-US" dirty="0" smtClean="0"/>
              <a:t>legs </a:t>
            </a:r>
            <a:r>
              <a:rPr lang="en-US" dirty="0" smtClean="0"/>
              <a:t>)</a:t>
            </a:r>
            <a:endParaRPr lang="en-US" dirty="0" smtClean="0"/>
          </a:p>
          <a:p>
            <a:pPr lvl="0"/>
            <a:r>
              <a:rPr lang="en-US" dirty="0" smtClean="0"/>
              <a:t>Graves' disease is often called diffuse toxic goiter because the entire thyroid gland is enlarged.</a:t>
            </a:r>
            <a:endParaRPr lang="en-US" dirty="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Graves’ disease </a:t>
            </a:r>
            <a:endParaRPr lang="en-US" dirty="0"/>
          </a:p>
        </p:txBody>
      </p:sp>
      <p:pic>
        <p:nvPicPr>
          <p:cNvPr id="4" name="Content Placeholder 3" descr="1642-0550x0475.jpg"/>
          <p:cNvPicPr>
            <a:picLocks noGrp="1" noChangeAspect="1"/>
          </p:cNvPicPr>
          <p:nvPr>
            <p:ph idx="1"/>
          </p:nvPr>
        </p:nvPicPr>
        <p:blipFill>
          <a:blip r:embed="rId2" cstate="print"/>
          <a:stretch>
            <a:fillRect/>
          </a:stretch>
        </p:blipFill>
        <p:spPr>
          <a:xfrm>
            <a:off x="838200" y="1600200"/>
            <a:ext cx="7772400" cy="4525963"/>
          </a:xfrm>
        </p:spPr>
      </p:pic>
      <p:sp>
        <p:nvSpPr>
          <p:cNvPr id="5" name="TextBox 4"/>
          <p:cNvSpPr txBox="1"/>
          <p:nvPr/>
        </p:nvSpPr>
        <p:spPr>
          <a:xfrm>
            <a:off x="6172200" y="5181600"/>
            <a:ext cx="1856342" cy="369332"/>
          </a:xfrm>
          <a:prstGeom prst="rect">
            <a:avLst/>
          </a:prstGeom>
          <a:noFill/>
        </p:spPr>
        <p:txBody>
          <a:bodyPr wrap="none" rtlCol="0">
            <a:spAutoFit/>
          </a:bodyPr>
          <a:lstStyle/>
          <a:p>
            <a:r>
              <a:rPr lang="en-US" dirty="0" smtClean="0"/>
              <a:t> heart Palpitation </a:t>
            </a:r>
            <a:endParaRPr lang="en-US" dirty="0"/>
          </a:p>
        </p:txBody>
      </p:sp>
      <p:sp>
        <p:nvSpPr>
          <p:cNvPr id="6" name="TextBox 5"/>
          <p:cNvSpPr txBox="1"/>
          <p:nvPr/>
        </p:nvSpPr>
        <p:spPr>
          <a:xfrm>
            <a:off x="6172200" y="3429000"/>
            <a:ext cx="914353" cy="369332"/>
          </a:xfrm>
          <a:prstGeom prst="rect">
            <a:avLst/>
          </a:prstGeom>
          <a:noFill/>
        </p:spPr>
        <p:txBody>
          <a:bodyPr wrap="none" rtlCol="0">
            <a:spAutoFit/>
          </a:bodyPr>
          <a:lstStyle/>
          <a:p>
            <a:r>
              <a:rPr lang="en-US" dirty="0" smtClean="0"/>
              <a:t>Tremor </a:t>
            </a:r>
            <a:endParaRPr lang="en-US" dirty="0"/>
          </a:p>
        </p:txBody>
      </p:sp>
      <p:sp>
        <p:nvSpPr>
          <p:cNvPr id="7" name="TextBox 6"/>
          <p:cNvSpPr txBox="1"/>
          <p:nvPr/>
        </p:nvSpPr>
        <p:spPr>
          <a:xfrm>
            <a:off x="7315200" y="2819400"/>
            <a:ext cx="1281761" cy="369332"/>
          </a:xfrm>
          <a:prstGeom prst="rect">
            <a:avLst/>
          </a:prstGeom>
          <a:noFill/>
        </p:spPr>
        <p:txBody>
          <a:bodyPr wrap="none" rtlCol="0">
            <a:spAutoFit/>
          </a:bodyPr>
          <a:lstStyle/>
          <a:p>
            <a:r>
              <a:rPr lang="en-US" dirty="0" smtClean="0"/>
              <a:t>weight loss</a:t>
            </a:r>
            <a:r>
              <a:rPr lang="en-US" dirty="0" smtClean="0"/>
              <a:t> </a:t>
            </a:r>
            <a:endParaRPr lang="en-US" dirty="0"/>
          </a:p>
        </p:txBody>
      </p:sp>
      <p:sp>
        <p:nvSpPr>
          <p:cNvPr id="8" name="TextBox 7"/>
          <p:cNvSpPr txBox="1"/>
          <p:nvPr/>
        </p:nvSpPr>
        <p:spPr>
          <a:xfrm>
            <a:off x="1524000" y="5715000"/>
            <a:ext cx="2096856" cy="369332"/>
          </a:xfrm>
          <a:prstGeom prst="rect">
            <a:avLst/>
          </a:prstGeom>
          <a:noFill/>
        </p:spPr>
        <p:txBody>
          <a:bodyPr wrap="none" rtlCol="0">
            <a:spAutoFit/>
          </a:bodyPr>
          <a:lstStyle/>
          <a:p>
            <a:r>
              <a:rPr lang="en-US" dirty="0" err="1" smtClean="0"/>
              <a:t>pretibial</a:t>
            </a:r>
            <a:r>
              <a:rPr lang="en-US" dirty="0" smtClean="0"/>
              <a:t>  </a:t>
            </a:r>
            <a:r>
              <a:rPr lang="en-US" dirty="0" err="1" smtClean="0"/>
              <a:t>myxedema</a:t>
            </a:r>
            <a:endParaRPr lang="en-US" dirty="0"/>
          </a:p>
        </p:txBody>
      </p:sp>
      <p:sp>
        <p:nvSpPr>
          <p:cNvPr id="10" name="TextBox 9"/>
          <p:cNvSpPr txBox="1"/>
          <p:nvPr/>
        </p:nvSpPr>
        <p:spPr>
          <a:xfrm>
            <a:off x="914400" y="2819400"/>
            <a:ext cx="1350563" cy="369332"/>
          </a:xfrm>
          <a:prstGeom prst="rect">
            <a:avLst/>
          </a:prstGeom>
          <a:noFill/>
        </p:spPr>
        <p:txBody>
          <a:bodyPr wrap="none" rtlCol="0">
            <a:spAutoFit/>
          </a:bodyPr>
          <a:lstStyle/>
          <a:p>
            <a:r>
              <a:rPr lang="en-US" dirty="0" smtClean="0"/>
              <a:t>Bulging eyes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Thyroid goiter </a:t>
            </a:r>
            <a:br>
              <a:rPr lang="en-US" dirty="0" smtClean="0"/>
            </a:br>
            <a:endParaRPr lang="en-US" dirty="0"/>
          </a:p>
        </p:txBody>
      </p:sp>
      <p:pic>
        <p:nvPicPr>
          <p:cNvPr id="5" name="Picture Placeholder 4" descr="Thyroid-Gland-Problems-150x150.jpg"/>
          <p:cNvPicPr>
            <a:picLocks noGrp="1" noChangeAspect="1"/>
          </p:cNvPicPr>
          <p:nvPr>
            <p:ph type="pic" idx="1"/>
          </p:nvPr>
        </p:nvPicPr>
        <p:blipFill>
          <a:blip r:embed="rId2" cstate="print"/>
          <a:srcRect t="12500" b="12500"/>
          <a:stretch>
            <a:fillRect/>
          </a:stretch>
        </p:blipFill>
        <p:spPr/>
      </p:pic>
      <p:sp>
        <p:nvSpPr>
          <p:cNvPr id="4" name="Text Placeholder 3"/>
          <p:cNvSpPr>
            <a:spLocks noGrp="1"/>
          </p:cNvSpPr>
          <p:nvPr>
            <p:ph type="body" sz="half" idx="2"/>
          </p:nvPr>
        </p:nvSpPr>
        <p:spPr>
          <a:xfrm>
            <a:off x="685800" y="5105400"/>
            <a:ext cx="7239000" cy="990600"/>
          </a:xfrm>
        </p:spPr>
        <p:txBody>
          <a:bodyPr/>
          <a:lstStyle/>
          <a:p>
            <a:r>
              <a:rPr lang="en-US" sz="2000" dirty="0" smtClean="0"/>
              <a:t>Thyroid goiter </a:t>
            </a:r>
            <a:r>
              <a:rPr lang="en-US" sz="2000" dirty="0" smtClean="0"/>
              <a:t> :is enlargement of thyroid gland can be present in hyperthyroidism disorders as well as in hypothyroidism disorders </a:t>
            </a:r>
            <a:endParaRPr lang="en-US" sz="2000"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Hyperthyroidism Graves’ disease  </a:t>
            </a:r>
            <a:endParaRPr lang="en-US" dirty="0"/>
          </a:p>
        </p:txBody>
      </p:sp>
      <p:sp>
        <p:nvSpPr>
          <p:cNvPr id="3" name="Text Placeholder 2"/>
          <p:cNvSpPr>
            <a:spLocks noGrp="1"/>
          </p:cNvSpPr>
          <p:nvPr>
            <p:ph type="body" idx="1"/>
          </p:nvPr>
        </p:nvSpPr>
        <p:spPr>
          <a:xfrm>
            <a:off x="228600" y="5334000"/>
            <a:ext cx="4040188" cy="792162"/>
          </a:xfrm>
        </p:spPr>
        <p:txBody>
          <a:bodyPr>
            <a:normAutofit lnSpcReduction="10000"/>
          </a:bodyPr>
          <a:lstStyle/>
          <a:p>
            <a:r>
              <a:rPr lang="en-US" dirty="0" smtClean="0"/>
              <a:t> patient with Graves disease  show Bulging eyes </a:t>
            </a:r>
            <a:endParaRPr lang="en-US" dirty="0"/>
          </a:p>
        </p:txBody>
      </p:sp>
      <p:pic>
        <p:nvPicPr>
          <p:cNvPr id="7" name="Content Placeholder 6" descr="230px-Proptosis_and_lid_retraction_from_Graves'_Disease.jpg"/>
          <p:cNvPicPr>
            <a:picLocks noGrp="1" noChangeAspect="1"/>
          </p:cNvPicPr>
          <p:nvPr>
            <p:ph sz="half" idx="2"/>
          </p:nvPr>
        </p:nvPicPr>
        <p:blipFill>
          <a:blip r:embed="rId2" cstate="print"/>
          <a:stretch>
            <a:fillRect/>
          </a:stretch>
        </p:blipFill>
        <p:spPr>
          <a:xfrm>
            <a:off x="228600" y="1752600"/>
            <a:ext cx="4064000" cy="2895600"/>
          </a:xfrm>
        </p:spPr>
      </p:pic>
      <p:pic>
        <p:nvPicPr>
          <p:cNvPr id="8" name="Content Placeholder 7" descr="1286886791.jpg"/>
          <p:cNvPicPr>
            <a:picLocks noGrp="1" noChangeAspect="1"/>
          </p:cNvPicPr>
          <p:nvPr>
            <p:ph sz="quarter" idx="4"/>
          </p:nvPr>
        </p:nvPicPr>
        <p:blipFill>
          <a:blip r:embed="rId3" cstate="print"/>
          <a:stretch>
            <a:fillRect/>
          </a:stretch>
        </p:blipFill>
        <p:spPr>
          <a:xfrm>
            <a:off x="4267200" y="1752600"/>
            <a:ext cx="4572001" cy="443650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a:xfrm>
            <a:off x="457200" y="1143000"/>
            <a:ext cx="3733800" cy="5181600"/>
          </a:xfrm>
        </p:spPr>
        <p:txBody>
          <a:bodyPr>
            <a:normAutofit fontScale="92500" lnSpcReduction="20000"/>
          </a:bodyPr>
          <a:lstStyle/>
          <a:p>
            <a:r>
              <a:rPr lang="en-US" sz="2800" dirty="0"/>
              <a:t>Consists of several glands located in various parts of the body</a:t>
            </a:r>
          </a:p>
          <a:p>
            <a:r>
              <a:rPr lang="en-US" sz="2800" dirty="0"/>
              <a:t>Specific Glands</a:t>
            </a:r>
          </a:p>
          <a:p>
            <a:pPr lvl="1"/>
            <a:r>
              <a:rPr lang="en-US" sz="2400" b="0" smtClean="0">
                <a:latin typeface="Arial" charset="0"/>
              </a:rPr>
              <a:t>Hypothalamus</a:t>
            </a:r>
            <a:endParaRPr lang="en-US" sz="2400" b="0" dirty="0">
              <a:latin typeface="Arial" charset="0"/>
            </a:endParaRPr>
          </a:p>
          <a:p>
            <a:pPr lvl="1"/>
            <a:r>
              <a:rPr lang="en-US" sz="2400" b="0" dirty="0">
                <a:latin typeface="Arial" charset="0"/>
              </a:rPr>
              <a:t>Pituitary</a:t>
            </a:r>
          </a:p>
          <a:p>
            <a:pPr lvl="1"/>
            <a:r>
              <a:rPr lang="en-US" sz="2400" b="0" dirty="0">
                <a:latin typeface="Arial" charset="0"/>
              </a:rPr>
              <a:t>Thyroid</a:t>
            </a:r>
          </a:p>
          <a:p>
            <a:pPr lvl="1"/>
            <a:r>
              <a:rPr lang="en-US" sz="2400" b="0" dirty="0">
                <a:latin typeface="Arial" charset="0"/>
              </a:rPr>
              <a:t>Parathyroid</a:t>
            </a:r>
          </a:p>
          <a:p>
            <a:pPr lvl="1"/>
            <a:r>
              <a:rPr lang="en-US" sz="2400" b="0" dirty="0">
                <a:latin typeface="Arial" charset="0"/>
              </a:rPr>
              <a:t>Adrenal</a:t>
            </a:r>
          </a:p>
          <a:p>
            <a:pPr lvl="1"/>
            <a:r>
              <a:rPr lang="en-US" sz="2400" b="0" dirty="0">
                <a:latin typeface="Arial" charset="0"/>
              </a:rPr>
              <a:t>Kidneys</a:t>
            </a:r>
          </a:p>
          <a:p>
            <a:pPr lvl="1"/>
            <a:r>
              <a:rPr lang="en-US" sz="2400" b="0" dirty="0">
                <a:latin typeface="Arial" charset="0"/>
              </a:rPr>
              <a:t>Pancreatic Islets</a:t>
            </a:r>
          </a:p>
          <a:p>
            <a:pPr lvl="1"/>
            <a:r>
              <a:rPr lang="en-US" sz="2400" b="0" dirty="0">
                <a:latin typeface="Arial" charset="0"/>
              </a:rPr>
              <a:t>Ovaries</a:t>
            </a:r>
          </a:p>
          <a:p>
            <a:pPr lvl="1"/>
            <a:r>
              <a:rPr lang="en-US" sz="2400" b="0" dirty="0">
                <a:latin typeface="Arial" charset="0"/>
              </a:rPr>
              <a:t>Testes</a:t>
            </a:r>
          </a:p>
        </p:txBody>
      </p:sp>
      <p:sp>
        <p:nvSpPr>
          <p:cNvPr id="8" name="Rectangle 2"/>
          <p:cNvSpPr>
            <a:spLocks noGrp="1" noChangeArrowheads="1"/>
          </p:cNvSpPr>
          <p:nvPr>
            <p:ph type="title"/>
          </p:nvPr>
        </p:nvSpPr>
        <p:spPr>
          <a:xfrm>
            <a:off x="0" y="228600"/>
            <a:ext cx="8229600" cy="1143000"/>
          </a:xfrm>
        </p:spPr>
        <p:txBody>
          <a:bodyPr/>
          <a:lstStyle/>
          <a:p>
            <a:pPr algn="l"/>
            <a:r>
              <a:rPr lang="en-US" dirty="0"/>
              <a:t>The Endocrine 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Graves disease</a:t>
            </a:r>
            <a:endParaRPr lang="en-US" dirty="0"/>
          </a:p>
        </p:txBody>
      </p:sp>
      <p:sp>
        <p:nvSpPr>
          <p:cNvPr id="3" name="Text Placeholder 2"/>
          <p:cNvSpPr>
            <a:spLocks noGrp="1"/>
          </p:cNvSpPr>
          <p:nvPr>
            <p:ph type="body" idx="1"/>
          </p:nvPr>
        </p:nvSpPr>
        <p:spPr>
          <a:xfrm>
            <a:off x="304800" y="5562600"/>
            <a:ext cx="7772400" cy="1066800"/>
          </a:xfrm>
        </p:spPr>
        <p:txBody>
          <a:bodyPr>
            <a:normAutofit/>
          </a:bodyPr>
          <a:lstStyle/>
          <a:p>
            <a:pPr lvl="0"/>
            <a:r>
              <a:rPr lang="en-US" dirty="0" smtClean="0"/>
              <a:t>Patient  with Graves’ disease show </a:t>
            </a:r>
            <a:r>
              <a:rPr lang="en-US" dirty="0" smtClean="0"/>
              <a:t>bulging </a:t>
            </a:r>
            <a:r>
              <a:rPr lang="en-US" dirty="0" smtClean="0"/>
              <a:t>eyes and </a:t>
            </a:r>
            <a:r>
              <a:rPr lang="en-US" dirty="0" smtClean="0"/>
              <a:t>diffuse goiter (enlarged thyroid gland)</a:t>
            </a:r>
          </a:p>
          <a:p>
            <a:endParaRPr lang="en-US" dirty="0"/>
          </a:p>
        </p:txBody>
      </p:sp>
      <p:pic>
        <p:nvPicPr>
          <p:cNvPr id="7" name="Content Placeholder 6" descr="graves_disease_2y0276.jpg"/>
          <p:cNvPicPr>
            <a:picLocks noGrp="1" noChangeAspect="1"/>
          </p:cNvPicPr>
          <p:nvPr>
            <p:ph sz="half" idx="2"/>
          </p:nvPr>
        </p:nvPicPr>
        <p:blipFill>
          <a:blip r:embed="rId3" cstate="print"/>
          <a:stretch>
            <a:fillRect/>
          </a:stretch>
        </p:blipFill>
        <p:spPr>
          <a:xfrm>
            <a:off x="533400" y="1295400"/>
            <a:ext cx="3581400" cy="4191000"/>
          </a:xfrm>
        </p:spPr>
      </p:pic>
      <p:pic>
        <p:nvPicPr>
          <p:cNvPr id="26" name="Content Placeholder 25" descr="imagesCAY93OLR.jpg"/>
          <p:cNvPicPr>
            <a:picLocks noGrp="1" noChangeAspect="1"/>
          </p:cNvPicPr>
          <p:nvPr>
            <p:ph sz="quarter" idx="4"/>
          </p:nvPr>
        </p:nvPicPr>
        <p:blipFill>
          <a:blip r:embed="rId4" cstate="print"/>
          <a:stretch>
            <a:fillRect/>
          </a:stretch>
        </p:blipFill>
        <p:spPr>
          <a:xfrm>
            <a:off x="4114800" y="1065415"/>
            <a:ext cx="4267200" cy="4344785"/>
          </a:xfrm>
        </p:spPr>
      </p:pic>
      <p:sp>
        <p:nvSpPr>
          <p:cNvPr id="8" name="TextBox 7"/>
          <p:cNvSpPr txBox="1"/>
          <p:nvPr/>
        </p:nvSpPr>
        <p:spPr>
          <a:xfrm>
            <a:off x="3657600" y="3505200"/>
            <a:ext cx="1403461" cy="369332"/>
          </a:xfrm>
          <a:prstGeom prst="rect">
            <a:avLst/>
          </a:prstGeom>
          <a:noFill/>
        </p:spPr>
        <p:txBody>
          <a:bodyPr wrap="none" rtlCol="0">
            <a:spAutoFit/>
          </a:bodyPr>
          <a:lstStyle/>
          <a:p>
            <a:r>
              <a:rPr lang="en-US" dirty="0" smtClean="0"/>
              <a:t>Bulging eyes</a:t>
            </a:r>
            <a:endParaRPr lang="en-US" dirty="0"/>
          </a:p>
        </p:txBody>
      </p:sp>
      <p:cxnSp>
        <p:nvCxnSpPr>
          <p:cNvPr id="10" name="Straight Arrow Connector 9"/>
          <p:cNvCxnSpPr/>
          <p:nvPr/>
        </p:nvCxnSpPr>
        <p:spPr>
          <a:xfrm flipH="1" flipV="1">
            <a:off x="2971800" y="2743200"/>
            <a:ext cx="685800" cy="76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4800600" y="2895600"/>
            <a:ext cx="9906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124200" y="4953000"/>
            <a:ext cx="1549527" cy="369332"/>
          </a:xfrm>
          <a:prstGeom prst="rect">
            <a:avLst/>
          </a:prstGeom>
          <a:noFill/>
        </p:spPr>
        <p:txBody>
          <a:bodyPr wrap="none" rtlCol="0">
            <a:spAutoFit/>
          </a:bodyPr>
          <a:lstStyle/>
          <a:p>
            <a:r>
              <a:rPr lang="en-US" dirty="0" smtClean="0"/>
              <a:t>Thyroid goiter </a:t>
            </a:r>
            <a:endParaRPr lang="en-US" dirty="0"/>
          </a:p>
        </p:txBody>
      </p:sp>
      <p:cxnSp>
        <p:nvCxnSpPr>
          <p:cNvPr id="19" name="Straight Arrow Connector 18"/>
          <p:cNvCxnSpPr/>
          <p:nvPr/>
        </p:nvCxnSpPr>
        <p:spPr>
          <a:xfrm flipH="1" flipV="1">
            <a:off x="2286000" y="4800600"/>
            <a:ext cx="762000" cy="2608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3" idx="3"/>
          </p:cNvCxnSpPr>
          <p:nvPr/>
        </p:nvCxnSpPr>
        <p:spPr>
          <a:xfrm flipV="1">
            <a:off x="4673727" y="4419600"/>
            <a:ext cx="1422273" cy="718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08038"/>
          </a:xfrm>
        </p:spPr>
        <p:txBody>
          <a:bodyPr>
            <a:normAutofit fontScale="90000"/>
          </a:bodyPr>
          <a:lstStyle/>
          <a:p>
            <a:r>
              <a:rPr lang="en-US" dirty="0" smtClean="0"/>
              <a:t/>
            </a:r>
            <a:br>
              <a:rPr lang="en-US" dirty="0" smtClean="0"/>
            </a:br>
            <a:r>
              <a:rPr lang="en-US" dirty="0" smtClean="0"/>
              <a:t>Graves disease :</a:t>
            </a:r>
            <a:br>
              <a:rPr lang="en-US" dirty="0" smtClean="0"/>
            </a:br>
            <a:r>
              <a:rPr lang="en-US" dirty="0" err="1" smtClean="0"/>
              <a:t>pretibial</a:t>
            </a:r>
            <a:r>
              <a:rPr lang="en-US" dirty="0" smtClean="0"/>
              <a:t>  </a:t>
            </a:r>
            <a:r>
              <a:rPr lang="en-US" dirty="0" err="1" smtClean="0"/>
              <a:t>myxedema</a:t>
            </a:r>
            <a:r>
              <a:rPr lang="en-US" dirty="0" smtClean="0"/>
              <a:t/>
            </a:r>
            <a:br>
              <a:rPr lang="en-US" dirty="0" smtClean="0"/>
            </a:br>
            <a:endParaRPr lang="en-US" dirty="0"/>
          </a:p>
        </p:txBody>
      </p:sp>
      <p:pic>
        <p:nvPicPr>
          <p:cNvPr id="4" name="Content Placeholder 3" descr="Pretibial Myxedema Photo.png"/>
          <p:cNvPicPr>
            <a:picLocks noGrp="1" noChangeAspect="1"/>
          </p:cNvPicPr>
          <p:nvPr>
            <p:ph idx="1"/>
          </p:nvPr>
        </p:nvPicPr>
        <p:blipFill>
          <a:blip r:embed="rId2" cstate="print"/>
          <a:stretch>
            <a:fillRect/>
          </a:stretch>
        </p:blipFill>
        <p:spPr>
          <a:xfrm>
            <a:off x="609600" y="1524000"/>
            <a:ext cx="7162800" cy="4800600"/>
          </a:xfrm>
        </p:spPr>
      </p:pic>
      <p:pic>
        <p:nvPicPr>
          <p:cNvPr id="5" name="Picture 4" descr="pretibial-myxedema1.jpg"/>
          <p:cNvPicPr>
            <a:picLocks noChangeAspect="1"/>
          </p:cNvPicPr>
          <p:nvPr/>
        </p:nvPicPr>
        <p:blipFill>
          <a:blip r:embed="rId3" cstate="print"/>
          <a:stretch>
            <a:fillRect/>
          </a:stretch>
        </p:blipFill>
        <p:spPr>
          <a:xfrm>
            <a:off x="5943600" y="3810000"/>
            <a:ext cx="2687135" cy="2514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Graves disease </a:t>
            </a:r>
            <a:endParaRPr lang="en-US" dirty="0"/>
          </a:p>
        </p:txBody>
      </p:sp>
      <p:pic>
        <p:nvPicPr>
          <p:cNvPr id="4" name="Content Placeholder 3" descr="c21_s35b.gif"/>
          <p:cNvPicPr>
            <a:picLocks noGrp="1" noChangeAspect="1"/>
          </p:cNvPicPr>
          <p:nvPr>
            <p:ph idx="1"/>
          </p:nvPr>
        </p:nvPicPr>
        <p:blipFill>
          <a:blip r:embed="rId2" cstate="print"/>
          <a:stretch>
            <a:fillRect/>
          </a:stretch>
        </p:blipFill>
        <p:spPr>
          <a:xfrm>
            <a:off x="1981200" y="1221367"/>
            <a:ext cx="5105400" cy="3810903"/>
          </a:xfrm>
        </p:spPr>
      </p:pic>
      <p:sp>
        <p:nvSpPr>
          <p:cNvPr id="6" name="TextBox 5"/>
          <p:cNvSpPr txBox="1"/>
          <p:nvPr/>
        </p:nvSpPr>
        <p:spPr>
          <a:xfrm>
            <a:off x="1219200" y="5105400"/>
            <a:ext cx="7543800" cy="923330"/>
          </a:xfrm>
          <a:prstGeom prst="rect">
            <a:avLst/>
          </a:prstGeom>
          <a:noFill/>
        </p:spPr>
        <p:txBody>
          <a:bodyPr wrap="square" rtlCol="0">
            <a:spAutoFit/>
          </a:bodyPr>
          <a:lstStyle/>
          <a:p>
            <a:endParaRPr lang="en-US" b="1" dirty="0" smtClean="0"/>
          </a:p>
          <a:p>
            <a:r>
              <a:rPr lang="en-US" b="1" dirty="0" smtClean="0"/>
              <a:t>Diffuse </a:t>
            </a:r>
            <a:r>
              <a:rPr lang="en-US" b="1" dirty="0" smtClean="0"/>
              <a:t>toxic goiter of Graves disease, gross, showing symmetric, non-nodular </a:t>
            </a:r>
            <a:r>
              <a:rPr lang="en-US" b="1" dirty="0" err="1" smtClean="0"/>
              <a:t>hypervascular</a:t>
            </a:r>
            <a:r>
              <a:rPr lang="en-US" b="1" dirty="0" smtClean="0"/>
              <a:t> enlargement of the thyroid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dirty="0" smtClean="0">
                <a:solidFill>
                  <a:schemeClr val="accent2"/>
                </a:solidFill>
              </a:rPr>
              <a:t>Graves disease</a:t>
            </a:r>
            <a:endParaRPr lang="en-US" dirty="0">
              <a:solidFill>
                <a:schemeClr val="accent2"/>
              </a:solidFill>
            </a:endParaRPr>
          </a:p>
        </p:txBody>
      </p:sp>
      <p:sp>
        <p:nvSpPr>
          <p:cNvPr id="5" name="Content Placeholder 4"/>
          <p:cNvSpPr>
            <a:spLocks noGrp="1"/>
          </p:cNvSpPr>
          <p:nvPr>
            <p:ph idx="1"/>
          </p:nvPr>
        </p:nvSpPr>
        <p:spPr>
          <a:xfrm>
            <a:off x="457200" y="1447800"/>
            <a:ext cx="8229600" cy="4525963"/>
          </a:xfrm>
        </p:spPr>
        <p:txBody>
          <a:bodyPr/>
          <a:lstStyle/>
          <a:p>
            <a:pPr>
              <a:buNone/>
            </a:pPr>
            <a:r>
              <a:rPr lang="en-US" dirty="0" smtClean="0">
                <a:solidFill>
                  <a:schemeClr val="accent6"/>
                </a:solidFill>
              </a:rPr>
              <a:t> Diagnosis</a:t>
            </a:r>
          </a:p>
          <a:p>
            <a:pPr lvl="0"/>
            <a:r>
              <a:rPr lang="en-US" dirty="0" smtClean="0"/>
              <a:t>Anti-TSH </a:t>
            </a:r>
            <a:r>
              <a:rPr lang="en-US" dirty="0"/>
              <a:t>receptor antibody: </a:t>
            </a:r>
            <a:r>
              <a:rPr lang="en-US" dirty="0" smtClean="0"/>
              <a:t>(</a:t>
            </a:r>
            <a:r>
              <a:rPr lang="en-US" dirty="0"/>
              <a:t>TRABs) are </a:t>
            </a:r>
            <a:r>
              <a:rPr lang="en-US" dirty="0" smtClean="0"/>
              <a:t>specific test  </a:t>
            </a:r>
            <a:r>
              <a:rPr lang="en-US" dirty="0"/>
              <a:t>for Graves’ </a:t>
            </a:r>
            <a:r>
              <a:rPr lang="en-US" dirty="0" smtClean="0"/>
              <a:t>disease</a:t>
            </a:r>
          </a:p>
          <a:p>
            <a:pPr lvl="0">
              <a:buNone/>
            </a:pPr>
            <a:endParaRPr lang="en-US" dirty="0"/>
          </a:p>
          <a:p>
            <a:endParaRPr lang="en-US" dirty="0" smtClean="0"/>
          </a:p>
          <a:p>
            <a:pPr>
              <a:buNone/>
            </a:pPr>
            <a:endParaRPr lang="en-US" dirty="0"/>
          </a:p>
          <a:p>
            <a:pPr lvl="0"/>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lnSpcReduction="10000"/>
          </a:bodyPr>
          <a:lstStyle/>
          <a:p>
            <a:pPr>
              <a:buNone/>
            </a:pPr>
            <a:r>
              <a:rPr lang="en-US" b="1" dirty="0" smtClean="0">
                <a:solidFill>
                  <a:schemeClr val="accent6"/>
                </a:solidFill>
              </a:rPr>
              <a:t>Treatment :</a:t>
            </a:r>
            <a:endParaRPr lang="en-US" b="1" dirty="0">
              <a:solidFill>
                <a:schemeClr val="accent6"/>
              </a:solidFill>
            </a:endParaRPr>
          </a:p>
          <a:p>
            <a:pPr lvl="0"/>
            <a:r>
              <a:rPr lang="en-US" dirty="0" err="1"/>
              <a:t>Antithyroid</a:t>
            </a:r>
            <a:r>
              <a:rPr lang="en-US" dirty="0"/>
              <a:t> medications</a:t>
            </a:r>
          </a:p>
          <a:p>
            <a:pPr lvl="0"/>
            <a:r>
              <a:rPr lang="en-US" dirty="0"/>
              <a:t>Radioactive iodine (which destroys </a:t>
            </a:r>
            <a:r>
              <a:rPr lang="en-US" dirty="0" smtClean="0"/>
              <a:t>the thyroid and </a:t>
            </a:r>
            <a:r>
              <a:rPr lang="en-US" dirty="0"/>
              <a:t>stops the excess production of hormones)</a:t>
            </a:r>
          </a:p>
          <a:p>
            <a:pPr lvl="0"/>
            <a:r>
              <a:rPr lang="en-US" dirty="0"/>
              <a:t>Surgery to remove the </a:t>
            </a:r>
            <a:r>
              <a:rPr lang="en-US" dirty="0" smtClean="0"/>
              <a:t>thyroid</a:t>
            </a:r>
            <a:endParaRPr lang="en-US" dirty="0"/>
          </a:p>
          <a:p>
            <a:r>
              <a:rPr lang="en-US" dirty="0"/>
              <a:t>If the </a:t>
            </a:r>
            <a:r>
              <a:rPr lang="en-US" dirty="0" smtClean="0"/>
              <a:t>thyroid must </a:t>
            </a:r>
            <a:r>
              <a:rPr lang="en-US" dirty="0"/>
              <a:t>be removed with surgery or destroyed with radiation,  the patient  must take </a:t>
            </a:r>
            <a:r>
              <a:rPr lang="en-US" dirty="0" smtClean="0"/>
              <a:t>thyroid hormone </a:t>
            </a:r>
            <a:r>
              <a:rPr lang="en-US" dirty="0"/>
              <a:t>replacement pills for the rest of  his life.</a:t>
            </a:r>
          </a:p>
          <a:p>
            <a:pPr>
              <a:buNone/>
            </a:pPr>
            <a:endParaRPr lang="en-US" dirty="0"/>
          </a:p>
        </p:txBody>
      </p:sp>
      <p:sp>
        <p:nvSpPr>
          <p:cNvPr id="4" name="Title 1"/>
          <p:cNvSpPr>
            <a:spLocks noGrp="1"/>
          </p:cNvSpPr>
          <p:nvPr>
            <p:ph type="title"/>
          </p:nvPr>
        </p:nvSpPr>
        <p:spPr/>
        <p:txBody>
          <a:bodyPr>
            <a:normAutofit/>
          </a:bodyPr>
          <a:lstStyle/>
          <a:p>
            <a:r>
              <a:rPr lang="en-US" dirty="0" smtClean="0">
                <a:solidFill>
                  <a:schemeClr val="accent2"/>
                </a:solidFill>
              </a:rPr>
              <a:t>Hyperthyroidism</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Hypothyroidism case study presentation </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3000" b="1" dirty="0" smtClean="0"/>
              <a:t>A 46-year-old female presents with a 6-month history of fatigue, constipation, </a:t>
            </a:r>
            <a:r>
              <a:rPr lang="en-US" sz="3000" b="1" dirty="0" err="1" smtClean="0"/>
              <a:t>menorrhagia</a:t>
            </a:r>
            <a:r>
              <a:rPr lang="en-US" sz="3000" b="1" dirty="0" smtClean="0"/>
              <a:t>, cold </a:t>
            </a:r>
            <a:r>
              <a:rPr lang="en-US" sz="3000" b="1" dirty="0" smtClean="0"/>
              <a:t>intolerance , </a:t>
            </a:r>
            <a:r>
              <a:rPr lang="en-US" sz="3000" b="1" dirty="0" smtClean="0"/>
              <a:t>loss of   pitied  and weight gaining.  She mentions incidentally that her mother has “thyroid” problems</a:t>
            </a:r>
            <a:r>
              <a:rPr lang="en-US" sz="3000" b="1" dirty="0" smtClean="0"/>
              <a:t>.</a:t>
            </a:r>
          </a:p>
          <a:p>
            <a:pPr>
              <a:buNone/>
            </a:pPr>
            <a:endParaRPr lang="en-US" sz="3000" b="1" dirty="0" smtClean="0"/>
          </a:p>
          <a:p>
            <a:r>
              <a:rPr lang="en-US" sz="3000" b="1" dirty="0" smtClean="0">
                <a:solidFill>
                  <a:schemeClr val="accent6"/>
                </a:solidFill>
              </a:rPr>
              <a:t>What is the probably diagnosis? </a:t>
            </a:r>
          </a:p>
          <a:p>
            <a:pPr>
              <a:buNone/>
            </a:pPr>
            <a:r>
              <a:rPr lang="en-US" sz="3000" b="1" dirty="0" smtClean="0"/>
              <a:t>       </a:t>
            </a:r>
            <a:r>
              <a:rPr lang="en-US" sz="3000" dirty="0" smtClean="0"/>
              <a:t>Hypothyroidism </a:t>
            </a:r>
            <a:endParaRPr lang="en-US" sz="3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fontScale="90000"/>
          </a:bodyPr>
          <a:lstStyle/>
          <a:p>
            <a:r>
              <a:rPr lang="en-US" dirty="0" smtClean="0">
                <a:solidFill>
                  <a:srgbClr val="C00000"/>
                </a:solidFill>
              </a:rPr>
              <a:t>Hypothyroidism</a:t>
            </a:r>
            <a:endParaRPr lang="en-US" dirty="0">
              <a:solidFill>
                <a:srgbClr val="C00000"/>
              </a:solidFill>
            </a:endParaRPr>
          </a:p>
        </p:txBody>
      </p:sp>
      <p:sp>
        <p:nvSpPr>
          <p:cNvPr id="3" name="Text Placeholder 2"/>
          <p:cNvSpPr>
            <a:spLocks noGrp="1"/>
          </p:cNvSpPr>
          <p:nvPr>
            <p:ph type="body" idx="1"/>
          </p:nvPr>
        </p:nvSpPr>
        <p:spPr>
          <a:xfrm>
            <a:off x="304800" y="1447800"/>
            <a:ext cx="8077200" cy="3352800"/>
          </a:xfrm>
        </p:spPr>
        <p:txBody>
          <a:bodyPr>
            <a:normAutofit/>
          </a:bodyPr>
          <a:lstStyle/>
          <a:p>
            <a:r>
              <a:rPr lang="en-US" sz="3200" dirty="0" smtClean="0">
                <a:solidFill>
                  <a:schemeClr val="accent6"/>
                </a:solidFill>
              </a:rPr>
              <a:t>What </a:t>
            </a:r>
            <a:r>
              <a:rPr lang="en-US" sz="3200" dirty="0" smtClean="0">
                <a:solidFill>
                  <a:schemeClr val="accent6"/>
                </a:solidFill>
              </a:rPr>
              <a:t>is hypothyroidism</a:t>
            </a:r>
            <a:r>
              <a:rPr lang="en-US" sz="3200" dirty="0" smtClean="0">
                <a:solidFill>
                  <a:schemeClr val="accent6"/>
                </a:solidFill>
              </a:rPr>
              <a:t>?</a:t>
            </a:r>
          </a:p>
          <a:p>
            <a:r>
              <a:rPr lang="en-US" sz="3200" u="sng" dirty="0" smtClean="0"/>
              <a:t>hypothyroidism </a:t>
            </a:r>
            <a:r>
              <a:rPr lang="en-US" sz="3200" u="sng" dirty="0" smtClean="0"/>
              <a:t>: </a:t>
            </a:r>
            <a:r>
              <a:rPr lang="en-US" sz="3200" b="0" dirty="0" smtClean="0"/>
              <a:t>is  low production of thyroid hormone (T4),(T3</a:t>
            </a:r>
            <a:r>
              <a:rPr lang="en-US" sz="3200" b="0" dirty="0" smtClean="0"/>
              <a:t>).</a:t>
            </a:r>
          </a:p>
          <a:p>
            <a:r>
              <a:rPr lang="en-US" sz="3200" u="sng" dirty="0" err="1" smtClean="0"/>
              <a:t>Myxedema</a:t>
            </a:r>
            <a:r>
              <a:rPr lang="en-US" sz="3200" b="0" dirty="0" smtClean="0"/>
              <a:t> :is hypothyroidism but </a:t>
            </a:r>
            <a:r>
              <a:rPr lang="en-US" sz="3200" b="0" dirty="0" smtClean="0"/>
              <a:t>in its extreme form</a:t>
            </a:r>
            <a:endParaRPr lang="en-US" sz="3200" b="0"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accent2"/>
                </a:solidFill>
              </a:rPr>
              <a:t>Hypothyroidism</a:t>
            </a:r>
            <a:endParaRPr lang="en-US" dirty="0">
              <a:solidFill>
                <a:schemeClr val="accent2"/>
              </a:solidFill>
            </a:endParaRPr>
          </a:p>
        </p:txBody>
      </p:sp>
      <p:sp>
        <p:nvSpPr>
          <p:cNvPr id="4" name="Content Placeholder 5"/>
          <p:cNvSpPr>
            <a:spLocks noGrp="1"/>
          </p:cNvSpPr>
          <p:nvPr>
            <p:ph idx="1"/>
          </p:nvPr>
        </p:nvSpPr>
        <p:spPr>
          <a:xfrm>
            <a:off x="4953000" y="2133600"/>
            <a:ext cx="4191000" cy="4419600"/>
          </a:xfrm>
        </p:spPr>
        <p:txBody>
          <a:bodyPr/>
          <a:lstStyle/>
          <a:p>
            <a:pPr lvl="0">
              <a:buNone/>
            </a:pPr>
            <a:endParaRPr lang="en-US" dirty="0" smtClean="0"/>
          </a:p>
          <a:p>
            <a:pPr lvl="0"/>
            <a:r>
              <a:rPr lang="en-US" sz="3000" dirty="0" smtClean="0"/>
              <a:t>Sleepiness</a:t>
            </a:r>
            <a:endParaRPr lang="en-US" sz="3000" dirty="0" smtClean="0"/>
          </a:p>
          <a:p>
            <a:pPr lvl="0"/>
            <a:r>
              <a:rPr lang="en-US" sz="3000" dirty="0" smtClean="0"/>
              <a:t> constipation</a:t>
            </a:r>
          </a:p>
          <a:p>
            <a:pPr lvl="0"/>
            <a:r>
              <a:rPr lang="en-US" sz="3000" dirty="0" smtClean="0"/>
              <a:t>dry skin</a:t>
            </a:r>
          </a:p>
          <a:p>
            <a:r>
              <a:rPr lang="en-US" sz="3000" dirty="0" smtClean="0"/>
              <a:t>droopy eyelids </a:t>
            </a:r>
          </a:p>
          <a:p>
            <a:r>
              <a:rPr lang="en-US" sz="3000" dirty="0" smtClean="0"/>
              <a:t>puffy and swollen face</a:t>
            </a:r>
          </a:p>
          <a:p>
            <a:r>
              <a:rPr lang="en-US" sz="3000" dirty="0" smtClean="0"/>
              <a:t>slowing of the heart rate</a:t>
            </a:r>
          </a:p>
          <a:p>
            <a:pPr>
              <a:buNone/>
            </a:pPr>
            <a:endParaRPr lang="en-US" dirty="0"/>
          </a:p>
        </p:txBody>
      </p:sp>
      <p:sp>
        <p:nvSpPr>
          <p:cNvPr id="5" name="Content Placeholder 3"/>
          <p:cNvSpPr txBox="1">
            <a:spLocks/>
          </p:cNvSpPr>
          <p:nvPr/>
        </p:nvSpPr>
        <p:spPr>
          <a:xfrm>
            <a:off x="228600" y="1981200"/>
            <a:ext cx="4876800" cy="4876800"/>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Clinical manifestation: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Enlarged neck or presence of  goiter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intolerance to cold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weight gain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Increased blood cholesterol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Poor memory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Nigh blindness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Heavy and irregular periods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 Placeholder 4"/>
          <p:cNvSpPr txBox="1">
            <a:spLocks/>
          </p:cNvSpPr>
          <p:nvPr/>
        </p:nvSpPr>
        <p:spPr>
          <a:xfrm>
            <a:off x="457200" y="1219200"/>
            <a:ext cx="8382000" cy="102076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accent6"/>
                </a:solidFill>
                <a:effectLst/>
                <a:uLnTx/>
                <a:uFillTx/>
                <a:latin typeface="+mn-lt"/>
                <a:ea typeface="+mn-ea"/>
                <a:cs typeface="+mn-cs"/>
              </a:rPr>
              <a:t>What are the symptoms of hypothyroidism</a:t>
            </a:r>
            <a:r>
              <a:rPr kumimoji="0" lang="en-US" sz="2700" b="0" i="0" u="none" strike="noStrike" kern="1200" cap="none" spc="0" normalizeH="0" baseline="0" noProof="0" dirty="0" smtClean="0">
                <a:ln>
                  <a:noFill/>
                </a:ln>
                <a:solidFill>
                  <a:schemeClr val="accent6"/>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Hypothyroidism </a:t>
            </a:r>
            <a:endParaRPr lang="en-US" dirty="0"/>
          </a:p>
        </p:txBody>
      </p:sp>
      <p:pic>
        <p:nvPicPr>
          <p:cNvPr id="4" name="Content Placeholder 3" descr="19865-0550x0475.jpg"/>
          <p:cNvPicPr>
            <a:picLocks noGrp="1" noChangeAspect="1"/>
          </p:cNvPicPr>
          <p:nvPr>
            <p:ph idx="1"/>
          </p:nvPr>
        </p:nvPicPr>
        <p:blipFill>
          <a:blip r:embed="rId3" cstate="print"/>
          <a:stretch>
            <a:fillRect/>
          </a:stretch>
        </p:blipFill>
        <p:spPr>
          <a:xfrm>
            <a:off x="457200" y="1219200"/>
            <a:ext cx="8382000" cy="54102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1912_109_171-hypothyroid-facies.jpg"/>
          <p:cNvPicPr>
            <a:picLocks noGrp="1" noChangeAspect="1"/>
          </p:cNvPicPr>
          <p:nvPr>
            <p:ph type="pic" idx="1"/>
          </p:nvPr>
        </p:nvPicPr>
        <p:blipFill>
          <a:blip r:embed="rId2" cstate="print"/>
          <a:srcRect t="2566" b="2566"/>
          <a:stretch>
            <a:fillRect/>
          </a:stretch>
        </p:blipFill>
        <p:spPr>
          <a:xfrm>
            <a:off x="1792288" y="612775"/>
            <a:ext cx="5486400" cy="4111626"/>
          </a:xfrm>
        </p:spPr>
      </p:pic>
      <p:sp>
        <p:nvSpPr>
          <p:cNvPr id="4" name="Text Placeholder 3"/>
          <p:cNvSpPr>
            <a:spLocks noGrp="1"/>
          </p:cNvSpPr>
          <p:nvPr>
            <p:ph type="body" sz="half" idx="2"/>
          </p:nvPr>
        </p:nvSpPr>
        <p:spPr>
          <a:xfrm>
            <a:off x="685800" y="4953000"/>
            <a:ext cx="7391400" cy="1219200"/>
          </a:xfrm>
        </p:spPr>
        <p:txBody>
          <a:bodyPr>
            <a:noAutofit/>
          </a:bodyPr>
          <a:lstStyle/>
          <a:p>
            <a:r>
              <a:rPr lang="en-US" sz="2000" dirty="0" smtClean="0"/>
              <a:t>The </a:t>
            </a:r>
            <a:r>
              <a:rPr lang="en-US" sz="2000" dirty="0" smtClean="0"/>
              <a:t>patient with severe hypothyroidism (</a:t>
            </a:r>
            <a:r>
              <a:rPr lang="en-US" sz="2000" dirty="0" err="1" smtClean="0"/>
              <a:t>myxedema</a:t>
            </a:r>
            <a:r>
              <a:rPr lang="en-US" sz="2000" dirty="0" smtClean="0"/>
              <a:t>) has a dull, puffy </a:t>
            </a:r>
            <a:r>
              <a:rPr lang="en-US" sz="2000" dirty="0" err="1" smtClean="0"/>
              <a:t>facies</a:t>
            </a:r>
            <a:r>
              <a:rPr lang="en-US" sz="2000" dirty="0" smtClean="0"/>
              <a:t>. The edema, often particularly pronounced around the eyes, </a:t>
            </a:r>
            <a:r>
              <a:rPr lang="en-US" sz="2000" dirty="0" smtClean="0"/>
              <a:t>(</a:t>
            </a:r>
            <a:r>
              <a:rPr lang="en-US" sz="2000" dirty="0" err="1" smtClean="0"/>
              <a:t>periorbital</a:t>
            </a:r>
            <a:r>
              <a:rPr lang="en-US" sz="2000" dirty="0" smtClean="0"/>
              <a:t> edema )does </a:t>
            </a:r>
            <a:r>
              <a:rPr lang="en-US" sz="2000" dirty="0" smtClean="0"/>
              <a:t>not pit with pressure. The hair and eyebrows are dry, coarse, and thinned. The skin is dry.</a:t>
            </a:r>
            <a:endParaRPr lang="en-US" sz="2000" dirty="0"/>
          </a:p>
        </p:txBody>
      </p:sp>
      <p:sp>
        <p:nvSpPr>
          <p:cNvPr id="6" name="TextBox 5"/>
          <p:cNvSpPr txBox="1"/>
          <p:nvPr/>
        </p:nvSpPr>
        <p:spPr>
          <a:xfrm>
            <a:off x="6629400" y="3657600"/>
            <a:ext cx="2133600" cy="646331"/>
          </a:xfrm>
          <a:prstGeom prst="rect">
            <a:avLst/>
          </a:prstGeom>
          <a:noFill/>
        </p:spPr>
        <p:txBody>
          <a:bodyPr wrap="square" rtlCol="0">
            <a:spAutoFit/>
          </a:bodyPr>
          <a:lstStyle/>
          <a:p>
            <a:r>
              <a:rPr lang="en-US" dirty="0" smtClean="0"/>
              <a:t>Buffy dull face  with dray skin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839200" cy="5135563"/>
          </a:xfrm>
        </p:spPr>
        <p:txBody>
          <a:bodyPr>
            <a:normAutofit/>
          </a:bodyPr>
          <a:lstStyle/>
          <a:p>
            <a:r>
              <a:rPr lang="en-US" sz="2700" dirty="0" smtClean="0"/>
              <a:t>The thyroid gland is located on the front part of the neck below the thyroid cartilage (Adam's apple). </a:t>
            </a:r>
          </a:p>
          <a:p>
            <a:pPr>
              <a:buNone/>
            </a:pPr>
            <a:endParaRPr lang="en-US" dirty="0" smtClean="0"/>
          </a:p>
        </p:txBody>
      </p:sp>
      <p:sp>
        <p:nvSpPr>
          <p:cNvPr id="4" name="Title 1"/>
          <p:cNvSpPr>
            <a:spLocks noGrp="1"/>
          </p:cNvSpPr>
          <p:nvPr>
            <p:ph type="title"/>
          </p:nvPr>
        </p:nvSpPr>
        <p:spPr>
          <a:xfrm>
            <a:off x="457200" y="304800"/>
            <a:ext cx="8229600" cy="762000"/>
          </a:xfrm>
        </p:spPr>
        <p:txBody>
          <a:bodyPr/>
          <a:lstStyle/>
          <a:p>
            <a:r>
              <a:rPr lang="en-US" dirty="0" smtClean="0">
                <a:solidFill>
                  <a:schemeClr val="accent2">
                    <a:lumMod val="75000"/>
                  </a:schemeClr>
                </a:solidFill>
              </a:rPr>
              <a:t>Thyroid Gland</a:t>
            </a:r>
            <a:endParaRPr lang="en-US" dirty="0">
              <a:solidFill>
                <a:schemeClr val="accent2">
                  <a:lumMod val="75000"/>
                </a:schemeClr>
              </a:solidFill>
            </a:endParaRPr>
          </a:p>
        </p:txBody>
      </p:sp>
      <p:pic>
        <p:nvPicPr>
          <p:cNvPr id="5" name="Picture 4" descr="imagesCAK0JK2M.jpg"/>
          <p:cNvPicPr>
            <a:picLocks noChangeAspect="1"/>
          </p:cNvPicPr>
          <p:nvPr/>
        </p:nvPicPr>
        <p:blipFill>
          <a:blip r:embed="rId2" cstate="print"/>
          <a:stretch>
            <a:fillRect/>
          </a:stretch>
        </p:blipFill>
        <p:spPr>
          <a:xfrm>
            <a:off x="5105400" y="2362200"/>
            <a:ext cx="3627783" cy="3810000"/>
          </a:xfrm>
          <a:prstGeom prst="rect">
            <a:avLst/>
          </a:prstGeom>
        </p:spPr>
      </p:pic>
      <p:pic>
        <p:nvPicPr>
          <p:cNvPr id="6" name="Picture 5" descr="imagesCA5EX8Z8.jpg"/>
          <p:cNvPicPr>
            <a:picLocks noChangeAspect="1"/>
          </p:cNvPicPr>
          <p:nvPr/>
        </p:nvPicPr>
        <p:blipFill>
          <a:blip r:embed="rId3" cstate="print"/>
          <a:stretch>
            <a:fillRect/>
          </a:stretch>
        </p:blipFill>
        <p:spPr>
          <a:xfrm>
            <a:off x="0" y="1981200"/>
            <a:ext cx="4876800" cy="3982752"/>
          </a:xfrm>
          <a:prstGeom prst="rect">
            <a:avLst/>
          </a:prstGeom>
        </p:spPr>
      </p:pic>
      <p:sp>
        <p:nvSpPr>
          <p:cNvPr id="7" name="TextBox 6"/>
          <p:cNvSpPr txBox="1"/>
          <p:nvPr/>
        </p:nvSpPr>
        <p:spPr>
          <a:xfrm>
            <a:off x="838200" y="6096000"/>
            <a:ext cx="3754041" cy="369332"/>
          </a:xfrm>
          <a:prstGeom prst="rect">
            <a:avLst/>
          </a:prstGeom>
          <a:noFill/>
        </p:spPr>
        <p:txBody>
          <a:bodyPr wrap="none" rtlCol="0">
            <a:spAutoFit/>
          </a:bodyPr>
          <a:lstStyle/>
          <a:p>
            <a:r>
              <a:rPr lang="en-US" dirty="0" smtClean="0"/>
              <a:t>Gross section of normal thyroid gland </a:t>
            </a:r>
            <a:endParaRPr lang="en-US" dirty="0"/>
          </a:p>
        </p:txBody>
      </p:sp>
      <p:cxnSp>
        <p:nvCxnSpPr>
          <p:cNvPr id="9" name="Straight Arrow Connector 8"/>
          <p:cNvCxnSpPr/>
          <p:nvPr/>
        </p:nvCxnSpPr>
        <p:spPr>
          <a:xfrm>
            <a:off x="1905000" y="44196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752600" y="3962400"/>
            <a:ext cx="3352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743200" y="5334000"/>
            <a:ext cx="2514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a:off x="3200400" y="3048000"/>
            <a:ext cx="3048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flipV="1">
            <a:off x="2743200" y="4191000"/>
            <a:ext cx="2667000" cy="76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5334000" y="4648200"/>
            <a:ext cx="21336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hypothyroidism</a:t>
            </a:r>
            <a:endParaRPr lang="en-US" dirty="0">
              <a:solidFill>
                <a:schemeClr val="accent2"/>
              </a:solidFill>
            </a:endParaRPr>
          </a:p>
        </p:txBody>
      </p:sp>
      <p:pic>
        <p:nvPicPr>
          <p:cNvPr id="5" name="Picture 4" descr="imagesCA4SCN16.jpg"/>
          <p:cNvPicPr>
            <a:picLocks noChangeAspect="1"/>
          </p:cNvPicPr>
          <p:nvPr/>
        </p:nvPicPr>
        <p:blipFill>
          <a:blip r:embed="rId2" cstate="print"/>
          <a:stretch>
            <a:fillRect/>
          </a:stretch>
        </p:blipFill>
        <p:spPr>
          <a:xfrm>
            <a:off x="2971800" y="1406912"/>
            <a:ext cx="3962400" cy="491768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chemeClr val="accent2"/>
                </a:solidFill>
              </a:rPr>
              <a:t>Hypothyroidism </a:t>
            </a:r>
            <a:endParaRPr lang="en-US" dirty="0">
              <a:solidFill>
                <a:schemeClr val="accent2"/>
              </a:solidFill>
            </a:endParaRPr>
          </a:p>
        </p:txBody>
      </p:sp>
      <p:sp>
        <p:nvSpPr>
          <p:cNvPr id="5" name="TextBox 4"/>
          <p:cNvSpPr txBox="1"/>
          <p:nvPr/>
        </p:nvSpPr>
        <p:spPr>
          <a:xfrm>
            <a:off x="304800" y="5103674"/>
            <a:ext cx="8839200" cy="1477328"/>
          </a:xfrm>
          <a:prstGeom prst="rect">
            <a:avLst/>
          </a:prstGeom>
          <a:noFill/>
        </p:spPr>
        <p:txBody>
          <a:bodyPr wrap="square" rtlCol="0">
            <a:spAutoFit/>
          </a:bodyPr>
          <a:lstStyle/>
          <a:p>
            <a:r>
              <a:rPr lang="en-US" dirty="0" smtClean="0"/>
              <a:t>two cases of </a:t>
            </a:r>
            <a:r>
              <a:rPr lang="en-US" dirty="0" smtClean="0"/>
              <a:t>hypothyroidism two </a:t>
            </a:r>
            <a:r>
              <a:rPr lang="en-US" dirty="0" smtClean="0"/>
              <a:t>cases of hypothyroidism, patient before (A and C) and after (B and D) after full replacement with thyroid hormone recovered from hypothyroidism. In fig A, Notice the loss of eyelashes, the areas of </a:t>
            </a:r>
            <a:r>
              <a:rPr lang="en-US" dirty="0" err="1" smtClean="0"/>
              <a:t>vitiligo</a:t>
            </a:r>
            <a:r>
              <a:rPr lang="en-US" dirty="0" smtClean="0"/>
              <a:t> around the mouth, the region around the eyes, and the scalp. In figure-C, Notice the lethargic expression and the </a:t>
            </a:r>
            <a:r>
              <a:rPr lang="en-US" dirty="0" err="1" smtClean="0"/>
              <a:t>periorbital</a:t>
            </a:r>
            <a:r>
              <a:rPr lang="en-US" dirty="0" smtClean="0"/>
              <a:t> puffiness disappears with therapy (D).</a:t>
            </a:r>
            <a:endParaRPr lang="en-US" dirty="0"/>
          </a:p>
        </p:txBody>
      </p:sp>
      <p:pic>
        <p:nvPicPr>
          <p:cNvPr id="7" name="Content Placeholder 6" descr="hypothyroid_fig14.jpg"/>
          <p:cNvPicPr>
            <a:picLocks noGrp="1" noChangeAspect="1"/>
          </p:cNvPicPr>
          <p:nvPr>
            <p:ph idx="1"/>
          </p:nvPr>
        </p:nvPicPr>
        <p:blipFill>
          <a:blip r:embed="rId2" cstate="print"/>
          <a:stretch>
            <a:fillRect/>
          </a:stretch>
        </p:blipFill>
        <p:spPr>
          <a:xfrm>
            <a:off x="685800" y="990600"/>
            <a:ext cx="8068888" cy="41148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2"/>
                </a:solidFill>
              </a:rPr>
              <a:t>Hypothyroidism</a:t>
            </a:r>
            <a:endParaRPr lang="en-US" dirty="0">
              <a:solidFill>
                <a:schemeClr val="accent2"/>
              </a:solidFill>
            </a:endParaRPr>
          </a:p>
        </p:txBody>
      </p:sp>
      <p:sp>
        <p:nvSpPr>
          <p:cNvPr id="3" name="Content Placeholder 2"/>
          <p:cNvSpPr>
            <a:spLocks noGrp="1"/>
          </p:cNvSpPr>
          <p:nvPr>
            <p:ph idx="1"/>
          </p:nvPr>
        </p:nvSpPr>
        <p:spPr>
          <a:xfrm>
            <a:off x="457200" y="838200"/>
            <a:ext cx="8458200" cy="5791200"/>
          </a:xfrm>
        </p:spPr>
        <p:txBody>
          <a:bodyPr>
            <a:normAutofit fontScale="25000" lnSpcReduction="20000"/>
          </a:bodyPr>
          <a:lstStyle/>
          <a:p>
            <a:pPr>
              <a:buNone/>
            </a:pPr>
            <a:endParaRPr lang="en-US" sz="10000" b="1" dirty="0" smtClean="0"/>
          </a:p>
          <a:p>
            <a:pPr>
              <a:buNone/>
            </a:pPr>
            <a:r>
              <a:rPr lang="en-US" sz="12800" b="1" dirty="0" smtClean="0"/>
              <a:t>What </a:t>
            </a:r>
            <a:r>
              <a:rPr lang="en-US" sz="12800" b="1" dirty="0" smtClean="0"/>
              <a:t>causes hypothyroidism?</a:t>
            </a:r>
            <a:endParaRPr lang="en-US" sz="12800" dirty="0" smtClean="0"/>
          </a:p>
          <a:p>
            <a:pPr>
              <a:buNone/>
            </a:pPr>
            <a:r>
              <a:rPr lang="en-US" sz="12800" u="sng" dirty="0" smtClean="0"/>
              <a:t>Causes</a:t>
            </a:r>
            <a:r>
              <a:rPr lang="en-US" sz="12800" u="sng" dirty="0" smtClean="0"/>
              <a:t>:</a:t>
            </a:r>
            <a:endParaRPr lang="en-US" sz="12800" u="sng" dirty="0" smtClean="0"/>
          </a:p>
          <a:p>
            <a:pPr>
              <a:lnSpc>
                <a:spcPct val="120000"/>
              </a:lnSpc>
            </a:pPr>
            <a:r>
              <a:rPr lang="en-US" sz="12800" b="1" dirty="0" smtClean="0"/>
              <a:t>Hashimoto’s </a:t>
            </a:r>
            <a:r>
              <a:rPr lang="en-US" sz="12800" b="1" dirty="0" smtClean="0"/>
              <a:t>disease </a:t>
            </a:r>
            <a:endParaRPr lang="en-US" sz="12800" dirty="0" smtClean="0"/>
          </a:p>
          <a:p>
            <a:pPr>
              <a:lnSpc>
                <a:spcPct val="120000"/>
              </a:lnSpc>
            </a:pPr>
            <a:r>
              <a:rPr lang="en-US" sz="12800" dirty="0" smtClean="0"/>
              <a:t>Thyroid </a:t>
            </a:r>
            <a:r>
              <a:rPr lang="en-US" sz="12800" dirty="0" smtClean="0"/>
              <a:t>destruction (from radioactive iodine or surgery , infections </a:t>
            </a:r>
            <a:r>
              <a:rPr lang="en-US" sz="12800" dirty="0" smtClean="0"/>
              <a:t>)</a:t>
            </a:r>
            <a:endParaRPr lang="en-US" sz="12800" dirty="0" smtClean="0"/>
          </a:p>
          <a:p>
            <a:pPr>
              <a:lnSpc>
                <a:spcPct val="120000"/>
              </a:lnSpc>
            </a:pPr>
            <a:r>
              <a:rPr lang="en-US" sz="12800" dirty="0" smtClean="0"/>
              <a:t>Pituitary or hypothalamic </a:t>
            </a:r>
            <a:r>
              <a:rPr lang="en-US" sz="12800" dirty="0" smtClean="0"/>
              <a:t>disease</a:t>
            </a:r>
            <a:endParaRPr lang="en-US" sz="12800" dirty="0" smtClean="0"/>
          </a:p>
          <a:p>
            <a:pPr>
              <a:lnSpc>
                <a:spcPct val="120000"/>
              </a:lnSpc>
            </a:pPr>
            <a:r>
              <a:rPr lang="en-US" sz="12800" dirty="0" smtClean="0"/>
              <a:t>Medications</a:t>
            </a:r>
            <a:endParaRPr lang="en-US" sz="12800" dirty="0" smtClean="0"/>
          </a:p>
          <a:p>
            <a:pPr>
              <a:lnSpc>
                <a:spcPct val="120000"/>
              </a:lnSpc>
            </a:pPr>
            <a:r>
              <a:rPr lang="en-US" sz="12800" dirty="0" smtClean="0"/>
              <a:t>Severe iodine </a:t>
            </a:r>
            <a:r>
              <a:rPr lang="en-US" sz="12800" dirty="0" smtClean="0"/>
              <a:t>deficiency</a:t>
            </a:r>
          </a:p>
          <a:p>
            <a:pPr>
              <a:buNone/>
            </a:pPr>
            <a:endParaRPr lang="en-US" sz="10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solidFill>
                  <a:schemeClr val="accent2"/>
                </a:solidFill>
              </a:rPr>
              <a:t>Hypothyroidism </a:t>
            </a:r>
            <a:endParaRPr lang="en-US" dirty="0">
              <a:solidFill>
                <a:schemeClr val="accent2"/>
              </a:solidFill>
            </a:endParaRPr>
          </a:p>
        </p:txBody>
      </p:sp>
      <p:sp>
        <p:nvSpPr>
          <p:cNvPr id="3" name="Content Placeholder 2"/>
          <p:cNvSpPr>
            <a:spLocks noGrp="1"/>
          </p:cNvSpPr>
          <p:nvPr>
            <p:ph idx="1"/>
          </p:nvPr>
        </p:nvSpPr>
        <p:spPr>
          <a:xfrm>
            <a:off x="381000" y="1066800"/>
            <a:ext cx="8534400" cy="5791200"/>
          </a:xfrm>
        </p:spPr>
        <p:txBody>
          <a:bodyPr>
            <a:noAutofit/>
          </a:bodyPr>
          <a:lstStyle/>
          <a:p>
            <a:r>
              <a:rPr lang="en-US" sz="3000" b="1" dirty="0" smtClean="0">
                <a:solidFill>
                  <a:schemeClr val="accent6"/>
                </a:solidFill>
              </a:rPr>
              <a:t>How is hypothyroidism diagnosed?</a:t>
            </a:r>
          </a:p>
          <a:p>
            <a:r>
              <a:rPr lang="en-US" sz="3000" dirty="0" smtClean="0"/>
              <a:t>Measuring blood levels of thyroid (T4,T3) hormones</a:t>
            </a:r>
          </a:p>
          <a:p>
            <a:r>
              <a:rPr lang="en-US" sz="3000" dirty="0" smtClean="0"/>
              <a:t>TSH  blood concentration .</a:t>
            </a:r>
          </a:p>
          <a:p>
            <a:r>
              <a:rPr lang="en-US" sz="3000" b="1" dirty="0" smtClean="0">
                <a:solidFill>
                  <a:schemeClr val="accent6"/>
                </a:solidFill>
              </a:rPr>
              <a:t>The lab analysis  show:</a:t>
            </a:r>
          </a:p>
          <a:p>
            <a:r>
              <a:rPr lang="en-US" sz="3000" dirty="0" smtClean="0"/>
              <a:t>blood levels of thyroid (T4,T3) decreased.</a:t>
            </a:r>
          </a:p>
          <a:p>
            <a:r>
              <a:rPr lang="en-US" sz="3000" dirty="0" smtClean="0"/>
              <a:t>TSH  blood concentration  increased ( high)</a:t>
            </a:r>
          </a:p>
          <a:p>
            <a:r>
              <a:rPr lang="en-US" sz="3000" dirty="0" smtClean="0"/>
              <a:t> the lab analysis confirmed the  patient has  hypothyroidism </a:t>
            </a:r>
          </a:p>
          <a:p>
            <a:r>
              <a:rPr lang="en-US" sz="3000" b="1" dirty="0" smtClean="0">
                <a:solidFill>
                  <a:srgbClr val="FF0000"/>
                </a:solidFill>
              </a:rPr>
              <a:t>Is the patient has Hashimoto’s disease ?!</a:t>
            </a:r>
            <a:endParaRPr lang="en-US" sz="3000" b="1" dirty="0" smtClean="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Hashimoto’s disease</a:t>
            </a:r>
            <a:endParaRPr lang="en-US" dirty="0">
              <a:solidFill>
                <a:schemeClr val="accent2"/>
              </a:solidFill>
            </a:endParaRPr>
          </a:p>
        </p:txBody>
      </p:sp>
      <p:sp>
        <p:nvSpPr>
          <p:cNvPr id="3" name="Content Placeholder 2"/>
          <p:cNvSpPr>
            <a:spLocks noGrp="1"/>
          </p:cNvSpPr>
          <p:nvPr>
            <p:ph idx="1"/>
          </p:nvPr>
        </p:nvSpPr>
        <p:spPr/>
        <p:txBody>
          <a:bodyPr>
            <a:normAutofit fontScale="92500" lnSpcReduction="10000"/>
          </a:bodyPr>
          <a:lstStyle/>
          <a:p>
            <a:r>
              <a:rPr lang="en-US" sz="3000" b="1" dirty="0" smtClean="0">
                <a:solidFill>
                  <a:schemeClr val="accent6"/>
                </a:solidFill>
              </a:rPr>
              <a:t>What is the  Hashimoto’s disease?</a:t>
            </a:r>
          </a:p>
          <a:p>
            <a:pPr lvl="0"/>
            <a:r>
              <a:rPr lang="en-US" sz="3000" dirty="0" smtClean="0"/>
              <a:t>Hashimoto's </a:t>
            </a:r>
            <a:r>
              <a:rPr lang="en-US" sz="3000" dirty="0" smtClean="0"/>
              <a:t> (chronic </a:t>
            </a:r>
            <a:r>
              <a:rPr lang="en-US" sz="3000" dirty="0" err="1" smtClean="0"/>
              <a:t>thyroiditis</a:t>
            </a:r>
            <a:r>
              <a:rPr lang="en-US" sz="3000" dirty="0" smtClean="0"/>
              <a:t> is) </a:t>
            </a:r>
            <a:r>
              <a:rPr lang="en-US" sz="3000" dirty="0" smtClean="0"/>
              <a:t>an autoimmune disorder directed against thyroid antigens and is the most common cause of hypothyroidism.</a:t>
            </a:r>
          </a:p>
          <a:p>
            <a:r>
              <a:rPr lang="en-US" sz="3000" b="1" dirty="0" smtClean="0">
                <a:solidFill>
                  <a:schemeClr val="accent6"/>
                </a:solidFill>
              </a:rPr>
              <a:t>how can be confirmed  if  </a:t>
            </a:r>
            <a:r>
              <a:rPr lang="en-US" sz="3000" b="1" dirty="0" smtClean="0">
                <a:solidFill>
                  <a:schemeClr val="accent6"/>
                </a:solidFill>
              </a:rPr>
              <a:t> the  patient has Hashimoto’s </a:t>
            </a:r>
            <a:r>
              <a:rPr lang="en-US" sz="3000" b="1" dirty="0" smtClean="0">
                <a:solidFill>
                  <a:schemeClr val="accent6"/>
                </a:solidFill>
              </a:rPr>
              <a:t>disease?</a:t>
            </a:r>
            <a:endParaRPr lang="en-US" sz="3000" dirty="0" smtClean="0">
              <a:solidFill>
                <a:schemeClr val="accent6"/>
              </a:solidFill>
            </a:endParaRPr>
          </a:p>
          <a:p>
            <a:pPr>
              <a:buNone/>
            </a:pPr>
            <a:r>
              <a:rPr lang="en-US" sz="3000" dirty="0" smtClean="0"/>
              <a:t> </a:t>
            </a:r>
            <a:r>
              <a:rPr lang="en-US" sz="3000" dirty="0" smtClean="0"/>
              <a:t>by </a:t>
            </a:r>
            <a:r>
              <a:rPr lang="en-US" sz="3000" dirty="0" smtClean="0"/>
              <a:t>thyroid </a:t>
            </a:r>
            <a:r>
              <a:rPr lang="en-US" sz="3000" dirty="0" err="1" smtClean="0"/>
              <a:t>peroxidase</a:t>
            </a:r>
            <a:r>
              <a:rPr lang="en-US" sz="3000" dirty="0" smtClean="0"/>
              <a:t>  </a:t>
            </a:r>
            <a:r>
              <a:rPr lang="en-US" sz="3000" dirty="0" smtClean="0"/>
              <a:t>(anti-TPO antibodies</a:t>
            </a:r>
            <a:r>
              <a:rPr lang="en-US" sz="3000" dirty="0" smtClean="0"/>
              <a:t>) concentration .</a:t>
            </a:r>
            <a:endParaRPr lang="en-US" sz="3000" dirty="0" smtClean="0"/>
          </a:p>
          <a:p>
            <a:r>
              <a:rPr lang="en-US" sz="3000" dirty="0" smtClean="0"/>
              <a:t>   Hashimoto's </a:t>
            </a:r>
            <a:r>
              <a:rPr lang="en-US" sz="3000" dirty="0" smtClean="0"/>
              <a:t>can be identified by detecting anti-TPO antibodies in the blood</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Hypothyroidism</a:t>
            </a:r>
            <a:r>
              <a:rPr lang="en-US" dirty="0" smtClean="0"/>
              <a:t> </a:t>
            </a:r>
            <a:endParaRPr lang="en-US" dirty="0"/>
          </a:p>
        </p:txBody>
      </p:sp>
      <p:pic>
        <p:nvPicPr>
          <p:cNvPr id="4" name="Content Placeholder 3" descr="c21_s40.gif"/>
          <p:cNvPicPr>
            <a:picLocks noGrp="1" noChangeAspect="1"/>
          </p:cNvPicPr>
          <p:nvPr>
            <p:ph idx="1"/>
          </p:nvPr>
        </p:nvPicPr>
        <p:blipFill>
          <a:blip r:embed="rId2" cstate="print"/>
          <a:stretch>
            <a:fillRect/>
          </a:stretch>
        </p:blipFill>
        <p:spPr>
          <a:xfrm>
            <a:off x="914400" y="1600200"/>
            <a:ext cx="7254544" cy="3482181"/>
          </a:xfrm>
        </p:spPr>
      </p:pic>
      <p:sp>
        <p:nvSpPr>
          <p:cNvPr id="5" name="TextBox 4"/>
          <p:cNvSpPr txBox="1"/>
          <p:nvPr/>
        </p:nvSpPr>
        <p:spPr>
          <a:xfrm>
            <a:off x="838200" y="5105400"/>
            <a:ext cx="7543800" cy="1323439"/>
          </a:xfrm>
          <a:prstGeom prst="rect">
            <a:avLst/>
          </a:prstGeom>
          <a:noFill/>
        </p:spPr>
        <p:txBody>
          <a:bodyPr wrap="square" rtlCol="0">
            <a:spAutoFit/>
          </a:bodyPr>
          <a:lstStyle/>
          <a:p>
            <a:r>
              <a:rPr lang="en-US" b="1" dirty="0" smtClean="0"/>
              <a:t>(</a:t>
            </a:r>
            <a:r>
              <a:rPr lang="en-US" sz="2000" b="1" dirty="0" smtClean="0"/>
              <a:t>Right) Struma </a:t>
            </a:r>
            <a:r>
              <a:rPr lang="en-US" sz="2000" b="1" dirty="0" err="1" smtClean="0"/>
              <a:t>lymphomatosa</a:t>
            </a:r>
            <a:r>
              <a:rPr lang="en-US" sz="2000" b="1" dirty="0" smtClean="0"/>
              <a:t> in Hashimoto </a:t>
            </a:r>
            <a:r>
              <a:rPr lang="en-US" sz="2000" b="1" dirty="0" err="1" smtClean="0"/>
              <a:t>thyroiditis</a:t>
            </a:r>
            <a:r>
              <a:rPr lang="en-US" sz="2000" b="1" dirty="0" smtClean="0"/>
              <a:t>, gross. Note: diffuse, pale yellow infiltrate affecting the entire thyroid. The yellow infiltrate is caused by an influx of lymphocytes, which may form follicles. Normal thyroid (Left)</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Hypothyroidism</a:t>
            </a:r>
            <a:r>
              <a:rPr lang="en-US" dirty="0" smtClean="0"/>
              <a:t> </a:t>
            </a:r>
            <a:endParaRPr lang="en-US" dirty="0"/>
          </a:p>
        </p:txBody>
      </p:sp>
      <p:sp>
        <p:nvSpPr>
          <p:cNvPr id="3" name="Content Placeholder 2"/>
          <p:cNvSpPr>
            <a:spLocks noGrp="1"/>
          </p:cNvSpPr>
          <p:nvPr>
            <p:ph idx="1"/>
          </p:nvPr>
        </p:nvSpPr>
        <p:spPr/>
        <p:txBody>
          <a:bodyPr/>
          <a:lstStyle/>
          <a:p>
            <a:r>
              <a:rPr lang="en-US" sz="3000" b="1" dirty="0" smtClean="0">
                <a:solidFill>
                  <a:schemeClr val="accent6"/>
                </a:solidFill>
              </a:rPr>
              <a:t>How is hypothyroidism </a:t>
            </a:r>
            <a:r>
              <a:rPr lang="en-US" sz="3000" b="1" dirty="0" smtClean="0">
                <a:solidFill>
                  <a:schemeClr val="accent6"/>
                </a:solidFill>
              </a:rPr>
              <a:t>treated?</a:t>
            </a:r>
            <a:r>
              <a:rPr lang="en-US" sz="3000" dirty="0" smtClean="0">
                <a:solidFill>
                  <a:schemeClr val="accent6"/>
                </a:solidFill>
              </a:rPr>
              <a:t> </a:t>
            </a:r>
          </a:p>
          <a:p>
            <a:r>
              <a:rPr lang="en-US" sz="3000" dirty="0" smtClean="0"/>
              <a:t>receive </a:t>
            </a:r>
            <a:r>
              <a:rPr lang="en-US" sz="3000" dirty="0" smtClean="0"/>
              <a:t>thyroid hormone replacement therapy</a:t>
            </a:r>
          </a:p>
          <a:p>
            <a:pPr>
              <a:buNone/>
            </a:pPr>
            <a:r>
              <a:rPr lang="en-US" dirty="0" smtClean="0"/>
              <a:t> </a:t>
            </a:r>
          </a:p>
          <a:p>
            <a:pPr>
              <a:buNone/>
            </a:pPr>
            <a:endParaRPr lang="en-US"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4953000"/>
            <a:ext cx="8077200" cy="1676400"/>
          </a:xfrm>
        </p:spPr>
        <p:txBody>
          <a:bodyPr>
            <a:normAutofit/>
          </a:bodyPr>
          <a:lstStyle/>
          <a:p>
            <a:r>
              <a:rPr lang="en-US" dirty="0" smtClean="0"/>
              <a:t>During Hashimoto's </a:t>
            </a:r>
            <a:r>
              <a:rPr lang="en-US" dirty="0" err="1" smtClean="0"/>
              <a:t>thyroiditis</a:t>
            </a:r>
            <a:r>
              <a:rPr lang="en-US" dirty="0" smtClean="0"/>
              <a:t>, self-reactive CD4</a:t>
            </a:r>
            <a:r>
              <a:rPr lang="en-US" baseline="30000" dirty="0" smtClean="0"/>
              <a:t>+</a:t>
            </a:r>
            <a:r>
              <a:rPr lang="en-US" dirty="0" smtClean="0"/>
              <a:t> T lymphocytes recruit B cells and CD8</a:t>
            </a:r>
            <a:r>
              <a:rPr lang="en-US" baseline="30000" dirty="0" smtClean="0"/>
              <a:t>+</a:t>
            </a:r>
            <a:r>
              <a:rPr lang="en-US" dirty="0" smtClean="0"/>
              <a:t> T cells into the thyroid. Disease progression leads to the death of thyroid cells and hypothyroidism. Both </a:t>
            </a:r>
            <a:r>
              <a:rPr lang="en-US" dirty="0" err="1" smtClean="0"/>
              <a:t>autoantibodies</a:t>
            </a:r>
            <a:r>
              <a:rPr lang="en-US" dirty="0" smtClean="0"/>
              <a:t> and thyroid-specific </a:t>
            </a:r>
            <a:r>
              <a:rPr lang="en-US" dirty="0" err="1" smtClean="0"/>
              <a:t>cytotoxic</a:t>
            </a:r>
            <a:r>
              <a:rPr lang="en-US" dirty="0" smtClean="0"/>
              <a:t> T lymphocytes (CTLs) have been proposed to be responsible for autoimmune </a:t>
            </a:r>
            <a:r>
              <a:rPr lang="en-US" dirty="0" err="1" smtClean="0"/>
              <a:t>thyrocyte</a:t>
            </a:r>
            <a:r>
              <a:rPr lang="en-US" dirty="0" smtClean="0"/>
              <a:t> depletion. b | In Graves' disease, activated CD4</a:t>
            </a:r>
            <a:r>
              <a:rPr lang="en-US" baseline="30000" dirty="0" smtClean="0"/>
              <a:t>+</a:t>
            </a:r>
            <a:r>
              <a:rPr lang="en-US" dirty="0" smtClean="0"/>
              <a:t> T cells induce B cells to secrete thyroid-stimulating </a:t>
            </a:r>
            <a:r>
              <a:rPr lang="en-US" dirty="0" err="1" smtClean="0"/>
              <a:t>immunoglobulins</a:t>
            </a:r>
            <a:r>
              <a:rPr lang="en-US" dirty="0" smtClean="0"/>
              <a:t> (TSI) against the thyroid-stimulating hormone receptor (TSHR), resulting in unrestrained thyroid hormone production and hyperthyroidism</a:t>
            </a:r>
            <a:endParaRPr lang="en-US" dirty="0"/>
          </a:p>
        </p:txBody>
      </p:sp>
      <p:pic>
        <p:nvPicPr>
          <p:cNvPr id="7" name="Picture Placeholder 6" descr="nri750-f1.gif"/>
          <p:cNvPicPr>
            <a:picLocks noGrp="1" noChangeAspect="1"/>
          </p:cNvPicPr>
          <p:nvPr>
            <p:ph type="pic" idx="1"/>
          </p:nvPr>
        </p:nvPicPr>
        <p:blipFill>
          <a:blip r:embed="rId3" cstate="print"/>
          <a:srcRect t="2830" b="2830"/>
          <a:stretch>
            <a:fillRect/>
          </a:stretch>
        </p:blipFill>
        <p:spPr>
          <a:xfrm>
            <a:off x="533399" y="685800"/>
            <a:ext cx="8139289" cy="4267199"/>
          </a:xfrm>
        </p:spPr>
      </p:pic>
      <p:sp>
        <p:nvSpPr>
          <p:cNvPr id="8" name="TextBox 7"/>
          <p:cNvSpPr txBox="1"/>
          <p:nvPr/>
        </p:nvSpPr>
        <p:spPr>
          <a:xfrm>
            <a:off x="762000" y="304800"/>
            <a:ext cx="2209800" cy="369332"/>
          </a:xfrm>
          <a:prstGeom prst="rect">
            <a:avLst/>
          </a:prstGeom>
          <a:noFill/>
        </p:spPr>
        <p:txBody>
          <a:bodyPr wrap="square" rtlCol="0">
            <a:spAutoFit/>
          </a:bodyPr>
          <a:lstStyle/>
          <a:p>
            <a:r>
              <a:rPr lang="en-US" dirty="0" smtClean="0"/>
              <a:t>Hashimoto’ disease </a:t>
            </a:r>
            <a:endParaRPr lang="en-US" dirty="0"/>
          </a:p>
        </p:txBody>
      </p:sp>
      <p:sp>
        <p:nvSpPr>
          <p:cNvPr id="9" name="TextBox 8"/>
          <p:cNvSpPr txBox="1"/>
          <p:nvPr/>
        </p:nvSpPr>
        <p:spPr>
          <a:xfrm>
            <a:off x="5334000" y="304800"/>
            <a:ext cx="2057400" cy="369332"/>
          </a:xfrm>
          <a:prstGeom prst="rect">
            <a:avLst/>
          </a:prstGeom>
          <a:noFill/>
        </p:spPr>
        <p:txBody>
          <a:bodyPr wrap="square" rtlCol="0">
            <a:spAutoFit/>
          </a:bodyPr>
          <a:lstStyle/>
          <a:p>
            <a:r>
              <a:rPr lang="en-US" dirty="0" smtClean="0"/>
              <a:t>Graves’s disease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idx="1"/>
          </p:nvPr>
        </p:nvSpPr>
        <p:spPr/>
        <p:txBody>
          <a:bodyPr/>
          <a:lstStyle/>
          <a:p>
            <a:r>
              <a:rPr lang="en-US" dirty="0" smtClean="0"/>
              <a:t>A 51-year-old woman presented with weight loss (despite good appetite), palpitations, tremor, and heat </a:t>
            </a:r>
            <a:r>
              <a:rPr lang="en-US" dirty="0" smtClean="0"/>
              <a:t>intolerance.</a:t>
            </a:r>
          </a:p>
          <a:p>
            <a:r>
              <a:rPr lang="en-US" dirty="0" smtClean="0"/>
              <a:t>On examination, she had </a:t>
            </a:r>
            <a:r>
              <a:rPr lang="en-US" dirty="0" smtClean="0"/>
              <a:t> </a:t>
            </a:r>
            <a:r>
              <a:rPr lang="en-US" dirty="0" smtClean="0"/>
              <a:t>diffusely enlarged thyroid, </a:t>
            </a:r>
            <a:r>
              <a:rPr lang="en-US" dirty="0" err="1" smtClean="0"/>
              <a:t>periorbital</a:t>
            </a:r>
            <a:r>
              <a:rPr lang="en-US" dirty="0" smtClean="0"/>
              <a:t> edema, and </a:t>
            </a:r>
            <a:r>
              <a:rPr lang="en-US" dirty="0" err="1" smtClean="0"/>
              <a:t>proptosis</a:t>
            </a:r>
            <a:r>
              <a:rPr lang="en-US" dirty="0" smtClean="0"/>
              <a:t>, as well as mild thickening of the skin in the </a:t>
            </a:r>
            <a:r>
              <a:rPr lang="en-US" dirty="0" err="1" smtClean="0"/>
              <a:t>pretibial</a:t>
            </a:r>
            <a:r>
              <a:rPr lang="en-US" dirty="0" smtClean="0"/>
              <a:t> area.</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a:xfrm>
            <a:off x="381000" y="1371600"/>
            <a:ext cx="8534400" cy="4953000"/>
          </a:xfrm>
        </p:spPr>
        <p:txBody>
          <a:bodyPr>
            <a:normAutofit lnSpcReduction="10000"/>
          </a:bodyPr>
          <a:lstStyle/>
          <a:p>
            <a:r>
              <a:rPr lang="en-US" dirty="0" smtClean="0">
                <a:solidFill>
                  <a:srgbClr val="FF0000"/>
                </a:solidFill>
              </a:rPr>
              <a:t>The lab  </a:t>
            </a:r>
            <a:r>
              <a:rPr lang="en-US" dirty="0" smtClean="0">
                <a:solidFill>
                  <a:srgbClr val="FF0000"/>
                </a:solidFill>
              </a:rPr>
              <a:t>results </a:t>
            </a:r>
            <a:r>
              <a:rPr lang="en-US" dirty="0" smtClean="0">
                <a:solidFill>
                  <a:srgbClr val="FF0000"/>
                </a:solidFill>
              </a:rPr>
              <a:t>of  </a:t>
            </a:r>
            <a:r>
              <a:rPr lang="en-US" dirty="0" smtClean="0">
                <a:solidFill>
                  <a:srgbClr val="FF0000"/>
                </a:solidFill>
              </a:rPr>
              <a:t>thyroid-function </a:t>
            </a:r>
            <a:r>
              <a:rPr lang="en-US" dirty="0" smtClean="0">
                <a:solidFill>
                  <a:srgbClr val="FF0000"/>
                </a:solidFill>
              </a:rPr>
              <a:t>tests</a:t>
            </a:r>
            <a:r>
              <a:rPr lang="en-US" dirty="0" smtClean="0"/>
              <a:t>:</a:t>
            </a:r>
          </a:p>
          <a:p>
            <a:r>
              <a:rPr lang="en-US" dirty="0" smtClean="0">
                <a:solidFill>
                  <a:schemeClr val="accent6">
                    <a:lumMod val="75000"/>
                  </a:schemeClr>
                </a:solidFill>
              </a:rPr>
              <a:t>(TSH) </a:t>
            </a:r>
            <a:r>
              <a:rPr lang="en-US" dirty="0" smtClean="0">
                <a:solidFill>
                  <a:schemeClr val="accent6">
                    <a:lumMod val="75000"/>
                  </a:schemeClr>
                </a:solidFill>
              </a:rPr>
              <a:t>thyroid-stimulating hormone level </a:t>
            </a:r>
            <a:r>
              <a:rPr lang="en-US" dirty="0" smtClean="0">
                <a:solidFill>
                  <a:schemeClr val="accent6">
                    <a:lumMod val="75000"/>
                  </a:schemeClr>
                </a:solidFill>
              </a:rPr>
              <a:t>:</a:t>
            </a:r>
          </a:p>
          <a:p>
            <a:r>
              <a:rPr lang="en-US" dirty="0" smtClean="0"/>
              <a:t>0.1 </a:t>
            </a:r>
            <a:r>
              <a:rPr lang="en-US" dirty="0" err="1" smtClean="0"/>
              <a:t>mU</a:t>
            </a:r>
            <a:r>
              <a:rPr lang="en-US" dirty="0" smtClean="0"/>
              <a:t> </a:t>
            </a:r>
            <a:r>
              <a:rPr lang="en-US" dirty="0" smtClean="0"/>
              <a:t>/ml &lt; </a:t>
            </a:r>
            <a:r>
              <a:rPr lang="en-US" dirty="0" smtClean="0"/>
              <a:t>(normal range, 0.5 to 5.15</a:t>
            </a:r>
            <a:r>
              <a:rPr lang="en-US" dirty="0" smtClean="0"/>
              <a:t>)</a:t>
            </a:r>
          </a:p>
          <a:p>
            <a:r>
              <a:rPr lang="en-US" dirty="0" smtClean="0">
                <a:solidFill>
                  <a:schemeClr val="accent6">
                    <a:lumMod val="75000"/>
                  </a:schemeClr>
                </a:solidFill>
              </a:rPr>
              <a:t>(T3) </a:t>
            </a:r>
            <a:r>
              <a:rPr lang="en-US" dirty="0" err="1" smtClean="0">
                <a:solidFill>
                  <a:schemeClr val="accent6">
                    <a:lumMod val="75000"/>
                  </a:schemeClr>
                </a:solidFill>
              </a:rPr>
              <a:t>triiodothyronine</a:t>
            </a:r>
            <a:r>
              <a:rPr lang="en-US" dirty="0" smtClean="0">
                <a:solidFill>
                  <a:schemeClr val="accent6">
                    <a:lumMod val="75000"/>
                  </a:schemeClr>
                </a:solidFill>
              </a:rPr>
              <a:t> level:</a:t>
            </a:r>
          </a:p>
          <a:p>
            <a:pPr>
              <a:buNone/>
            </a:pPr>
            <a:r>
              <a:rPr lang="en-US" dirty="0" smtClean="0"/>
              <a:t> 557 </a:t>
            </a:r>
            <a:r>
              <a:rPr lang="en-US" dirty="0" err="1" smtClean="0"/>
              <a:t>ng</a:t>
            </a:r>
            <a:r>
              <a:rPr lang="en-US" dirty="0" smtClean="0"/>
              <a:t>/dl normal </a:t>
            </a:r>
            <a:r>
              <a:rPr lang="en-US" dirty="0" smtClean="0"/>
              <a:t>range, 100 to 190 </a:t>
            </a:r>
            <a:r>
              <a:rPr lang="en-US" dirty="0" err="1" smtClean="0"/>
              <a:t>ng</a:t>
            </a:r>
            <a:r>
              <a:rPr lang="en-US" dirty="0" smtClean="0"/>
              <a:t> </a:t>
            </a:r>
            <a:r>
              <a:rPr lang="en-US" dirty="0" smtClean="0"/>
              <a:t>/dl</a:t>
            </a:r>
          </a:p>
          <a:p>
            <a:r>
              <a:rPr lang="en-US" dirty="0" smtClean="0">
                <a:solidFill>
                  <a:schemeClr val="accent6">
                    <a:lumMod val="75000"/>
                  </a:schemeClr>
                </a:solidFill>
              </a:rPr>
              <a:t> (T4 )</a:t>
            </a:r>
            <a:r>
              <a:rPr lang="en-US" dirty="0" err="1" smtClean="0">
                <a:solidFill>
                  <a:schemeClr val="accent6">
                    <a:lumMod val="75000"/>
                  </a:schemeClr>
                </a:solidFill>
              </a:rPr>
              <a:t>thyroxine</a:t>
            </a:r>
            <a:r>
              <a:rPr lang="en-US" dirty="0" smtClean="0">
                <a:solidFill>
                  <a:schemeClr val="accent6">
                    <a:lumMod val="75000"/>
                  </a:schemeClr>
                </a:solidFill>
              </a:rPr>
              <a:t> </a:t>
            </a:r>
            <a:r>
              <a:rPr lang="en-US" dirty="0" smtClean="0">
                <a:solidFill>
                  <a:schemeClr val="accent6">
                    <a:lumMod val="75000"/>
                  </a:schemeClr>
                </a:solidFill>
              </a:rPr>
              <a:t>level </a:t>
            </a:r>
          </a:p>
          <a:p>
            <a:r>
              <a:rPr lang="en-US" dirty="0" smtClean="0"/>
              <a:t> </a:t>
            </a:r>
            <a:r>
              <a:rPr lang="en-US" dirty="0" smtClean="0"/>
              <a:t>17.9 </a:t>
            </a:r>
            <a:r>
              <a:rPr lang="en-US" dirty="0" err="1" smtClean="0"/>
              <a:t>μg</a:t>
            </a:r>
            <a:r>
              <a:rPr lang="en-US" dirty="0" smtClean="0"/>
              <a:t> </a:t>
            </a:r>
            <a:r>
              <a:rPr lang="en-US" dirty="0" smtClean="0"/>
              <a:t>/dl (normal </a:t>
            </a:r>
            <a:r>
              <a:rPr lang="en-US" dirty="0" smtClean="0"/>
              <a:t>range, 4.4 to 12.5 </a:t>
            </a:r>
            <a:r>
              <a:rPr lang="en-US" dirty="0" err="1" smtClean="0"/>
              <a:t>μg</a:t>
            </a:r>
            <a:r>
              <a:rPr lang="en-US" dirty="0" smtClean="0"/>
              <a:t>/dl)</a:t>
            </a:r>
          </a:p>
          <a:p>
            <a:r>
              <a:rPr lang="en-US" dirty="0" smtClean="0">
                <a:solidFill>
                  <a:schemeClr val="accent6">
                    <a:lumMod val="75000"/>
                  </a:schemeClr>
                </a:solidFill>
              </a:rPr>
              <a:t> </a:t>
            </a:r>
            <a:r>
              <a:rPr lang="en-US" dirty="0" smtClean="0"/>
              <a:t>  </a:t>
            </a:r>
            <a:r>
              <a:rPr lang="en-US" dirty="0" smtClean="0">
                <a:solidFill>
                  <a:schemeClr val="accent6">
                    <a:lumMod val="75000"/>
                  </a:schemeClr>
                </a:solidFill>
              </a:rPr>
              <a:t>Anti-TSH receptor antibodies </a:t>
            </a:r>
            <a:r>
              <a:rPr lang="en-US" dirty="0" smtClean="0"/>
              <a:t>    69.6 % </a:t>
            </a:r>
            <a:r>
              <a:rPr lang="en-US" dirty="0" smtClean="0"/>
              <a:t>. (</a:t>
            </a:r>
            <a:r>
              <a:rPr lang="en-US" dirty="0" smtClean="0"/>
              <a:t>normal </a:t>
            </a:r>
            <a:r>
              <a:rPr lang="en-US" dirty="0" smtClean="0"/>
              <a:t>range (0.0 to 16.0 </a:t>
            </a:r>
            <a:r>
              <a:rPr lang="en-US" dirty="0" smtClean="0"/>
              <a:t>Unit: %) </a:t>
            </a:r>
          </a:p>
          <a:p>
            <a:endParaRPr lang="en-US" dirty="0" smtClean="0"/>
          </a:p>
          <a:p>
            <a:endParaRPr lang="en-US" dirty="0" smtClean="0"/>
          </a:p>
          <a:p>
            <a:pPr>
              <a:buNone/>
            </a:pPr>
            <a:endParaRPr lang="en-US" dirty="0"/>
          </a:p>
        </p:txBody>
      </p:sp>
      <p:cxnSp>
        <p:nvCxnSpPr>
          <p:cNvPr id="5" name="Straight Arrow Connector 4"/>
          <p:cNvCxnSpPr/>
          <p:nvPr/>
        </p:nvCxnSpPr>
        <p:spPr>
          <a:xfrm>
            <a:off x="6781800" y="2438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781800" y="3276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467600" y="4343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Thyroid gland function </a:t>
            </a:r>
            <a:endParaRPr lang="en-US" dirty="0">
              <a:solidFill>
                <a:schemeClr val="accent2">
                  <a:lumMod val="75000"/>
                </a:schemeClr>
              </a:solidFill>
            </a:endParaRPr>
          </a:p>
        </p:txBody>
      </p:sp>
      <p:sp>
        <p:nvSpPr>
          <p:cNvPr id="3" name="Content Placeholder 2"/>
          <p:cNvSpPr>
            <a:spLocks noGrp="1"/>
          </p:cNvSpPr>
          <p:nvPr>
            <p:ph sz="half" idx="1"/>
          </p:nvPr>
        </p:nvSpPr>
        <p:spPr>
          <a:xfrm>
            <a:off x="228600" y="1143000"/>
            <a:ext cx="8915400" cy="5486400"/>
          </a:xfrm>
        </p:spPr>
        <p:txBody>
          <a:bodyPr>
            <a:normAutofit fontScale="25000" lnSpcReduction="20000"/>
          </a:bodyPr>
          <a:lstStyle/>
          <a:p>
            <a:endParaRPr lang="en-US" sz="6300" dirty="0" smtClean="0"/>
          </a:p>
          <a:p>
            <a:pPr>
              <a:buNone/>
            </a:pPr>
            <a:r>
              <a:rPr lang="en-US" sz="11200" b="1" u="sng" dirty="0" smtClean="0">
                <a:solidFill>
                  <a:schemeClr val="accent6">
                    <a:lumMod val="75000"/>
                  </a:schemeClr>
                </a:solidFill>
              </a:rPr>
              <a:t>Thyroid gland produces thyroid hormones:</a:t>
            </a:r>
          </a:p>
          <a:p>
            <a:r>
              <a:rPr lang="en-US" sz="11200" dirty="0" smtClean="0"/>
              <a:t>Thyroxin (T4) ,and </a:t>
            </a:r>
            <a:r>
              <a:rPr lang="en-US" sz="11200" dirty="0" err="1" smtClean="0"/>
              <a:t>triiodothyronine</a:t>
            </a:r>
            <a:r>
              <a:rPr lang="en-US" sz="11200" dirty="0" smtClean="0"/>
              <a:t>(T3) are important in: </a:t>
            </a:r>
          </a:p>
          <a:p>
            <a:pPr lvl="2"/>
            <a:r>
              <a:rPr lang="en-US" sz="11200" dirty="0" smtClean="0"/>
              <a:t>growth </a:t>
            </a:r>
          </a:p>
          <a:p>
            <a:pPr lvl="2"/>
            <a:r>
              <a:rPr lang="en-US" sz="11200" dirty="0" smtClean="0"/>
              <a:t>development </a:t>
            </a:r>
          </a:p>
          <a:p>
            <a:pPr lvl="2"/>
            <a:r>
              <a:rPr lang="en-US" sz="11200" dirty="0" smtClean="0"/>
              <a:t>maintaining normal body temperature </a:t>
            </a:r>
          </a:p>
          <a:p>
            <a:pPr lvl="2"/>
            <a:r>
              <a:rPr lang="en-US" sz="11200" dirty="0" smtClean="0"/>
              <a:t>energy metabolism regulation</a:t>
            </a:r>
          </a:p>
          <a:p>
            <a:pPr lvl="2"/>
            <a:r>
              <a:rPr lang="en-US" sz="11200" dirty="0" smtClean="0"/>
              <a:t>Stimulate metabolism of all cells</a:t>
            </a:r>
          </a:p>
          <a:p>
            <a:r>
              <a:rPr lang="en-US" sz="11200" dirty="0" err="1" smtClean="0"/>
              <a:t>Calcitonin</a:t>
            </a:r>
            <a:endParaRPr lang="en-US" sz="11200" dirty="0" smtClean="0"/>
          </a:p>
          <a:p>
            <a:pPr lvl="1">
              <a:buNone/>
            </a:pPr>
            <a:r>
              <a:rPr lang="en-US" sz="11200" dirty="0" smtClean="0"/>
              <a:t>    Decreases blood calcium concentration by inhibiting breakdown of bone</a:t>
            </a:r>
          </a:p>
          <a:p>
            <a:pPr lvl="1">
              <a:buNone/>
            </a:pPr>
            <a:r>
              <a:rPr lang="en-US" sz="11200" dirty="0" smtClean="0"/>
              <a:t>*The thyroid gland uses from the diet in foods such as seafood, bread, and salt) to produce thyroid hormones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a:xfrm>
            <a:off x="381000" y="1600200"/>
            <a:ext cx="8305800" cy="4525963"/>
          </a:xfrm>
        </p:spPr>
        <p:txBody>
          <a:bodyPr>
            <a:normAutofit fontScale="92500" lnSpcReduction="20000"/>
          </a:bodyPr>
          <a:lstStyle/>
          <a:p>
            <a:r>
              <a:rPr lang="en-US" dirty="0" smtClean="0">
                <a:solidFill>
                  <a:srgbClr val="C00000"/>
                </a:solidFill>
              </a:rPr>
              <a:t>What is the diagnosis ?</a:t>
            </a:r>
          </a:p>
          <a:p>
            <a:r>
              <a:rPr lang="en-US" dirty="0" smtClean="0"/>
              <a:t>Hyperthyroidism </a:t>
            </a:r>
          </a:p>
          <a:p>
            <a:pPr>
              <a:buNone/>
            </a:pPr>
            <a:endParaRPr lang="en-US" dirty="0" smtClean="0"/>
          </a:p>
          <a:p>
            <a:pPr>
              <a:buNone/>
            </a:pPr>
            <a:r>
              <a:rPr lang="en-US" dirty="0" smtClean="0">
                <a:solidFill>
                  <a:schemeClr val="accent6">
                    <a:lumMod val="75000"/>
                  </a:schemeClr>
                </a:solidFill>
              </a:rPr>
              <a:t>What is the cause of hyperthyroidism, and why ?</a:t>
            </a:r>
          </a:p>
          <a:p>
            <a:r>
              <a:rPr lang="en-US" dirty="0" smtClean="0"/>
              <a:t>Graves disease  </a:t>
            </a:r>
          </a:p>
          <a:p>
            <a:r>
              <a:rPr lang="en-US" dirty="0" smtClean="0"/>
              <a:t>because the patient has </a:t>
            </a:r>
            <a:r>
              <a:rPr lang="en-US" dirty="0" smtClean="0"/>
              <a:t>Anti-TSH </a:t>
            </a:r>
            <a:r>
              <a:rPr lang="en-US" dirty="0" smtClean="0"/>
              <a:t>receptor antibodies </a:t>
            </a:r>
          </a:p>
          <a:p>
            <a:pPr>
              <a:buNone/>
            </a:pPr>
            <a:endParaRPr lang="en-US" dirty="0" smtClean="0"/>
          </a:p>
          <a:p>
            <a:pPr>
              <a:buNone/>
            </a:pPr>
            <a:endParaRPr lang="en-US" dirty="0" smtClean="0">
              <a:solidFill>
                <a:srgbClr val="FF0000"/>
              </a:solidFill>
            </a:endParaRPr>
          </a:p>
          <a:p>
            <a:pPr>
              <a:buNone/>
            </a:pP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7"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5400"/>
            <a:ext cx="9144000" cy="1752600"/>
          </a:xfrm>
        </p:spPr>
        <p:txBody>
          <a:bodyPr>
            <a:noAutofit/>
          </a:bodyPr>
          <a:lstStyle/>
          <a:p>
            <a:pPr algn="l"/>
            <a:r>
              <a:rPr lang="en-US" sz="2000" dirty="0" smtClean="0"/>
              <a:t>The hypothalamus releases a </a:t>
            </a:r>
            <a:r>
              <a:rPr lang="en-US" sz="2000" dirty="0" smtClean="0"/>
              <a:t>thyroid </a:t>
            </a:r>
            <a:r>
              <a:rPr lang="en-US" sz="2000" dirty="0" smtClean="0"/>
              <a:t>releasing hormone (TRH), which sends a signal to the pituitary to release thyroid stimulating hormone (TSH), (TSH, a pituitary hormone) modulates thyroid function by binding to TSH receptors (TSH-R) </a:t>
            </a:r>
            <a:r>
              <a:rPr lang="en-US" sz="2000" dirty="0" smtClean="0"/>
              <a:t>and </a:t>
            </a:r>
            <a:r>
              <a:rPr lang="en-US" sz="2000" dirty="0" smtClean="0"/>
              <a:t>sends a signal to the thyroid to release thyroid hormones. T4&amp;T3</a:t>
            </a:r>
            <a:endParaRPr lang="en-US" sz="2000" dirty="0"/>
          </a:p>
        </p:txBody>
      </p:sp>
      <p:pic>
        <p:nvPicPr>
          <p:cNvPr id="4" name="Content Placeholder 3" descr="Hypothalamic-Pituitary-Thyroid-Axis1.jpg"/>
          <p:cNvPicPr>
            <a:picLocks noGrp="1" noChangeAspect="1"/>
          </p:cNvPicPr>
          <p:nvPr>
            <p:ph idx="1"/>
          </p:nvPr>
        </p:nvPicPr>
        <p:blipFill>
          <a:blip r:embed="rId3" cstate="print"/>
          <a:stretch>
            <a:fillRect/>
          </a:stretch>
        </p:blipFill>
        <p:spPr>
          <a:xfrm>
            <a:off x="0" y="0"/>
            <a:ext cx="9144000" cy="5029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CAR1.gif"/>
          <p:cNvPicPr>
            <a:picLocks noChangeAspect="1"/>
          </p:cNvPicPr>
          <p:nvPr/>
        </p:nvPicPr>
        <p:blipFill>
          <a:blip r:embed="rId2" cstate="print"/>
          <a:stretch>
            <a:fillRect/>
          </a:stretch>
        </p:blipFill>
        <p:spPr>
          <a:xfrm>
            <a:off x="228600" y="304799"/>
            <a:ext cx="8610600" cy="61504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Hyperthyroidism  case  presentation </a:t>
            </a:r>
            <a:endParaRPr lang="en-US" dirty="0">
              <a:solidFill>
                <a:srgbClr val="C00000"/>
              </a:solidFill>
            </a:endParaRPr>
          </a:p>
        </p:txBody>
      </p:sp>
      <p:sp>
        <p:nvSpPr>
          <p:cNvPr id="3" name="Content Placeholder 2"/>
          <p:cNvSpPr>
            <a:spLocks noGrp="1"/>
          </p:cNvSpPr>
          <p:nvPr>
            <p:ph idx="1"/>
          </p:nvPr>
        </p:nvSpPr>
        <p:spPr>
          <a:xfrm>
            <a:off x="457200" y="1600200"/>
            <a:ext cx="8229600" cy="4648200"/>
          </a:xfrm>
        </p:spPr>
        <p:txBody>
          <a:bodyPr>
            <a:normAutofit fontScale="85000" lnSpcReduction="10000"/>
          </a:bodyPr>
          <a:lstStyle/>
          <a:p>
            <a:r>
              <a:rPr lang="en-US" dirty="0" smtClean="0"/>
              <a:t>A 37-year-old female presents to your clinic with a three week history of palpitations, feeling hot all the time, anxiety ,weigh loss, increased appetite  and </a:t>
            </a:r>
            <a:r>
              <a:rPr lang="en-US" dirty="0" err="1" smtClean="0"/>
              <a:t>oligomenorrhea</a:t>
            </a:r>
            <a:r>
              <a:rPr lang="en-US" dirty="0" smtClean="0"/>
              <a:t>.</a:t>
            </a:r>
            <a:endParaRPr lang="en-US" b="1" dirty="0" smtClean="0"/>
          </a:p>
          <a:p>
            <a:r>
              <a:rPr lang="en-US" b="1" dirty="0" smtClean="0">
                <a:solidFill>
                  <a:schemeClr val="accent6"/>
                </a:solidFill>
              </a:rPr>
              <a:t>On physical examination </a:t>
            </a:r>
          </a:p>
          <a:p>
            <a:pPr lvl="0"/>
            <a:r>
              <a:rPr lang="en-US" dirty="0" smtClean="0"/>
              <a:t>Patient has diffuse goiter (enlarged thyroid gland)</a:t>
            </a:r>
          </a:p>
          <a:p>
            <a:pPr lvl="0"/>
            <a:r>
              <a:rPr lang="en-US" dirty="0" smtClean="0"/>
              <a:t>Palpitation </a:t>
            </a:r>
          </a:p>
          <a:p>
            <a:pPr lvl="0"/>
            <a:r>
              <a:rPr lang="en-US" dirty="0" smtClean="0"/>
              <a:t> Tremor(involuntary movements and can affect the hands, arms, head, face, vocal cords, trunk, and legs)</a:t>
            </a:r>
          </a:p>
          <a:p>
            <a:r>
              <a:rPr lang="en-US" b="1" dirty="0" smtClean="0">
                <a:solidFill>
                  <a:srgbClr val="C00000"/>
                </a:solidFill>
              </a:rPr>
              <a:t>What </a:t>
            </a:r>
            <a:r>
              <a:rPr lang="en-US" b="1" dirty="0" smtClean="0">
                <a:solidFill>
                  <a:srgbClr val="C00000"/>
                </a:solidFill>
              </a:rPr>
              <a:t>do you think the patients primary problem is?</a:t>
            </a:r>
            <a:r>
              <a:rPr lang="en-US" dirty="0" smtClean="0"/>
              <a:t>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1143000"/>
          </a:xfrm>
        </p:spPr>
        <p:txBody>
          <a:bodyPr/>
          <a:lstStyle/>
          <a:p>
            <a:r>
              <a:rPr lang="en-US" dirty="0" smtClean="0">
                <a:solidFill>
                  <a:srgbClr val="C00000"/>
                </a:solidFill>
              </a:rPr>
              <a:t>Hyperthyroidism</a:t>
            </a:r>
            <a:r>
              <a:rPr lang="en-US" dirty="0" smtClean="0"/>
              <a:t> </a:t>
            </a:r>
            <a:endParaRPr lang="en-US" dirty="0"/>
          </a:p>
        </p:txBody>
      </p:sp>
      <p:sp>
        <p:nvSpPr>
          <p:cNvPr id="3" name="Content Placeholder 2"/>
          <p:cNvSpPr>
            <a:spLocks noGrp="1"/>
          </p:cNvSpPr>
          <p:nvPr>
            <p:ph idx="1"/>
          </p:nvPr>
        </p:nvSpPr>
        <p:spPr/>
        <p:txBody>
          <a:bodyPr/>
          <a:lstStyle/>
          <a:p>
            <a:endParaRPr lang="en-US" sz="2500" dirty="0" smtClean="0"/>
          </a:p>
          <a:p>
            <a:endParaRPr lang="en-US" sz="2500" dirty="0" smtClean="0"/>
          </a:p>
          <a:p>
            <a:r>
              <a:rPr lang="en-US" sz="2500" dirty="0" smtClean="0">
                <a:solidFill>
                  <a:schemeClr val="accent6"/>
                </a:solidFill>
              </a:rPr>
              <a:t>Hyperthyroidism  </a:t>
            </a:r>
            <a:r>
              <a:rPr lang="en-US" sz="2500" dirty="0" smtClean="0">
                <a:solidFill>
                  <a:schemeClr val="accent6"/>
                </a:solidFill>
              </a:rPr>
              <a:t>(overactive thyroid gland</a:t>
            </a:r>
            <a:r>
              <a:rPr lang="en-US" sz="2500" dirty="0" smtClean="0">
                <a:solidFill>
                  <a:schemeClr val="accent6"/>
                </a:solidFill>
              </a:rPr>
              <a:t>):</a:t>
            </a:r>
            <a:endParaRPr lang="en-US" sz="2500" dirty="0" smtClean="0">
              <a:solidFill>
                <a:schemeClr val="accent6"/>
              </a:solidFill>
            </a:endParaRPr>
          </a:p>
          <a:p>
            <a:pPr algn="just">
              <a:buNone/>
            </a:pPr>
            <a:r>
              <a:rPr lang="en-US" sz="2500" dirty="0" smtClean="0"/>
              <a:t>thyroid </a:t>
            </a:r>
            <a:r>
              <a:rPr lang="en-US" sz="2500" dirty="0" smtClean="0"/>
              <a:t>gland produces and </a:t>
            </a:r>
            <a:r>
              <a:rPr lang="en-US" sz="2500" dirty="0"/>
              <a:t>secretes excessive amounts </a:t>
            </a:r>
            <a:endParaRPr lang="en-US" sz="2500" dirty="0" smtClean="0"/>
          </a:p>
          <a:p>
            <a:pPr algn="just">
              <a:buNone/>
            </a:pPr>
            <a:r>
              <a:rPr lang="en-US" sz="2500" dirty="0" smtClean="0"/>
              <a:t>of  thyroid </a:t>
            </a:r>
            <a:r>
              <a:rPr lang="en-US" sz="2500" dirty="0" smtClean="0"/>
              <a:t>hormones, </a:t>
            </a:r>
            <a:r>
              <a:rPr lang="en-US" sz="2500" dirty="0" err="1" smtClean="0"/>
              <a:t>riiodothyronine</a:t>
            </a:r>
            <a:r>
              <a:rPr lang="en-US" sz="2500" dirty="0" smtClean="0"/>
              <a:t> (</a:t>
            </a:r>
            <a:r>
              <a:rPr lang="en-US" sz="2500" dirty="0"/>
              <a:t>T3) </a:t>
            </a:r>
            <a:r>
              <a:rPr lang="en-US" sz="2500" dirty="0" smtClean="0"/>
              <a:t>and </a:t>
            </a:r>
            <a:r>
              <a:rPr lang="en-US" sz="2500" dirty="0" err="1" smtClean="0"/>
              <a:t>thyroxine</a:t>
            </a:r>
            <a:r>
              <a:rPr lang="en-US" sz="2500" dirty="0" smtClean="0"/>
              <a:t> (T4).</a:t>
            </a:r>
          </a:p>
          <a:p>
            <a:pPr algn="just">
              <a:buNone/>
            </a:pPr>
            <a:endParaRPr lang="en-US" sz="2500" dirty="0" smtClean="0"/>
          </a:p>
          <a:p>
            <a:pPr algn="just">
              <a:buNone/>
            </a:pPr>
            <a:endParaRPr lang="en-US" sz="2500"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Hyperthyroidism</a:t>
            </a:r>
            <a:br>
              <a:rPr lang="en-US" dirty="0" smtClean="0">
                <a:solidFill>
                  <a:srgbClr val="C00000"/>
                </a:solidFill>
              </a:rPr>
            </a:br>
            <a:r>
              <a:rPr lang="en-US" dirty="0" smtClean="0">
                <a:solidFill>
                  <a:srgbClr val="C00000"/>
                </a:solidFill>
              </a:rPr>
              <a:t>Clinical Manifestations</a:t>
            </a:r>
            <a:endParaRPr lang="en-US" dirty="0">
              <a:solidFill>
                <a:srgbClr val="C00000"/>
              </a:solidFill>
            </a:endParaRPr>
          </a:p>
        </p:txBody>
      </p:sp>
      <p:sp>
        <p:nvSpPr>
          <p:cNvPr id="3" name="Content Placeholder 2"/>
          <p:cNvSpPr>
            <a:spLocks noGrp="1"/>
          </p:cNvSpPr>
          <p:nvPr>
            <p:ph sz="half" idx="1"/>
          </p:nvPr>
        </p:nvSpPr>
        <p:spPr>
          <a:xfrm>
            <a:off x="0" y="1143000"/>
            <a:ext cx="5562600" cy="5715000"/>
          </a:xfrm>
        </p:spPr>
        <p:txBody>
          <a:bodyPr>
            <a:normAutofit fontScale="40000" lnSpcReduction="20000"/>
          </a:bodyPr>
          <a:lstStyle/>
          <a:p>
            <a:pPr lvl="0">
              <a:buNone/>
            </a:pPr>
            <a:endParaRPr lang="en-US" sz="7000" dirty="0" smtClean="0"/>
          </a:p>
          <a:p>
            <a:pPr lvl="0">
              <a:buNone/>
            </a:pPr>
            <a:r>
              <a:rPr lang="en-US" sz="7000" dirty="0" smtClean="0"/>
              <a:t>    </a:t>
            </a:r>
            <a:r>
              <a:rPr lang="en-US" sz="7000" b="1" dirty="0" smtClean="0">
                <a:solidFill>
                  <a:schemeClr val="accent6"/>
                </a:solidFill>
              </a:rPr>
              <a:t>What </a:t>
            </a:r>
            <a:r>
              <a:rPr lang="en-US" sz="7000" b="1" dirty="0" smtClean="0">
                <a:solidFill>
                  <a:schemeClr val="accent6"/>
                </a:solidFill>
              </a:rPr>
              <a:t>signs might you find on exam</a:t>
            </a:r>
            <a:r>
              <a:rPr lang="en-US" sz="7000" b="1" dirty="0" smtClean="0">
                <a:solidFill>
                  <a:schemeClr val="accent6"/>
                </a:solidFill>
              </a:rPr>
              <a:t>?</a:t>
            </a:r>
            <a:endParaRPr lang="en-US" sz="7000" dirty="0">
              <a:solidFill>
                <a:schemeClr val="accent6"/>
              </a:solidFill>
            </a:endParaRPr>
          </a:p>
          <a:p>
            <a:pPr lvl="0"/>
            <a:r>
              <a:rPr lang="en-US" sz="7000" dirty="0" smtClean="0"/>
              <a:t>diffuse </a:t>
            </a:r>
            <a:r>
              <a:rPr lang="en-US" sz="7000" dirty="0"/>
              <a:t>goiter (enlarged thyroid gland)</a:t>
            </a:r>
          </a:p>
          <a:p>
            <a:pPr lvl="0"/>
            <a:r>
              <a:rPr lang="en-US" sz="7000" dirty="0" smtClean="0"/>
              <a:t>weight loss (often </a:t>
            </a:r>
            <a:r>
              <a:rPr lang="en-US" sz="7000" dirty="0"/>
              <a:t>accompanied by an </a:t>
            </a:r>
            <a:r>
              <a:rPr lang="en-US" sz="7000" dirty="0" smtClean="0"/>
              <a:t>increased appetite</a:t>
            </a:r>
            <a:endParaRPr lang="en-US" sz="7000" dirty="0"/>
          </a:p>
          <a:p>
            <a:pPr lvl="0"/>
            <a:r>
              <a:rPr lang="en-US" sz="7000" dirty="0" smtClean="0"/>
              <a:t>intolerance to heat</a:t>
            </a:r>
            <a:endParaRPr lang="en-US" sz="7000" u="sng" dirty="0" smtClean="0"/>
          </a:p>
          <a:p>
            <a:r>
              <a:rPr lang="en-US" sz="7000" dirty="0" smtClean="0"/>
              <a:t>tremor</a:t>
            </a:r>
            <a:endParaRPr lang="en-US" sz="7000" dirty="0"/>
          </a:p>
          <a:p>
            <a:pPr lvl="0"/>
            <a:r>
              <a:rPr lang="en-US" sz="7000" dirty="0"/>
              <a:t>Rapid or irregular heartbeat </a:t>
            </a:r>
            <a:r>
              <a:rPr lang="en-US" sz="7000" dirty="0" smtClean="0"/>
              <a:t>(palpitations or </a:t>
            </a:r>
            <a:r>
              <a:rPr lang="en-US" sz="7000" dirty="0"/>
              <a:t>arrhythmia</a:t>
            </a:r>
            <a:r>
              <a:rPr lang="en-US" sz="7000" dirty="0" smtClean="0"/>
              <a:t>)</a:t>
            </a:r>
          </a:p>
          <a:p>
            <a:r>
              <a:rPr lang="en-US" sz="7000" dirty="0" smtClean="0"/>
              <a:t>hyperactivity, restlessness and difficulty </a:t>
            </a:r>
            <a:r>
              <a:rPr lang="en-US" sz="7000" dirty="0" smtClean="0"/>
              <a:t>sleeping</a:t>
            </a:r>
          </a:p>
          <a:p>
            <a:pPr lvl="0"/>
            <a:r>
              <a:rPr lang="en-US" sz="7000" dirty="0" smtClean="0"/>
              <a:t>Frequent bowel movements</a:t>
            </a:r>
          </a:p>
          <a:p>
            <a:pPr>
              <a:buNone/>
            </a:pPr>
            <a:endParaRPr lang="en-US" sz="7000" dirty="0" smtClean="0"/>
          </a:p>
          <a:p>
            <a:pPr>
              <a:buNone/>
            </a:pPr>
            <a:endParaRPr lang="en-US" sz="7000" dirty="0" smtClean="0"/>
          </a:p>
          <a:p>
            <a:pPr lvl="0"/>
            <a:endParaRPr lang="en-US" dirty="0" smtClean="0"/>
          </a:p>
          <a:p>
            <a:endParaRPr lang="en-US" dirty="0" smtClean="0"/>
          </a:p>
          <a:p>
            <a:pPr lvl="0"/>
            <a:endParaRPr lang="en-US" dirty="0" smtClean="0"/>
          </a:p>
          <a:p>
            <a:pPr lvl="0">
              <a:buNone/>
            </a:pPr>
            <a:endParaRPr lang="en-US" dirty="0"/>
          </a:p>
        </p:txBody>
      </p:sp>
      <p:sp>
        <p:nvSpPr>
          <p:cNvPr id="4" name="Content Placeholder 3"/>
          <p:cNvSpPr>
            <a:spLocks noGrp="1"/>
          </p:cNvSpPr>
          <p:nvPr>
            <p:ph sz="half" idx="2"/>
          </p:nvPr>
        </p:nvSpPr>
        <p:spPr>
          <a:xfrm>
            <a:off x="5638800" y="2133600"/>
            <a:ext cx="3505200" cy="4343400"/>
          </a:xfrm>
        </p:spPr>
        <p:txBody>
          <a:bodyPr>
            <a:noAutofit/>
          </a:bodyPr>
          <a:lstStyle/>
          <a:p>
            <a:r>
              <a:rPr lang="en-US" dirty="0" smtClean="0"/>
              <a:t>sweating  </a:t>
            </a:r>
          </a:p>
          <a:p>
            <a:r>
              <a:rPr lang="en-US" dirty="0" smtClean="0"/>
              <a:t>Nervousness</a:t>
            </a:r>
          </a:p>
          <a:p>
            <a:pPr lvl="0"/>
            <a:r>
              <a:rPr lang="en-US" dirty="0" smtClean="0"/>
              <a:t>weakness, fatigue</a:t>
            </a:r>
          </a:p>
          <a:p>
            <a:pPr lvl="0"/>
            <a:r>
              <a:rPr lang="en-US" dirty="0" smtClean="0"/>
              <a:t>m</a:t>
            </a:r>
            <a:r>
              <a:rPr lang="en-US" dirty="0" smtClean="0"/>
              <a:t>enstrual irregularities</a:t>
            </a:r>
            <a:endParaRPr lang="en-US" dirty="0" smtClean="0"/>
          </a:p>
          <a:p>
            <a:pPr lvl="0">
              <a:buNone/>
            </a:pPr>
            <a:r>
              <a:rPr lang="en-US" dirty="0" smtClean="0"/>
              <a:t> in women or </a:t>
            </a:r>
            <a:r>
              <a:rPr lang="en-US" dirty="0" smtClean="0"/>
              <a:t>amenorrhea</a:t>
            </a:r>
            <a:endParaRPr lang="en-US" dirty="0" smtClean="0"/>
          </a:p>
          <a:p>
            <a:pPr lvl="0"/>
            <a:r>
              <a:rPr lang="en-US" dirty="0" smtClean="0"/>
              <a:t>  nausea, vomiting</a:t>
            </a:r>
          </a:p>
          <a:p>
            <a:pPr lvl="0"/>
            <a:r>
              <a:rPr lang="en-US" dirty="0" smtClean="0"/>
              <a:t>diarrhea</a:t>
            </a:r>
          </a:p>
          <a:p>
            <a:pPr lvl="0">
              <a:buNone/>
            </a:pP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1509</Words>
  <Application>Microsoft Office PowerPoint</Application>
  <PresentationFormat>On-screen Show (4:3)</PresentationFormat>
  <Paragraphs>228</Paragraphs>
  <Slides>40</Slides>
  <Notes>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Endocrine System</vt:lpstr>
      <vt:lpstr>The Endocrine System</vt:lpstr>
      <vt:lpstr>Thyroid Gland</vt:lpstr>
      <vt:lpstr>Thyroid gland function </vt:lpstr>
      <vt:lpstr>The hypothalamus releases a thyroid releasing hormone (TRH), which sends a signal to the pituitary to release thyroid stimulating hormone (TSH), (TSH, a pituitary hormone) modulates thyroid function by binding to TSH receptors (TSH-R) and sends a signal to the thyroid to release thyroid hormones. T4&amp;T3</vt:lpstr>
      <vt:lpstr>Slide 6</vt:lpstr>
      <vt:lpstr>Hyperthyroidism  case  presentation </vt:lpstr>
      <vt:lpstr>Hyperthyroidism </vt:lpstr>
      <vt:lpstr>Hyperthyroidism Clinical Manifestations</vt:lpstr>
      <vt:lpstr>Hyperthyroidism</vt:lpstr>
      <vt:lpstr>Hyperthyroidism</vt:lpstr>
      <vt:lpstr>Hyperthyroidism</vt:lpstr>
      <vt:lpstr> Graves disease </vt:lpstr>
      <vt:lpstr>Slide 14</vt:lpstr>
      <vt:lpstr>Graves disease</vt:lpstr>
      <vt:lpstr>Graves disease</vt:lpstr>
      <vt:lpstr>Graves’ disease </vt:lpstr>
      <vt:lpstr>Thyroid goiter  </vt:lpstr>
      <vt:lpstr>Hyperthyroidism Graves’ disease  </vt:lpstr>
      <vt:lpstr>Graves disease</vt:lpstr>
      <vt:lpstr> Graves disease : pretibial  myxedema </vt:lpstr>
      <vt:lpstr>Graves disease </vt:lpstr>
      <vt:lpstr>Graves disease</vt:lpstr>
      <vt:lpstr>Hyperthyroidism</vt:lpstr>
      <vt:lpstr>Hypothyroidism case study presentation </vt:lpstr>
      <vt:lpstr>Hypothyroidism</vt:lpstr>
      <vt:lpstr>Hypothyroidism</vt:lpstr>
      <vt:lpstr>Hypothyroidism </vt:lpstr>
      <vt:lpstr>Slide 29</vt:lpstr>
      <vt:lpstr>hypothyroidism</vt:lpstr>
      <vt:lpstr>Hypothyroidism </vt:lpstr>
      <vt:lpstr>Hypothyroidism</vt:lpstr>
      <vt:lpstr>Hypothyroidism </vt:lpstr>
      <vt:lpstr>Hashimoto’s disease</vt:lpstr>
      <vt:lpstr>Hypothyroidism </vt:lpstr>
      <vt:lpstr>Hypothyroidism </vt:lpstr>
      <vt:lpstr>Slide 37</vt:lpstr>
      <vt:lpstr>Case study </vt:lpstr>
      <vt:lpstr>Case study (1)</vt:lpstr>
      <vt:lpstr>Case study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90</cp:revision>
  <dcterms:created xsi:type="dcterms:W3CDTF">2012-04-15T11:35:26Z</dcterms:created>
  <dcterms:modified xsi:type="dcterms:W3CDTF">2012-04-16T20:55:57Z</dcterms:modified>
</cp:coreProperties>
</file>