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5" r:id="rId9"/>
    <p:sldId id="267" r:id="rId10"/>
    <p:sldId id="268" r:id="rId11"/>
    <p:sldId id="287" r:id="rId12"/>
    <p:sldId id="288" r:id="rId13"/>
    <p:sldId id="291" r:id="rId14"/>
    <p:sldId id="292" r:id="rId15"/>
    <p:sldId id="289" r:id="rId16"/>
    <p:sldId id="290" r:id="rId17"/>
    <p:sldId id="274" r:id="rId18"/>
    <p:sldId id="275" r:id="rId19"/>
    <p:sldId id="277" r:id="rId20"/>
    <p:sldId id="278" r:id="rId21"/>
    <p:sldId id="279" r:id="rId22"/>
    <p:sldId id="280" r:id="rId23"/>
    <p:sldId id="281" r:id="rId24"/>
    <p:sldId id="282" r:id="rId25"/>
    <p:sldId id="297" r:id="rId26"/>
    <p:sldId id="298" r:id="rId27"/>
    <p:sldId id="299" r:id="rId28"/>
    <p:sldId id="300" r:id="rId29"/>
    <p:sldId id="301" r:id="rId30"/>
    <p:sldId id="302" r:id="rId31"/>
    <p:sldId id="303" r:id="rId32"/>
    <p:sldId id="305" r:id="rId33"/>
    <p:sldId id="306" r:id="rId34"/>
    <p:sldId id="307" r:id="rId35"/>
    <p:sldId id="308" r:id="rId36"/>
    <p:sldId id="309" r:id="rId37"/>
    <p:sldId id="304" r:id="rId38"/>
    <p:sldId id="31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58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400800" y="6355080"/>
            <a:ext cx="2286000" cy="365760"/>
          </a:xfrm>
        </p:spPr>
        <p:txBody>
          <a:bodyPr/>
          <a:lstStyle>
            <a:lvl1pPr>
              <a:defRPr sz="1400"/>
            </a:lvl1pPr>
          </a:lstStyle>
          <a:p>
            <a:fld id="{FECEB163-33DD-4D48-98DA-CB94AE42653C}" type="datetimeFigureOut">
              <a:rPr lang="en-US" smtClean="0"/>
              <a:pPr/>
              <a:t>10/16/2010</a:t>
            </a:fld>
            <a:endParaRPr lang="en-US"/>
          </a:p>
        </p:txBody>
      </p:sp>
      <p:sp>
        <p:nvSpPr>
          <p:cNvPr id="17" name="عنصر نائب للتذييل 16"/>
          <p:cNvSpPr>
            <a:spLocks noGrp="1"/>
          </p:cNvSpPr>
          <p:nvPr>
            <p:ph type="ftr" sz="quarter" idx="11"/>
          </p:nvPr>
        </p:nvSpPr>
        <p:spPr>
          <a:xfrm>
            <a:off x="2898648" y="6355080"/>
            <a:ext cx="3474720" cy="365760"/>
          </a:xfrm>
        </p:spPr>
        <p:txBody>
          <a:bodyPr/>
          <a:lstStyle/>
          <a:p>
            <a:endParaRPr lang="en-US"/>
          </a:p>
        </p:txBody>
      </p:sp>
      <p:sp>
        <p:nvSpPr>
          <p:cNvPr id="29" name="عنصر نائب لرقم الشريحة 28"/>
          <p:cNvSpPr>
            <a:spLocks noGrp="1"/>
          </p:cNvSpPr>
          <p:nvPr>
            <p:ph type="sldNum" sz="quarter" idx="12"/>
          </p:nvPr>
        </p:nvSpPr>
        <p:spPr>
          <a:xfrm>
            <a:off x="1216152" y="6355080"/>
            <a:ext cx="1219200" cy="365760"/>
          </a:xfrm>
        </p:spPr>
        <p:txBody>
          <a:bodyPr/>
          <a:lstStyle/>
          <a:p>
            <a:fld id="{ABCE598E-72B5-48F3-88D5-43B5C4B8DFCC}" type="slidenum">
              <a:rPr lang="en-US" smtClean="0"/>
              <a:pPr/>
              <a:t>‹#›</a:t>
            </a:fld>
            <a:endParaRPr lang="en-US"/>
          </a:p>
        </p:txBody>
      </p:sp>
      <p:sp>
        <p:nvSpPr>
          <p:cNvPr id="21" name="مستطيل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مستطيل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مستطيل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BCE598E-72B5-48F3-88D5-43B5C4B8DFC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BCE598E-72B5-48F3-88D5-43B5C4B8DFCC}" type="slidenum">
              <a:rPr lang="en-US" smtClean="0"/>
              <a:pPr/>
              <a:t>‹#›</a:t>
            </a:fld>
            <a:endParaRPr lang="en-US"/>
          </a:p>
        </p:txBody>
      </p:sp>
      <p:sp>
        <p:nvSpPr>
          <p:cNvPr id="7" name="رابط مستقيم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مثلث متساوي الساقين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رابط مستقيم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ABCE598E-72B5-48F3-88D5-43B5C4B8DFCC}" type="slidenum">
              <a:rPr lang="en-US" smtClean="0"/>
              <a:pPr/>
              <a:t>‹#›</a:t>
            </a:fld>
            <a:endParaRPr lang="en-US"/>
          </a:p>
        </p:txBody>
      </p:sp>
      <p:sp>
        <p:nvSpPr>
          <p:cNvPr id="8" name="عنصر نائب للمحتوى 7"/>
          <p:cNvSpPr>
            <a:spLocks noGrp="1"/>
          </p:cNvSpPr>
          <p:nvPr>
            <p:ph sz="quarter" idx="1"/>
          </p:nvPr>
        </p:nvSpPr>
        <p:spPr>
          <a:xfrm>
            <a:off x="457200" y="1219200"/>
            <a:ext cx="8229600"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6400800" y="6355080"/>
            <a:ext cx="2286000" cy="365760"/>
          </a:xfrm>
        </p:spPr>
        <p:txBody>
          <a:bodyPr/>
          <a:lstStyle/>
          <a:p>
            <a:fld id="{FECEB163-33DD-4D48-98DA-CB94AE42653C}" type="datetimeFigureOut">
              <a:rPr lang="en-US" smtClean="0"/>
              <a:pPr/>
              <a:t>10/16/2010</a:t>
            </a:fld>
            <a:endParaRPr lang="en-US"/>
          </a:p>
        </p:txBody>
      </p:sp>
      <p:sp>
        <p:nvSpPr>
          <p:cNvPr id="5" name="عنصر نائب للتذييل 4"/>
          <p:cNvSpPr>
            <a:spLocks noGrp="1"/>
          </p:cNvSpPr>
          <p:nvPr>
            <p:ph type="ftr" sz="quarter" idx="11"/>
          </p:nvPr>
        </p:nvSpPr>
        <p:spPr>
          <a:xfrm>
            <a:off x="2898648" y="6355080"/>
            <a:ext cx="3474720" cy="365760"/>
          </a:xfrm>
        </p:spPr>
        <p:txBody>
          <a:bodyPr/>
          <a:lstStyle/>
          <a:p>
            <a:endParaRPr lang="en-US"/>
          </a:p>
        </p:txBody>
      </p:sp>
      <p:sp>
        <p:nvSpPr>
          <p:cNvPr id="6" name="عنصر نائب لرقم الشريحة 5"/>
          <p:cNvSpPr>
            <a:spLocks noGrp="1"/>
          </p:cNvSpPr>
          <p:nvPr>
            <p:ph type="sldNum" sz="quarter" idx="12"/>
          </p:nvPr>
        </p:nvSpPr>
        <p:spPr>
          <a:xfrm>
            <a:off x="1069848" y="6355080"/>
            <a:ext cx="1520952" cy="365760"/>
          </a:xfrm>
        </p:spPr>
        <p:txBody>
          <a:bodyPr/>
          <a:lstStyle/>
          <a:p>
            <a:fld id="{ABCE598E-72B5-48F3-88D5-43B5C4B8DFCC}" type="slidenum">
              <a:rPr lang="en-US" smtClean="0"/>
              <a:pPr/>
              <a:t>‹#›</a:t>
            </a:fld>
            <a:endParaRPr lang="en-US"/>
          </a:p>
        </p:txBody>
      </p:sp>
      <p:sp>
        <p:nvSpPr>
          <p:cNvPr id="7" name="مستطيل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BCE598E-72B5-48F3-88D5-43B5C4B8DFCC}" type="slidenum">
              <a:rPr lang="en-US" smtClean="0"/>
              <a:pPr/>
              <a:t>‹#›</a:t>
            </a:fld>
            <a:endParaRPr lang="en-US"/>
          </a:p>
        </p:txBody>
      </p:sp>
      <p:sp>
        <p:nvSpPr>
          <p:cNvPr id="9" name="عنصر نائب للمحتوى 8"/>
          <p:cNvSpPr>
            <a:spLocks noGrp="1"/>
          </p:cNvSpPr>
          <p:nvPr>
            <p:ph sz="quarter" idx="1"/>
          </p:nvPr>
        </p:nvSpPr>
        <p:spPr>
          <a:xfrm>
            <a:off x="457200" y="1219200"/>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632198" y="1216152"/>
            <a:ext cx="4041648" cy="493776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ABCE598E-72B5-48F3-88D5-43B5C4B8DFCC}" type="slidenum">
              <a:rPr lang="en-US" smtClean="0"/>
              <a:pPr/>
              <a:t>‹#›</a:t>
            </a:fld>
            <a:endParaRPr lang="en-US"/>
          </a:p>
        </p:txBody>
      </p:sp>
      <p:sp>
        <p:nvSpPr>
          <p:cNvPr id="11" name="عنصر نائب للمحتوى 10"/>
          <p:cNvSpPr>
            <a:spLocks noGrp="1"/>
          </p:cNvSpPr>
          <p:nvPr>
            <p:ph sz="quarter" idx="2"/>
          </p:nvPr>
        </p:nvSpPr>
        <p:spPr>
          <a:xfrm>
            <a:off x="457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648200" y="2133600"/>
            <a:ext cx="4038600" cy="4038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8229600" cy="914400"/>
          </a:xfrm>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ABCE598E-72B5-48F3-88D5-43B5C4B8DFCC}" type="slidenum">
              <a:rPr lang="en-US" smtClean="0"/>
              <a:pPr/>
              <a:t>‹#›</a:t>
            </a:fld>
            <a:endParaRPr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ABCE598E-72B5-48F3-88D5-43B5C4B8DFCC}" type="slidenum">
              <a:rPr lang="en-US" smtClean="0"/>
              <a:pPr/>
              <a:t>‹#›</a:t>
            </a:fld>
            <a:endParaRPr lang="en-US"/>
          </a:p>
        </p:txBody>
      </p:sp>
      <p:sp>
        <p:nvSpPr>
          <p:cNvPr id="5" name="رابط مستقيم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مثلث متساوي الساقين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BCE598E-72B5-48F3-88D5-43B5C4B8DFCC}" type="slidenum">
              <a:rPr lang="en-US" smtClean="0"/>
              <a:pPr/>
              <a:t>‹#›</a:t>
            </a:fld>
            <a:endParaRPr lang="en-US"/>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رابط مستقيم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محتوى 11"/>
          <p:cNvSpPr>
            <a:spLocks noGrp="1"/>
          </p:cNvSpPr>
          <p:nvPr>
            <p:ph sz="quarter" idx="1"/>
          </p:nvPr>
        </p:nvSpPr>
        <p:spPr>
          <a:xfrm>
            <a:off x="304800" y="304800"/>
            <a:ext cx="5715000" cy="5715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CEB163-33DD-4D48-98DA-CB94AE42653C}" type="datetimeFigureOut">
              <a:rPr lang="en-US" smtClean="0"/>
              <a:pPr/>
              <a:t>10/16/2010</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ABCE598E-72B5-48F3-88D5-43B5C4B8DFCC}" type="slidenum">
              <a:rPr lang="en-US" smtClean="0"/>
              <a:pPr/>
              <a:t>‹#›</a:t>
            </a:fld>
            <a:endParaRPr lang="en-US"/>
          </a:p>
        </p:txBody>
      </p:sp>
      <p:sp>
        <p:nvSpPr>
          <p:cNvPr id="8" name="رابط مستقيم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مثلث متساوي الساقين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152400"/>
            <a:ext cx="8229600" cy="990600"/>
          </a:xfrm>
          <a:prstGeom prst="rect">
            <a:avLst/>
          </a:prstGeom>
        </p:spPr>
        <p:txBody>
          <a:bodyPr vert="horz"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FECEB163-33DD-4D48-98DA-CB94AE42653C}" type="datetimeFigureOut">
              <a:rPr lang="en-US" smtClean="0"/>
              <a:pPr/>
              <a:t>10/16/2010</a:t>
            </a:fld>
            <a:endParaRPr lang="en-US"/>
          </a:p>
        </p:txBody>
      </p:sp>
      <p:sp>
        <p:nvSpPr>
          <p:cNvPr id="3" name="عنصر نائب للتذييل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عنصر نائب لرقم الشريحة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BCE598E-72B5-48F3-88D5-43B5C4B8DFCC}" type="slidenum">
              <a:rPr lang="en-US" smtClean="0"/>
              <a:pPr/>
              <a:t>‹#›</a:t>
            </a:fld>
            <a:endParaRPr lang="en-US"/>
          </a:p>
        </p:txBody>
      </p:sp>
      <p:sp>
        <p:nvSpPr>
          <p:cNvPr id="28" name="رابط مستقيم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رابط مستقيم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متساوي الساقين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en.wikipedia.org/wiki/Skin" TargetMode="External"/><Relationship Id="rId2" Type="http://schemas.openxmlformats.org/officeDocument/2006/relationships/hyperlink" Target="http://en.wikipedia.org/wiki/Medical_condition" TargetMode="External"/><Relationship Id="rId1" Type="http://schemas.openxmlformats.org/officeDocument/2006/relationships/slideLayout" Target="../slideLayouts/slideLayout5.xml"/><Relationship Id="rId6" Type="http://schemas.openxmlformats.org/officeDocument/2006/relationships/image" Target="../media/image2.jpeg"/><Relationship Id="rId5" Type="http://schemas.openxmlformats.org/officeDocument/2006/relationships/hyperlink" Target="http://en.wikipedia.org/wiki/Heart" TargetMode="External"/><Relationship Id="rId4" Type="http://schemas.openxmlformats.org/officeDocument/2006/relationships/hyperlink" Target="http://en.wikipedia.org/wiki/Biological_tissue"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en.wikipedia.org/wiki/Hypothermia" TargetMode="External"/><Relationship Id="rId2" Type="http://schemas.openxmlformats.org/officeDocument/2006/relationships/hyperlink" Target="http://en.wikipedia.org/wiki/Chilblain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en.wikipedia.org/wiki/Blood_vessels" TargetMode="External"/><Relationship Id="rId2" Type="http://schemas.openxmlformats.org/officeDocument/2006/relationships/hyperlink" Target="http://en.wikipedia.org/wiki/Celsiu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Pain" TargetMode="External"/><Relationship Id="rId2" Type="http://schemas.openxmlformats.org/officeDocument/2006/relationships/hyperlink" Target="http://en.wikipedia.org/wiki/Itchin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en.wikipedia.org/wiki/Blister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en.wikipedia.org/wiki/Gangrene" TargetMode="External"/><Relationship Id="rId2" Type="http://schemas.openxmlformats.org/officeDocument/2006/relationships/hyperlink" Target="http://en.wikipedia.org/wiki/Amputated"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Beta-blocker" TargetMode="External"/><Relationship Id="rId2" Type="http://schemas.openxmlformats.org/officeDocument/2006/relationships/hyperlink" Target="http://en.wikipedia.org/wiki/Risk_factors" TargetMode="External"/><Relationship Id="rId1" Type="http://schemas.openxmlformats.org/officeDocument/2006/relationships/slideLayout" Target="../slideLayouts/slideLayout2.xml"/><Relationship Id="rId5" Type="http://schemas.openxmlformats.org/officeDocument/2006/relationships/hyperlink" Target="http://en.wikipedia.org/wiki/Peripheral_neuropathy" TargetMode="External"/><Relationship Id="rId4" Type="http://schemas.openxmlformats.org/officeDocument/2006/relationships/hyperlink" Target="http://en.wikipedia.org/wiki/Diabetes"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en.wikipedia.org/wiki/Liquid_nitrogen" TargetMode="External"/><Relationship Id="rId2" Type="http://schemas.openxmlformats.org/officeDocument/2006/relationships/hyperlink" Target="http://en.wikipedia.org/wiki/Diabetes" TargetMode="External"/><Relationship Id="rId1" Type="http://schemas.openxmlformats.org/officeDocument/2006/relationships/slideLayout" Target="../slideLayouts/slideLayout2.xml"/><Relationship Id="rId4" Type="http://schemas.openxmlformats.org/officeDocument/2006/relationships/hyperlink" Target="http://en.wikipedia.org/wiki/Cryogenic"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en.wikipedia.org/wiki/Frostbite"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en.wikipedia.org/wiki/Arthriti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b="1" dirty="0" smtClean="0"/>
              <a:t>Environmental health risks</a:t>
            </a:r>
            <a:endParaRPr lang="en-US" b="1" dirty="0"/>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Older </a:t>
            </a:r>
            <a:r>
              <a:rPr lang="en-US" dirty="0" err="1" smtClean="0"/>
              <a:t>travellers</a:t>
            </a:r>
            <a:r>
              <a:rPr lang="en-US" dirty="0" smtClean="0"/>
              <a:t> should take particular care to consume extra fluids in hot conditions, as the thirst reflex diminishes with age.</a:t>
            </a:r>
          </a:p>
          <a:p>
            <a:endParaRPr lang="en-US" dirty="0" smtClean="0"/>
          </a:p>
          <a:p>
            <a:r>
              <a:rPr lang="en-US" dirty="0" smtClean="0"/>
              <a:t>Care should be taken to ensure that infants and young children drink enough liquid to avoid dehydration.</a:t>
            </a:r>
          </a:p>
          <a:p>
            <a:endParaRPr lang="en-US" dirty="0" smtClean="0"/>
          </a:p>
          <a:p>
            <a:r>
              <a:rPr lang="en-US" dirty="0" smtClean="0"/>
              <a:t>Exposure to hot, dry, dusty air may lead to irritation and infection of the eyes and respiratory tract.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There are three major forms of heat illnesses:</a:t>
            </a:r>
          </a:p>
          <a:p>
            <a:r>
              <a:rPr lang="en-US" dirty="0" smtClean="0"/>
              <a:t> </a:t>
            </a:r>
            <a:r>
              <a:rPr lang="en-US" b="1" dirty="0" smtClean="0"/>
              <a:t>heat cramps, </a:t>
            </a:r>
          </a:p>
          <a:p>
            <a:r>
              <a:rPr lang="en-US" b="1" dirty="0" smtClean="0"/>
              <a:t>heat exhaustion, and </a:t>
            </a:r>
          </a:p>
          <a:p>
            <a:r>
              <a:rPr lang="en-US" b="1" dirty="0" smtClean="0"/>
              <a:t>heat stroke, with heat stroke being a life threatening condition.</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Heat Cramps</a:t>
            </a:r>
            <a:endParaRPr lang="en-US" b="1" dirty="0"/>
          </a:p>
        </p:txBody>
      </p:sp>
      <p:sp>
        <p:nvSpPr>
          <p:cNvPr id="3" name="عنصر نائب للمحتوى 2"/>
          <p:cNvSpPr>
            <a:spLocks noGrp="1"/>
          </p:cNvSpPr>
          <p:nvPr>
            <p:ph sz="quarter" idx="1"/>
          </p:nvPr>
        </p:nvSpPr>
        <p:spPr/>
        <p:txBody>
          <a:bodyPr/>
          <a:lstStyle/>
          <a:p>
            <a:r>
              <a:rPr lang="en-US" dirty="0" smtClean="0"/>
              <a:t>Heat cramps are muscle spasms which usually affect the arms, legs, or stomach. Frequently they don't occur until sometime later after work, at night, or when relaxing.</a:t>
            </a:r>
          </a:p>
          <a:p>
            <a:endParaRPr lang="en-US" dirty="0" smtClean="0"/>
          </a:p>
          <a:p>
            <a:r>
              <a:rPr lang="en-US" dirty="0" smtClean="0"/>
              <a:t>Heat cramps are caused by heavy sweating, especially when water is replaced by drinking, but not salt or potassium.</a:t>
            </a:r>
          </a:p>
          <a:p>
            <a:endParaRPr lang="en-US" dirty="0" smtClean="0"/>
          </a:p>
          <a:p>
            <a:r>
              <a:rPr lang="en-US" dirty="0" smtClean="0"/>
              <a:t>Although heat cramps can be quite painful, they usually don't result in permanent damage.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To prevent them, drink electrolyte solutions such as Gatorade during the day and try eating more fruits like bananas.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Heat Exhaustion</a:t>
            </a:r>
            <a:endParaRPr lang="en-US" b="1" dirty="0"/>
          </a:p>
        </p:txBody>
      </p:sp>
      <p:sp>
        <p:nvSpPr>
          <p:cNvPr id="3" name="عنصر نائب للمحتوى 2"/>
          <p:cNvSpPr>
            <a:spLocks noGrp="1"/>
          </p:cNvSpPr>
          <p:nvPr>
            <p:ph sz="quarter" idx="1"/>
          </p:nvPr>
        </p:nvSpPr>
        <p:spPr/>
        <p:txBody>
          <a:bodyPr/>
          <a:lstStyle/>
          <a:p>
            <a:r>
              <a:rPr lang="en-US" dirty="0" smtClean="0"/>
              <a:t>Heat exhaustion is more serious than heat cramps. It occurs when the body's internal air-conditioning system is overworked, but hasn't completely shut down.</a:t>
            </a:r>
          </a:p>
          <a:p>
            <a:endParaRPr lang="en-US" dirty="0" smtClean="0"/>
          </a:p>
          <a:p>
            <a:r>
              <a:rPr lang="en-US" dirty="0" smtClean="0"/>
              <a:t>the surface blood vessels and capillaries, which originally enlarged to cool the blood, collapse from loss of body fluids and necessary minerals. This happens when you don't drink enough fluids to replace what you're sweating away.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normAutofit/>
          </a:bodyPr>
          <a:lstStyle/>
          <a:p>
            <a:r>
              <a:rPr lang="en-US" dirty="0" smtClean="0"/>
              <a:t>The symptoms of heat exhaustion include: headache, heavy sweating, intense thirst, dizziness, fatigue, loss of coordination, nausea, impaired judgment, loss of appetite, hyperventilation, tingling in hands or feet, anxiety, cool moist skin, weak and rapid pulse (120-200), and low to normal blood pressure</a:t>
            </a:r>
          </a:p>
          <a:p>
            <a:endParaRPr lang="en-US" dirty="0" smtClean="0"/>
          </a:p>
          <a:p>
            <a:r>
              <a:rPr lang="en-US" dirty="0" smtClean="0"/>
              <a: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Somebody suffering these symptoms should be moved to a cool location such as a shaded area or air-conditioned building. Have them lie down with their feet slightly elevated. Loosen their clothing, apply cool, wet cloths or fan them. Have them drink water or electrolyte drinks</a:t>
            </a:r>
            <a:endParaRPr lang="en-US" dirty="0" smtClean="0"/>
          </a:p>
          <a:p>
            <a:endParaRPr lang="en-US" dirty="0" smtClean="0"/>
          </a:p>
          <a:p>
            <a:r>
              <a:rPr lang="en-US" dirty="0" smtClean="0"/>
              <a:t>Victims </a:t>
            </a:r>
            <a:r>
              <a:rPr lang="en-US" dirty="0" smtClean="0"/>
              <a:t>of heat exhaustion should avoid strenuous activity for at least a day, and they should continue to drink water to replace lost body fluids.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HEAT STROKE</a:t>
            </a:r>
            <a:endParaRPr lang="en-US" b="1" dirty="0"/>
          </a:p>
        </p:txBody>
      </p:sp>
      <p:sp>
        <p:nvSpPr>
          <p:cNvPr id="3" name="عنصر نائب للمحتوى 2"/>
          <p:cNvSpPr>
            <a:spLocks noGrp="1"/>
          </p:cNvSpPr>
          <p:nvPr>
            <p:ph sz="quarter" idx="1"/>
          </p:nvPr>
        </p:nvSpPr>
        <p:spPr/>
        <p:txBody>
          <a:bodyPr/>
          <a:lstStyle/>
          <a:p>
            <a:r>
              <a:rPr lang="en-US" dirty="0" smtClean="0"/>
              <a:t>Heat stroke is a very serious illness caused by failure of the thermonuclear regulatory center in the hypothalamus (heat regulatory center in the brain).</a:t>
            </a:r>
          </a:p>
          <a:p>
            <a:endParaRPr lang="en-US" dirty="0" smtClean="0"/>
          </a:p>
          <a:p>
            <a:r>
              <a:rPr lang="en-US" dirty="0" smtClean="0"/>
              <a:t>It is generally due to a hot external environment with high humidity.</a:t>
            </a:r>
          </a:p>
          <a:p>
            <a:endParaRPr lang="en-US" dirty="0" smtClean="0"/>
          </a:p>
          <a:p>
            <a:r>
              <a:rPr lang="en-US" dirty="0" smtClean="0"/>
              <a:t>The mechanism of illness is: increase in body heat plus loss of fluids and electrolytes.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Young children have smaller amounts of body fluids and electrolytes to lose and rapidly can become dehydrated. As little as 10% losses of body fluids and electrolytes can be lethal.</a:t>
            </a:r>
          </a:p>
          <a:p>
            <a:endParaRPr lang="en-US" dirty="0" smtClean="0"/>
          </a:p>
          <a:p>
            <a:r>
              <a:rPr lang="en-US" dirty="0" smtClean="0"/>
              <a:t>Older individuals frequently have co-existing medical conditions which make them more susceptible to heat.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Immediate treatment must be directed toward physical cooling, rehydration by cool fluid replacement, cool baths, removal of excessive clothing, and rapid transportation to the closest emergency facility.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Altitude</a:t>
            </a:r>
            <a:endParaRPr lang="en-US" b="1" dirty="0"/>
          </a:p>
        </p:txBody>
      </p:sp>
      <p:sp>
        <p:nvSpPr>
          <p:cNvPr id="3" name="عنصر نائب للمحتوى 2"/>
          <p:cNvSpPr>
            <a:spLocks noGrp="1"/>
          </p:cNvSpPr>
          <p:nvPr>
            <p:ph sz="quarter" idx="1"/>
          </p:nvPr>
        </p:nvSpPr>
        <p:spPr/>
        <p:txBody>
          <a:bodyPr/>
          <a:lstStyle/>
          <a:p>
            <a:r>
              <a:rPr lang="en-US" dirty="0" smtClean="0"/>
              <a:t>At high altitude, atmospheric pressure is reduced.</a:t>
            </a:r>
          </a:p>
          <a:p>
            <a:endParaRPr lang="en-US" dirty="0" smtClean="0"/>
          </a:p>
          <a:p>
            <a:r>
              <a:rPr lang="en-US" dirty="0" smtClean="0"/>
              <a:t>The consequent reduction in oxygen pressure can lead to hypoxia (i.e. reduced supply of oxygen to the tissues).</a:t>
            </a:r>
          </a:p>
          <a:p>
            <a:endParaRPr lang="en-US" dirty="0" smtClean="0"/>
          </a:p>
          <a:p>
            <a:r>
              <a:rPr lang="en-US" dirty="0" smtClean="0"/>
              <a:t>At altitudes of 1500–3500 </a:t>
            </a:r>
            <a:r>
              <a:rPr lang="en-US" dirty="0" err="1" smtClean="0"/>
              <a:t>metres</a:t>
            </a:r>
            <a:r>
              <a:rPr lang="en-US" dirty="0" smtClean="0"/>
              <a:t>, exercise tolerance is reduced and ventilation is increased.</a:t>
            </a:r>
          </a:p>
          <a:p>
            <a:endParaRPr lang="en-US" dirty="0" smtClean="0"/>
          </a:p>
          <a:p>
            <a:r>
              <a:rPr lang="en-US" dirty="0" smtClean="0"/>
              <a:t>At 3500–5500 </a:t>
            </a:r>
            <a:r>
              <a:rPr lang="en-US" dirty="0" err="1" smtClean="0"/>
              <a:t>metres</a:t>
            </a:r>
            <a:r>
              <a:rPr lang="en-US" dirty="0" smtClean="0"/>
              <a:t>, there is hypoxia and altitude sickness may occur.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r>
              <a:rPr lang="en-US" dirty="0" smtClean="0"/>
              <a:t>Heat stroke is a life threatening illness with a high death rate. It occurs when the body has depleted its supply of water and salt, and the victim's body temperature rises to deadly levels.</a:t>
            </a:r>
          </a:p>
          <a:p>
            <a:endParaRPr lang="en-US" dirty="0" smtClean="0"/>
          </a:p>
          <a:p>
            <a:r>
              <a:rPr lang="en-US" dirty="0" smtClean="0"/>
              <a:t>A heat stroke victim may first suffer heat cramps and/or the heat exhaustion before progressing into the heat stroke stage, but this is not always the case.</a:t>
            </a:r>
            <a:endParaRPr lang="en-US" dirty="0"/>
          </a:p>
        </p:txBody>
      </p:sp>
      <p:sp>
        <p:nvSpPr>
          <p:cNvPr id="4" name="عنوان 3"/>
          <p:cNvSpPr>
            <a:spLocks noGrp="1"/>
          </p:cNvSpPr>
          <p:nvPr>
            <p:ph type="title"/>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The early symptoms of heat stroke include a high body temperature (103 degrees F); a distinct absence of sweating (usually); hot red or flushed dry skin; rapid pulse; difficulty breathing; constricted pupils; any/all the signs or symptoms of heat exhaustion such as dizziness, headache, nausea, vomiting, or confusion, but more severe; bizarre behavior; and high blood pressure.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Advance symptoms may be seizure or convulsions, collapse, loss of consciousness, and a body temperature of over 108 degrees F.</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precautions to prevent heat-related illnesses:</a:t>
            </a:r>
            <a:endParaRPr lang="en-US" b="1" dirty="0"/>
          </a:p>
        </p:txBody>
      </p:sp>
      <p:sp>
        <p:nvSpPr>
          <p:cNvPr id="3" name="عنصر نائب للمحتوى 2"/>
          <p:cNvSpPr>
            <a:spLocks noGrp="1"/>
          </p:cNvSpPr>
          <p:nvPr>
            <p:ph sz="quarter" idx="1"/>
          </p:nvPr>
        </p:nvSpPr>
        <p:spPr/>
        <p:txBody>
          <a:bodyPr/>
          <a:lstStyle/>
          <a:p>
            <a:r>
              <a:rPr lang="en-US" dirty="0" smtClean="0"/>
              <a:t>• Condition yourself for working in hot environments. </a:t>
            </a:r>
          </a:p>
          <a:p>
            <a:endParaRPr lang="en-US" dirty="0" smtClean="0"/>
          </a:p>
          <a:p>
            <a:r>
              <a:rPr lang="en-US" dirty="0" smtClean="0"/>
              <a:t>Start slowly then build up to more physical work. </a:t>
            </a:r>
          </a:p>
          <a:p>
            <a:endParaRPr lang="en-US" dirty="0" smtClean="0"/>
          </a:p>
          <a:p>
            <a:r>
              <a:rPr lang="en-US" dirty="0" smtClean="0"/>
              <a:t>• Drink lots of liquids. Don’t wait until you’re thirsty! By then, there’s a good chance that you’re already on your way to being dehydrated.</a:t>
            </a:r>
          </a:p>
          <a:p>
            <a:endParaRPr lang="en-US" dirty="0" smtClean="0"/>
          </a:p>
          <a:p>
            <a:r>
              <a:rPr lang="en-US" dirty="0" smtClean="0"/>
              <a:t>Take frequent breaks, especially if you notice you’re getting a headache or you start feeling overheated. Cool off for a few minutes before going back to work.</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Wear lightweight, light colored clothing when working out in the sun.</a:t>
            </a:r>
          </a:p>
          <a:p>
            <a:endParaRPr lang="en-US" dirty="0" smtClean="0"/>
          </a:p>
          <a:p>
            <a:r>
              <a:rPr lang="en-US" dirty="0" smtClean="0"/>
              <a:t>Take advantage of fans and air-conditioners.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Frost bite</a:t>
            </a:r>
            <a:endParaRPr lang="ar-SA" b="1" dirty="0"/>
          </a:p>
        </p:txBody>
      </p:sp>
      <p:sp>
        <p:nvSpPr>
          <p:cNvPr id="4" name="Text Placeholder 3"/>
          <p:cNvSpPr>
            <a:spLocks noGrp="1"/>
          </p:cNvSpPr>
          <p:nvPr>
            <p:ph type="body" idx="1"/>
          </p:nvPr>
        </p:nvSpPr>
        <p:spPr/>
        <p:txBody>
          <a:bodyPr/>
          <a:lstStyle/>
          <a:p>
            <a:endParaRPr lang="ar-SA"/>
          </a:p>
        </p:txBody>
      </p:sp>
      <p:sp>
        <p:nvSpPr>
          <p:cNvPr id="5" name="Text Placeholder 4"/>
          <p:cNvSpPr>
            <a:spLocks noGrp="1"/>
          </p:cNvSpPr>
          <p:nvPr>
            <p:ph type="body" sz="half" idx="3"/>
          </p:nvPr>
        </p:nvSpPr>
        <p:spPr/>
        <p:txBody>
          <a:bodyPr/>
          <a:lstStyle/>
          <a:p>
            <a:endParaRPr lang="ar-SA"/>
          </a:p>
        </p:txBody>
      </p:sp>
      <p:sp>
        <p:nvSpPr>
          <p:cNvPr id="3" name="عنصر نائب للمحتوى 2"/>
          <p:cNvSpPr>
            <a:spLocks noGrp="1"/>
          </p:cNvSpPr>
          <p:nvPr>
            <p:ph sz="quarter" idx="2"/>
          </p:nvPr>
        </p:nvSpPr>
        <p:spPr/>
        <p:txBody>
          <a:bodyPr/>
          <a:lstStyle/>
          <a:p>
            <a:r>
              <a:rPr lang="en-US" b="1" dirty="0" smtClean="0"/>
              <a:t>Frostbite</a:t>
            </a:r>
            <a:r>
              <a:rPr lang="en-US" dirty="0" smtClean="0"/>
              <a:t> is the </a:t>
            </a:r>
            <a:r>
              <a:rPr lang="en-US" dirty="0" smtClean="0">
                <a:hlinkClick r:id="rId2" action="ppaction://hlinkfile" tooltip="Medical condition"/>
              </a:rPr>
              <a:t>medical condition</a:t>
            </a:r>
            <a:r>
              <a:rPr lang="en-US" dirty="0" smtClean="0"/>
              <a:t> where localized damage is caused to </a:t>
            </a:r>
            <a:r>
              <a:rPr lang="en-US" dirty="0" smtClean="0">
                <a:hlinkClick r:id="rId3" action="ppaction://hlinkfile" tooltip="Skin"/>
              </a:rPr>
              <a:t>skin</a:t>
            </a:r>
            <a:r>
              <a:rPr lang="en-US" dirty="0" smtClean="0"/>
              <a:t> and other </a:t>
            </a:r>
            <a:r>
              <a:rPr lang="en-US" dirty="0" smtClean="0">
                <a:hlinkClick r:id="rId4" action="ppaction://hlinkfile" tooltip="Biological tissue"/>
              </a:rPr>
              <a:t>tissues</a:t>
            </a:r>
            <a:r>
              <a:rPr lang="en-US" dirty="0" smtClean="0"/>
              <a:t> due to extreme cold. Frostbite is most likely to happen in body parts farthest from the </a:t>
            </a:r>
            <a:r>
              <a:rPr lang="en-US" dirty="0" smtClean="0">
                <a:hlinkClick r:id="rId5" action="ppaction://hlinkfile" tooltip="Heart"/>
              </a:rPr>
              <a:t>heart</a:t>
            </a:r>
            <a:r>
              <a:rPr lang="en-US" dirty="0" smtClean="0"/>
              <a:t> and those with large exposed areas</a:t>
            </a:r>
            <a:endParaRPr lang="ar-SA" dirty="0"/>
          </a:p>
        </p:txBody>
      </p:sp>
      <p:pic>
        <p:nvPicPr>
          <p:cNvPr id="7" name="عنصر نائب للمحتوى 3" descr="230px-Frostbitten_hands.jpg"/>
          <p:cNvPicPr>
            <a:picLocks noGrp="1" noChangeAspect="1"/>
          </p:cNvPicPr>
          <p:nvPr>
            <p:ph sz="quarter" idx="4"/>
          </p:nvPr>
        </p:nvPicPr>
        <p:blipFill>
          <a:blip r:embed="rId6"/>
          <a:stretch>
            <a:fillRect/>
          </a:stretch>
        </p:blipFill>
        <p:spPr>
          <a:xfrm>
            <a:off x="5283868" y="2143116"/>
            <a:ext cx="2767263" cy="2918168"/>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Classification</a:t>
            </a:r>
            <a:endParaRPr lang="ar-SA" dirty="0"/>
          </a:p>
        </p:txBody>
      </p:sp>
      <p:sp>
        <p:nvSpPr>
          <p:cNvPr id="3" name="عنصر نائب للمحتوى 2"/>
          <p:cNvSpPr>
            <a:spLocks noGrp="1"/>
          </p:cNvSpPr>
          <p:nvPr>
            <p:ph sz="quarter" idx="1"/>
          </p:nvPr>
        </p:nvSpPr>
        <p:spPr/>
        <p:txBody>
          <a:bodyPr>
            <a:normAutofit/>
          </a:bodyPr>
          <a:lstStyle/>
          <a:p>
            <a:pPr>
              <a:buNone/>
            </a:pPr>
            <a:r>
              <a:rPr lang="en-US" dirty="0" smtClean="0"/>
              <a:t>  Cold injuries can result in a number of distinct conditions including:</a:t>
            </a:r>
          </a:p>
          <a:p>
            <a:r>
              <a:rPr lang="en-US" dirty="0" err="1" smtClean="0"/>
              <a:t>Frostnip</a:t>
            </a:r>
            <a:r>
              <a:rPr lang="en-US" dirty="0" smtClean="0"/>
              <a:t> is a superficial cooling of tissues without cellular destruction. </a:t>
            </a:r>
          </a:p>
          <a:p>
            <a:r>
              <a:rPr lang="en-US" dirty="0" smtClean="0">
                <a:hlinkClick r:id="rId2" action="ppaction://hlinkfile" tooltip="Chilblains"/>
              </a:rPr>
              <a:t>Chilblains</a:t>
            </a:r>
            <a:r>
              <a:rPr lang="en-US" dirty="0" smtClean="0"/>
              <a:t> are superficial ulcers of the skin that occur when a predisposed individual is repeatedly exposed to cold </a:t>
            </a:r>
          </a:p>
          <a:p>
            <a:r>
              <a:rPr lang="en-US" dirty="0" smtClean="0"/>
              <a:t>Frostbite, on the other hand, involves tissue destruction. </a:t>
            </a:r>
          </a:p>
          <a:p>
            <a:r>
              <a:rPr lang="en-US" dirty="0" smtClean="0">
                <a:hlinkClick r:id="rId3" action="ppaction://hlinkfile" tooltip="Hypothermia"/>
              </a:rPr>
              <a:t>Hypothermia</a:t>
            </a:r>
            <a:r>
              <a:rPr lang="en-US" dirty="0" smtClean="0"/>
              <a:t> is a decrease in core body temperature below 35 C. </a:t>
            </a:r>
          </a:p>
          <a:p>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smtClean="0"/>
              <a:t>Mechanism</a:t>
            </a:r>
            <a:endParaRPr lang="ar-SA" dirty="0"/>
          </a:p>
        </p:txBody>
      </p:sp>
      <p:sp>
        <p:nvSpPr>
          <p:cNvPr id="3" name="عنصر نائب للمحتوى 2"/>
          <p:cNvSpPr>
            <a:spLocks noGrp="1"/>
          </p:cNvSpPr>
          <p:nvPr>
            <p:ph sz="quarter" idx="1"/>
          </p:nvPr>
        </p:nvSpPr>
        <p:spPr/>
        <p:txBody>
          <a:bodyPr/>
          <a:lstStyle/>
          <a:p>
            <a:r>
              <a:rPr lang="en-US" dirty="0" smtClean="0"/>
              <a:t>At or below 0 °</a:t>
            </a:r>
            <a:r>
              <a:rPr lang="en-US" dirty="0" smtClean="0">
                <a:hlinkClick r:id="rId2" tooltip="Celsius"/>
              </a:rPr>
              <a:t>C</a:t>
            </a:r>
            <a:r>
              <a:rPr lang="en-US" dirty="0" smtClean="0"/>
              <a:t> (32 °F), </a:t>
            </a:r>
            <a:r>
              <a:rPr lang="en-US" dirty="0" smtClean="0">
                <a:hlinkClick r:id="rId3" tooltip="Blood vessels"/>
              </a:rPr>
              <a:t>blood vessels</a:t>
            </a:r>
            <a:r>
              <a:rPr lang="en-US" dirty="0" smtClean="0"/>
              <a:t> close to the skin start to constrict. The same response may also be a result of exposure to high winds. This constriction helps to preserve core body temperature. </a:t>
            </a:r>
          </a:p>
          <a:p>
            <a:r>
              <a:rPr lang="en-US" dirty="0" smtClean="0"/>
              <a:t>In extreme cold, or when the body is exposed to cold for long periods, this protective strategy can reduce blood flow in some areas of the body to dangerously low levels. This lack of blood leads to the eventual freezing and death of skin tissue in the affected areas.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
            </a:r>
            <a:br>
              <a:rPr lang="en-US" b="1" dirty="0" smtClean="0"/>
            </a:br>
            <a:r>
              <a:rPr lang="en-US" b="1" dirty="0" smtClean="0"/>
              <a:t> </a:t>
            </a:r>
            <a:r>
              <a:rPr lang="en-US" b="1" dirty="0" smtClean="0"/>
              <a:t>Degrees </a:t>
            </a:r>
            <a:r>
              <a:rPr lang="en-US" b="1" dirty="0" smtClean="0"/>
              <a:t>of frostbite </a:t>
            </a:r>
            <a:br>
              <a:rPr lang="en-US" b="1" dirty="0" smtClean="0"/>
            </a:br>
            <a:r>
              <a:rPr lang="en-US" b="1" dirty="0" smtClean="0"/>
              <a:t>First </a:t>
            </a:r>
            <a:r>
              <a:rPr lang="en-US" b="1" dirty="0" smtClean="0"/>
              <a:t>degree</a:t>
            </a:r>
            <a:endParaRPr lang="ar-SA" b="1" dirty="0"/>
          </a:p>
        </p:txBody>
      </p:sp>
      <p:sp>
        <p:nvSpPr>
          <p:cNvPr id="3" name="عنصر نائب للمحتوى 2"/>
          <p:cNvSpPr>
            <a:spLocks noGrp="1"/>
          </p:cNvSpPr>
          <p:nvPr>
            <p:ph sz="quarter" idx="1"/>
          </p:nvPr>
        </p:nvSpPr>
        <p:spPr/>
        <p:txBody>
          <a:bodyPr/>
          <a:lstStyle/>
          <a:p>
            <a:r>
              <a:rPr lang="en-US" dirty="0" smtClean="0"/>
              <a:t>This is called </a:t>
            </a:r>
            <a:r>
              <a:rPr lang="en-US" dirty="0" err="1" smtClean="0"/>
              <a:t>frostnip</a:t>
            </a:r>
            <a:r>
              <a:rPr lang="en-US" dirty="0" smtClean="0"/>
              <a:t> and this only affects the surface skin, which is frozen. On onset there is </a:t>
            </a:r>
            <a:r>
              <a:rPr lang="en-US" dirty="0" smtClean="0">
                <a:hlinkClick r:id="rId2" tooltip="Itching"/>
              </a:rPr>
              <a:t>itching</a:t>
            </a:r>
            <a:r>
              <a:rPr lang="en-US" dirty="0" smtClean="0"/>
              <a:t> and </a:t>
            </a:r>
            <a:r>
              <a:rPr lang="en-US" dirty="0" smtClean="0">
                <a:hlinkClick r:id="rId3" tooltip="Pain"/>
              </a:rPr>
              <a:t>pain</a:t>
            </a:r>
            <a:r>
              <a:rPr lang="en-US" dirty="0" smtClean="0"/>
              <a:t>, and then the skin develops white and yellow patches and becomes numb. The area affected by </a:t>
            </a:r>
            <a:r>
              <a:rPr lang="en-US" dirty="0" err="1" smtClean="0"/>
              <a:t>frostnip</a:t>
            </a:r>
            <a:r>
              <a:rPr lang="en-US" dirty="0" smtClean="0"/>
              <a:t> usually does not become permanently damaged as only the skin's top layers are affected. </a:t>
            </a:r>
          </a:p>
          <a:p>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Second degree</a:t>
            </a:r>
            <a:endParaRPr lang="ar-SA" b="1" dirty="0"/>
          </a:p>
        </p:txBody>
      </p:sp>
      <p:sp>
        <p:nvSpPr>
          <p:cNvPr id="3" name="عنصر نائب للمحتوى 2"/>
          <p:cNvSpPr>
            <a:spLocks noGrp="1"/>
          </p:cNvSpPr>
          <p:nvPr>
            <p:ph sz="quarter" idx="1"/>
          </p:nvPr>
        </p:nvSpPr>
        <p:spPr/>
        <p:txBody>
          <a:bodyPr/>
          <a:lstStyle/>
          <a:p>
            <a:r>
              <a:rPr lang="en-US" dirty="0" smtClean="0"/>
              <a:t>If freezing continues, the skin may freeze and harden, but the deep tissues are not affected and remain soft and normal. Second degree injury usually </a:t>
            </a:r>
            <a:r>
              <a:rPr lang="en-US" dirty="0" smtClean="0">
                <a:hlinkClick r:id="rId2" tooltip="Blisters"/>
              </a:rPr>
              <a:t>blisters</a:t>
            </a:r>
            <a:r>
              <a:rPr lang="en-US" dirty="0" smtClean="0"/>
              <a:t> 1-2 days after becoming frozen. The blisters may become hard and blackened, but usually appear worse than they are. Most of the injuries heal in one month but the area may become permanently insensitive to both heat and cold.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Acute mountain sickness may occur after 1–6 hours at high altitudes.</a:t>
            </a:r>
          </a:p>
          <a:p>
            <a:endParaRPr lang="en-US" dirty="0" smtClean="0"/>
          </a:p>
          <a:p>
            <a:r>
              <a:rPr lang="en-US" dirty="0" smtClean="0"/>
              <a:t>Headache is followed by anorexia, nausea and vomiting, and insomnia, fatigue, lassitude, and irritability</a:t>
            </a:r>
          </a:p>
          <a:p>
            <a:endParaRPr lang="en-US" dirty="0" smtClean="0"/>
          </a:p>
          <a:p>
            <a:r>
              <a:rPr lang="en-US" dirty="0" smtClean="0"/>
              <a:t>the affected person becomes faint and may lose consciousness.</a:t>
            </a:r>
          </a:p>
          <a:p>
            <a:endParaRPr lang="en-US" dirty="0" smtClean="0"/>
          </a:p>
          <a:p>
            <a:r>
              <a:rPr lang="en-US" smtClean="0"/>
              <a:t>It is crucial to descend until symptoms begin to diminish if these signs are present.</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Third degree</a:t>
            </a:r>
            <a:endParaRPr lang="ar-SA" b="1" dirty="0"/>
          </a:p>
        </p:txBody>
      </p:sp>
      <p:sp>
        <p:nvSpPr>
          <p:cNvPr id="3" name="عنصر نائب للمحتوى 2"/>
          <p:cNvSpPr>
            <a:spLocks noGrp="1"/>
          </p:cNvSpPr>
          <p:nvPr>
            <p:ph sz="quarter" idx="1"/>
          </p:nvPr>
        </p:nvSpPr>
        <p:spPr/>
        <p:txBody>
          <a:bodyPr>
            <a:normAutofit/>
          </a:bodyPr>
          <a:lstStyle/>
          <a:p>
            <a:r>
              <a:rPr lang="en-US" dirty="0" smtClean="0"/>
              <a:t>If the area freezes further, deep frostbite occurs. The muscles, tendons, blood vessels, and nerves will all freeze. The skin is hard, feels </a:t>
            </a:r>
            <a:r>
              <a:rPr lang="en-US" dirty="0" smtClean="0"/>
              <a:t>waxy. </a:t>
            </a:r>
            <a:r>
              <a:rPr lang="en-US" dirty="0" smtClean="0"/>
              <a:t>The deep frostbite results in areas of purplish blisters which turn black and which are generally blood-filled. Nerve damage in the area can result in a loss of feeling. This extreme frostbite may result in fingers and toes being </a:t>
            </a:r>
            <a:r>
              <a:rPr lang="en-US" dirty="0" smtClean="0">
                <a:hlinkClick r:id="rId2" tooltip="Amputated"/>
              </a:rPr>
              <a:t>amputated</a:t>
            </a:r>
            <a:r>
              <a:rPr lang="en-US" dirty="0" smtClean="0"/>
              <a:t> if the area becomes infected with </a:t>
            </a:r>
            <a:r>
              <a:rPr lang="en-US" dirty="0" smtClean="0">
                <a:hlinkClick r:id="rId3" tooltip="Gangrene"/>
              </a:rPr>
              <a:t>gangrene</a:t>
            </a:r>
            <a:r>
              <a:rPr lang="en-US" dirty="0" smtClean="0"/>
              <a:t>. </a:t>
            </a:r>
          </a:p>
          <a:p>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Risk factors</a:t>
            </a:r>
            <a:endParaRPr lang="ar-SA" dirty="0"/>
          </a:p>
        </p:txBody>
      </p:sp>
      <p:sp>
        <p:nvSpPr>
          <p:cNvPr id="3" name="عنصر نائب للمحتوى 2"/>
          <p:cNvSpPr>
            <a:spLocks noGrp="1"/>
          </p:cNvSpPr>
          <p:nvPr>
            <p:ph sz="quarter" idx="1"/>
          </p:nvPr>
        </p:nvSpPr>
        <p:spPr/>
        <p:txBody>
          <a:bodyPr/>
          <a:lstStyle/>
          <a:p>
            <a:r>
              <a:rPr lang="en-US" dirty="0" smtClean="0">
                <a:hlinkClick r:id="rId2" tooltip="Risk factors"/>
              </a:rPr>
              <a:t>Risk factors</a:t>
            </a:r>
            <a:r>
              <a:rPr lang="en-US" dirty="0" smtClean="0"/>
              <a:t> for frostbite include using </a:t>
            </a:r>
            <a:r>
              <a:rPr lang="en-US" dirty="0" smtClean="0">
                <a:hlinkClick r:id="rId3" tooltip="Beta-blocker"/>
              </a:rPr>
              <a:t>beta-blockers</a:t>
            </a:r>
            <a:r>
              <a:rPr lang="en-US" dirty="0" smtClean="0"/>
              <a:t> and having conditions such as </a:t>
            </a:r>
            <a:r>
              <a:rPr lang="en-US" dirty="0" smtClean="0">
                <a:hlinkClick r:id="rId4" tooltip="Diabetes"/>
              </a:rPr>
              <a:t>diabetes</a:t>
            </a:r>
            <a:r>
              <a:rPr lang="en-US" dirty="0" smtClean="0"/>
              <a:t> and </a:t>
            </a:r>
            <a:r>
              <a:rPr lang="en-US" dirty="0" smtClean="0">
                <a:hlinkClick r:id="rId5" tooltip="Peripheral neuropathy"/>
              </a:rPr>
              <a:t>peripheral neuropathy</a:t>
            </a:r>
            <a:r>
              <a:rPr lang="en-US" dirty="0" smtClean="0"/>
              <a:t>.</a:t>
            </a:r>
          </a:p>
          <a:p>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Causes</a:t>
            </a:r>
            <a:endParaRPr lang="ar-SA" dirty="0"/>
          </a:p>
        </p:txBody>
      </p:sp>
      <p:sp>
        <p:nvSpPr>
          <p:cNvPr id="3" name="عنصر نائب للمحتوى 2"/>
          <p:cNvSpPr>
            <a:spLocks noGrp="1"/>
          </p:cNvSpPr>
          <p:nvPr>
            <p:ph sz="quarter" idx="1"/>
          </p:nvPr>
        </p:nvSpPr>
        <p:spPr/>
        <p:txBody>
          <a:bodyPr/>
          <a:lstStyle/>
          <a:p>
            <a:r>
              <a:rPr lang="en-US" dirty="0" smtClean="0"/>
              <a:t>Factors that contribute to frostbite include extreme cold, inadequate clothing, wet </a:t>
            </a:r>
            <a:r>
              <a:rPr lang="en-US" dirty="0" smtClean="0"/>
              <a:t>clothes, </a:t>
            </a:r>
            <a:r>
              <a:rPr lang="en-US" dirty="0" smtClean="0"/>
              <a:t>and poor circulation. Poor circulation can be caused by tight clothing or boots</a:t>
            </a:r>
            <a:r>
              <a:rPr lang="en-US" dirty="0" smtClean="0"/>
              <a:t>, </a:t>
            </a:r>
            <a:r>
              <a:rPr lang="en-US" dirty="0" smtClean="0"/>
              <a:t>certain medications, smoking, alcohol use, or diseases that affect the blood vessels, such as </a:t>
            </a:r>
            <a:r>
              <a:rPr lang="en-US" dirty="0" smtClean="0">
                <a:hlinkClick r:id="rId2" tooltip="Diabetes"/>
              </a:rPr>
              <a:t>diabetes</a:t>
            </a:r>
            <a:r>
              <a:rPr lang="en-US" dirty="0" smtClean="0"/>
              <a:t>.</a:t>
            </a:r>
          </a:p>
          <a:p>
            <a:endParaRPr lang="en-US" dirty="0" smtClean="0"/>
          </a:p>
          <a:p>
            <a:r>
              <a:rPr lang="en-US" dirty="0" smtClean="0">
                <a:hlinkClick r:id="rId3" tooltip="Liquid nitrogen"/>
              </a:rPr>
              <a:t>Liquid nitrogen</a:t>
            </a:r>
            <a:r>
              <a:rPr lang="en-US" dirty="0" smtClean="0"/>
              <a:t> and other </a:t>
            </a:r>
            <a:r>
              <a:rPr lang="en-US" dirty="0" smtClean="0">
                <a:hlinkClick r:id="rId4" tooltip="Cryogenic"/>
              </a:rPr>
              <a:t>cryogenic</a:t>
            </a:r>
            <a:r>
              <a:rPr lang="en-US" dirty="0" smtClean="0"/>
              <a:t> liquids can cause frostbite to people working in chemical laboratories even with brief exposure.</a:t>
            </a:r>
          </a:p>
          <a:p>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en-US" dirty="0" smtClean="0"/>
              <a:t>If the weather is very cold and it is windy, wind </a:t>
            </a:r>
            <a:r>
              <a:rPr lang="en-US" dirty="0" smtClean="0"/>
              <a:t>can </a:t>
            </a:r>
            <a:r>
              <a:rPr lang="en-US" dirty="0" smtClean="0"/>
              <a:t>greatly reduce the time it takes for frostbite to set in.</a:t>
            </a:r>
          </a:p>
          <a:p>
            <a:endParaRPr lang="en-US" dirty="0" smtClean="0"/>
          </a:p>
          <a:p>
            <a:r>
              <a:rPr lang="en-US" dirty="0" smtClean="0"/>
              <a:t>Diabetes can also sometimes lead to frostbite, if diabetics take trips to ice-cold </a:t>
            </a:r>
            <a:r>
              <a:rPr lang="en-US" dirty="0" smtClean="0"/>
              <a:t>places.</a:t>
            </a:r>
            <a:endParaRPr lang="en-US" dirty="0" smtClean="0"/>
          </a:p>
          <a:p>
            <a:endParaRPr lang="ar-SA"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Treatment</a:t>
            </a:r>
            <a:endParaRPr lang="ar-SA" dirty="0"/>
          </a:p>
        </p:txBody>
      </p:sp>
      <p:sp>
        <p:nvSpPr>
          <p:cNvPr id="3" name="عنصر نائب للمحتوى 2"/>
          <p:cNvSpPr>
            <a:spLocks noGrp="1"/>
          </p:cNvSpPr>
          <p:nvPr>
            <p:ph sz="quarter" idx="1"/>
          </p:nvPr>
        </p:nvSpPr>
        <p:spPr/>
        <p:txBody>
          <a:bodyPr>
            <a:normAutofit/>
          </a:bodyPr>
          <a:lstStyle/>
          <a:p>
            <a:r>
              <a:rPr lang="en-US" dirty="0" smtClean="0"/>
              <a:t>Treatment of frostbite </a:t>
            </a:r>
            <a:r>
              <a:rPr lang="en-US" dirty="0" smtClean="0"/>
              <a:t>is </a:t>
            </a:r>
            <a:r>
              <a:rPr lang="en-US" dirty="0" err="1" smtClean="0"/>
              <a:t>rewarming</a:t>
            </a:r>
            <a:r>
              <a:rPr lang="en-US" dirty="0" smtClean="0"/>
              <a:t> </a:t>
            </a:r>
            <a:r>
              <a:rPr lang="en-US" dirty="0" smtClean="0"/>
              <a:t>(and possibly thawing) of the affected tissue. The decision to thaw is based on proximity to a stable, warm environment</a:t>
            </a:r>
            <a:r>
              <a:rPr lang="en-US" dirty="0" smtClean="0"/>
              <a:t>.</a:t>
            </a:r>
          </a:p>
          <a:p>
            <a:endParaRPr lang="en-US" dirty="0" smtClean="0"/>
          </a:p>
          <a:p>
            <a:r>
              <a:rPr lang="en-US" dirty="0" smtClean="0"/>
              <a:t>Excessive </a:t>
            </a:r>
            <a:r>
              <a:rPr lang="en-US" dirty="0" smtClean="0"/>
              <a:t>movement of frostbitten tissue can cause ice crystals that have formed in the tissue to do further damage. Splinting and/or wrapping frostbitten extremities is therefore recommended to prevent such movement. For this reason, rubbing, massaging, shaking, or otherwise applying physical force to frostbitten tissues in an attempt to </a:t>
            </a:r>
            <a:r>
              <a:rPr lang="en-US" dirty="0" err="1" smtClean="0"/>
              <a:t>rewarm</a:t>
            </a:r>
            <a:r>
              <a:rPr lang="en-US" dirty="0" smtClean="0"/>
              <a:t> them can be </a:t>
            </a:r>
            <a:r>
              <a:rPr lang="en-US" dirty="0" smtClean="0"/>
              <a:t>harmful. </a:t>
            </a:r>
          </a:p>
          <a:p>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Warming can be achieved in one of two ways:</a:t>
            </a:r>
            <a:endParaRPr lang="ar-SA" b="1" dirty="0"/>
          </a:p>
        </p:txBody>
      </p:sp>
      <p:sp>
        <p:nvSpPr>
          <p:cNvPr id="3" name="عنصر نائب للمحتوى 2"/>
          <p:cNvSpPr>
            <a:spLocks noGrp="1"/>
          </p:cNvSpPr>
          <p:nvPr>
            <p:ph sz="quarter" idx="1"/>
          </p:nvPr>
        </p:nvSpPr>
        <p:spPr/>
        <p:txBody>
          <a:bodyPr/>
          <a:lstStyle/>
          <a:p>
            <a:pPr>
              <a:buNone/>
            </a:pPr>
            <a:r>
              <a:rPr lang="en-US" dirty="0" smtClean="0"/>
              <a:t>  </a:t>
            </a:r>
            <a:endParaRPr lang="en-US" dirty="0" smtClean="0"/>
          </a:p>
          <a:p>
            <a:endParaRPr lang="en-US" b="1" dirty="0" smtClean="0"/>
          </a:p>
          <a:p>
            <a:r>
              <a:rPr lang="en-US" b="1" dirty="0" smtClean="0"/>
              <a:t>Passive </a:t>
            </a:r>
            <a:r>
              <a:rPr lang="en-US" b="1" dirty="0" err="1" smtClean="0"/>
              <a:t>rewarming</a:t>
            </a:r>
            <a:r>
              <a:rPr lang="en-US" dirty="0" smtClean="0"/>
              <a:t> </a:t>
            </a:r>
            <a:r>
              <a:rPr lang="en-US" dirty="0" smtClean="0"/>
              <a:t>involves using body heat or ambient room temperature to aid the person's body in </a:t>
            </a:r>
            <a:r>
              <a:rPr lang="en-US" dirty="0" err="1" smtClean="0"/>
              <a:t>rewarming</a:t>
            </a:r>
            <a:r>
              <a:rPr lang="en-US" dirty="0" smtClean="0"/>
              <a:t> itself. This includes wrapping in blankets or moving to a warmer </a:t>
            </a:r>
            <a:r>
              <a:rPr lang="en-US" dirty="0" smtClean="0"/>
              <a:t>environment.</a:t>
            </a:r>
            <a:endParaRPr lang="en-US" dirty="0" smtClean="0"/>
          </a:p>
          <a:p>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r>
              <a:rPr lang="en-US" b="1" dirty="0" smtClean="0"/>
              <a:t>Active </a:t>
            </a:r>
            <a:r>
              <a:rPr lang="en-US" b="1" dirty="0" err="1" smtClean="0"/>
              <a:t>rewarming</a:t>
            </a:r>
            <a:r>
              <a:rPr lang="en-US" dirty="0" smtClean="0"/>
              <a:t> </a:t>
            </a:r>
            <a:r>
              <a:rPr lang="en-US" dirty="0" smtClean="0"/>
              <a:t>is the direct addition of heat to a person, usually in addition to the treatments included in passive </a:t>
            </a:r>
            <a:r>
              <a:rPr lang="en-US" dirty="0" err="1" smtClean="0"/>
              <a:t>rewarming</a:t>
            </a:r>
            <a:r>
              <a:rPr lang="en-US" dirty="0" smtClean="0"/>
              <a:t>.</a:t>
            </a:r>
          </a:p>
          <a:p>
            <a:r>
              <a:rPr lang="en-US" dirty="0" smtClean="0"/>
              <a:t> </a:t>
            </a:r>
            <a:r>
              <a:rPr lang="en-US" dirty="0" smtClean="0"/>
              <a:t>Active </a:t>
            </a:r>
            <a:r>
              <a:rPr lang="en-US" dirty="0" err="1" smtClean="0"/>
              <a:t>rewarming</a:t>
            </a:r>
            <a:r>
              <a:rPr lang="en-US" dirty="0" smtClean="0"/>
              <a:t> requires more equipment and therefore may be difficult to perform in the </a:t>
            </a:r>
            <a:r>
              <a:rPr lang="en-US" dirty="0" err="1" smtClean="0"/>
              <a:t>prehospital</a:t>
            </a:r>
            <a:r>
              <a:rPr lang="en-US" dirty="0" smtClean="0"/>
              <a:t> </a:t>
            </a:r>
            <a:r>
              <a:rPr lang="en-US" dirty="0" smtClean="0"/>
              <a:t>environment. </a:t>
            </a:r>
            <a:r>
              <a:rPr lang="en-US" dirty="0" smtClean="0"/>
              <a:t>When performed, active </a:t>
            </a:r>
            <a:r>
              <a:rPr lang="en-US" dirty="0" err="1" smtClean="0"/>
              <a:t>rewarming</a:t>
            </a:r>
            <a:r>
              <a:rPr lang="en-US" dirty="0" smtClean="0"/>
              <a:t> seeks to warm the injured tissue as quickly as possible without burning them. This is desirable as the faster tissue is thawed, the less tissue damage </a:t>
            </a:r>
            <a:r>
              <a:rPr lang="en-US" dirty="0" smtClean="0"/>
              <a:t>occurs. </a:t>
            </a:r>
            <a:r>
              <a:rPr lang="en-US" dirty="0" smtClean="0"/>
              <a:t>Active </a:t>
            </a:r>
            <a:r>
              <a:rPr lang="en-US" dirty="0" err="1" smtClean="0"/>
              <a:t>rewarming</a:t>
            </a:r>
            <a:r>
              <a:rPr lang="en-US" dirty="0" smtClean="0"/>
              <a:t> is usually achieved by immersing the injured tissue in a water-bath that is held between 40 - 42 C. </a:t>
            </a:r>
            <a:endParaRPr lang="ar-SA"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Surgery</a:t>
            </a:r>
            <a:endParaRPr lang="ar-SA" b="1" dirty="0"/>
          </a:p>
        </p:txBody>
      </p:sp>
      <p:sp>
        <p:nvSpPr>
          <p:cNvPr id="3" name="عنصر نائب للمحتوى 2"/>
          <p:cNvSpPr>
            <a:spLocks noGrp="1"/>
          </p:cNvSpPr>
          <p:nvPr>
            <p:ph sz="quarter" idx="1"/>
          </p:nvPr>
        </p:nvSpPr>
        <p:spPr/>
        <p:txBody>
          <a:bodyPr/>
          <a:lstStyle/>
          <a:p>
            <a:r>
              <a:rPr lang="en-US" dirty="0" smtClean="0"/>
              <a:t>Debridement and or amputation of necrotic tissue is usually delayed. This has led to the adage "</a:t>
            </a:r>
            <a:r>
              <a:rPr lang="en-US" i="1" dirty="0" smtClean="0"/>
              <a:t>Frozen in January, amputate in </a:t>
            </a:r>
            <a:r>
              <a:rPr lang="en-US" i="1" dirty="0" smtClean="0"/>
              <a:t>July</a:t>
            </a:r>
            <a:r>
              <a:rPr lang="en-US" dirty="0" smtClean="0">
                <a:hlinkClick r:id="rId2"/>
              </a:rPr>
              <a:t>“</a:t>
            </a:r>
            <a:r>
              <a:rPr lang="en-US" dirty="0" smtClean="0"/>
              <a:t>. </a:t>
            </a:r>
            <a:r>
              <a:rPr lang="en-US" dirty="0" smtClean="0"/>
              <a:t>With exceptions only being made for signs of infections or gas </a:t>
            </a:r>
            <a:r>
              <a:rPr lang="en-US" dirty="0" smtClean="0"/>
              <a:t>gangrene.</a:t>
            </a:r>
            <a:endParaRPr lang="en-US" dirty="0" smtClean="0"/>
          </a:p>
          <a:p>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Prognosis</a:t>
            </a:r>
            <a:endParaRPr lang="ar-SA" dirty="0"/>
          </a:p>
        </p:txBody>
      </p:sp>
      <p:sp>
        <p:nvSpPr>
          <p:cNvPr id="3" name="عنصر نائب للمحتوى 2"/>
          <p:cNvSpPr>
            <a:spLocks noGrp="1"/>
          </p:cNvSpPr>
          <p:nvPr>
            <p:ph sz="quarter" idx="1"/>
          </p:nvPr>
        </p:nvSpPr>
        <p:spPr/>
        <p:txBody>
          <a:bodyPr/>
          <a:lstStyle/>
          <a:p>
            <a:r>
              <a:rPr lang="en-US" dirty="0" smtClean="0"/>
              <a:t>A number of long term </a:t>
            </a:r>
            <a:r>
              <a:rPr lang="en-US" dirty="0" err="1" smtClean="0"/>
              <a:t>sequelae</a:t>
            </a:r>
            <a:r>
              <a:rPr lang="en-US" dirty="0" smtClean="0"/>
              <a:t> can occur after frost bite. These include: transient or permanent changes in sensation</a:t>
            </a:r>
            <a:r>
              <a:rPr lang="en-US" dirty="0" smtClean="0"/>
              <a:t>, </a:t>
            </a:r>
            <a:r>
              <a:rPr lang="en-US" dirty="0" smtClean="0"/>
              <a:t>increased sweating, cancers, and bone destruction / </a:t>
            </a:r>
            <a:r>
              <a:rPr lang="en-US" dirty="0" smtClean="0">
                <a:hlinkClick r:id="rId2" tooltip="Arthritis"/>
              </a:rPr>
              <a:t>arthritis</a:t>
            </a:r>
            <a:r>
              <a:rPr lang="en-US" dirty="0" smtClean="0"/>
              <a:t> in the area </a:t>
            </a:r>
            <a:r>
              <a:rPr lang="en-US" dirty="0" smtClean="0"/>
              <a:t>affected.</a:t>
            </a:r>
            <a:endParaRPr lang="en-US"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The outcome is fatal in some cases due to the development of pulmonary and cerebral </a:t>
            </a:r>
            <a:r>
              <a:rPr lang="en-US" dirty="0" err="1" smtClean="0"/>
              <a:t>oedema</a:t>
            </a:r>
            <a:r>
              <a:rPr lang="en-US" dirty="0" smtClean="0"/>
              <a:t>.</a:t>
            </a:r>
          </a:p>
          <a:p>
            <a:endParaRPr lang="en-US" dirty="0" smtClean="0"/>
          </a:p>
          <a:p>
            <a:r>
              <a:rPr lang="en-US" dirty="0" err="1" smtClean="0"/>
              <a:t>Travellers</a:t>
            </a:r>
            <a:r>
              <a:rPr lang="en-US" dirty="0" smtClean="0"/>
              <a:t> with pre-existing cardiovascular or pulmonary disease or </a:t>
            </a:r>
            <a:r>
              <a:rPr lang="en-US" dirty="0" err="1" smtClean="0"/>
              <a:t>anaemia</a:t>
            </a:r>
            <a:r>
              <a:rPr lang="en-US" dirty="0" smtClean="0"/>
              <a:t> are highly sensitive to changes in altitude,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Precautions for </a:t>
            </a:r>
            <a:r>
              <a:rPr lang="en-US" b="1" dirty="0" err="1" smtClean="0"/>
              <a:t>travellers</a:t>
            </a:r>
            <a:r>
              <a:rPr lang="en-US" b="1" dirty="0" smtClean="0"/>
              <a:t> unaccustomed to high altitudes</a:t>
            </a:r>
            <a:endParaRPr lang="en-US" b="1" dirty="0"/>
          </a:p>
        </p:txBody>
      </p:sp>
      <p:sp>
        <p:nvSpPr>
          <p:cNvPr id="3" name="عنصر نائب للمحتوى 2"/>
          <p:cNvSpPr>
            <a:spLocks noGrp="1"/>
          </p:cNvSpPr>
          <p:nvPr>
            <p:ph sz="quarter" idx="1"/>
          </p:nvPr>
        </p:nvSpPr>
        <p:spPr/>
        <p:txBody>
          <a:bodyPr/>
          <a:lstStyle/>
          <a:p>
            <a:r>
              <a:rPr lang="en-US" dirty="0" smtClean="0"/>
              <a:t>● Avoid direct travel to high altitudes if possible. Break the journey for 2–3 nights at 2500–3000 </a:t>
            </a:r>
            <a:r>
              <a:rPr lang="en-US" dirty="0" err="1" smtClean="0"/>
              <a:t>metres</a:t>
            </a:r>
            <a:r>
              <a:rPr lang="en-US" dirty="0" smtClean="0"/>
              <a:t> to help prevent acute mountain sickness.</a:t>
            </a:r>
          </a:p>
          <a:p>
            <a:endParaRPr lang="en-US" dirty="0" smtClean="0"/>
          </a:p>
          <a:p>
            <a:r>
              <a:rPr lang="en-US" dirty="0" smtClean="0"/>
              <a:t>If direct travel to a high altitude cannot be avoided, the </a:t>
            </a:r>
            <a:r>
              <a:rPr lang="en-US" dirty="0" err="1" smtClean="0"/>
              <a:t>traveller</a:t>
            </a:r>
            <a:r>
              <a:rPr lang="en-US" dirty="0" smtClean="0"/>
              <a:t> should avoid overexertion, large meals, and alcohol after arrival.</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err="1" smtClean="0"/>
              <a:t>Travellers</a:t>
            </a:r>
            <a:r>
              <a:rPr lang="en-US" dirty="0" smtClean="0"/>
              <a:t> with pre-existing cardiovascular or pulmonary disease or </a:t>
            </a:r>
            <a:r>
              <a:rPr lang="en-US" dirty="0" err="1" smtClean="0"/>
              <a:t>anaemia</a:t>
            </a:r>
            <a:r>
              <a:rPr lang="en-US" dirty="0" smtClean="0"/>
              <a:t> should seek medical advice before deciding to travel to a high altitude.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Heat and humidity</a:t>
            </a:r>
            <a:endParaRPr lang="en-US" b="1" dirty="0"/>
          </a:p>
        </p:txBody>
      </p:sp>
      <p:sp>
        <p:nvSpPr>
          <p:cNvPr id="3" name="عنصر نائب للمحتوى 2"/>
          <p:cNvSpPr>
            <a:spLocks noGrp="1"/>
          </p:cNvSpPr>
          <p:nvPr>
            <p:ph sz="quarter" idx="1"/>
          </p:nvPr>
        </p:nvSpPr>
        <p:spPr/>
        <p:txBody>
          <a:bodyPr/>
          <a:lstStyle/>
          <a:p>
            <a:r>
              <a:rPr lang="en-US" dirty="0" smtClean="0"/>
              <a:t>High temperatures and humidity stress the body's ability to cool itself</a:t>
            </a:r>
          </a:p>
          <a:p>
            <a:endParaRPr lang="en-US" dirty="0" smtClean="0"/>
          </a:p>
          <a:p>
            <a:r>
              <a:rPr lang="en-US" dirty="0" smtClean="0"/>
              <a:t>Exposure to high temperature and humidity results in loss of water and electrolytes (salts) and may lead to heat exhaustion and heat stroke.</a:t>
            </a:r>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Irritation of the skin may be experienced in hot conditions (prickly heat). </a:t>
            </a:r>
          </a:p>
          <a:p>
            <a:endParaRPr lang="en-US" dirty="0" smtClean="0"/>
          </a:p>
          <a:p>
            <a:r>
              <a:rPr lang="en-US" dirty="0" smtClean="0"/>
              <a:t>Fungal skin infections such as </a:t>
            </a:r>
            <a:r>
              <a:rPr lang="en-US" dirty="0" err="1" smtClean="0"/>
              <a:t>tinea</a:t>
            </a:r>
            <a:r>
              <a:rPr lang="en-US" dirty="0" smtClean="0"/>
              <a:t> </a:t>
            </a:r>
            <a:r>
              <a:rPr lang="en-US" dirty="0" err="1" smtClean="0"/>
              <a:t>pedis</a:t>
            </a:r>
            <a:r>
              <a:rPr lang="en-US" dirty="0" smtClean="0"/>
              <a:t> are often aggravated by heat and humidity.</a:t>
            </a:r>
          </a:p>
          <a:p>
            <a:endParaRPr lang="en-US" dirty="0" smtClean="0"/>
          </a:p>
          <a:p>
            <a:r>
              <a:rPr lang="en-US" dirty="0" smtClean="0"/>
              <a:t>A daily shower, wearing loose cotton clothing and applying talcum powder to sensitive skin areas help to reduce the development or spread of these infections.</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sz="quarter" idx="1"/>
          </p:nvPr>
        </p:nvSpPr>
        <p:spPr/>
        <p:txBody>
          <a:bodyPr/>
          <a:lstStyle/>
          <a:p>
            <a:r>
              <a:rPr lang="en-US" dirty="0" smtClean="0"/>
              <a:t>In hot dry conditions, dehydration is particularly likely to develop unless care is taken to maintain adequate fluid intake. The addition of a little table salt to food or drink (unless this is contraindicated for the individual) can help to prevent heat exhaustion.</a:t>
            </a:r>
          </a:p>
          <a:p>
            <a:endParaRPr lang="en-US" dirty="0" smtClean="0"/>
          </a:p>
          <a:p>
            <a:r>
              <a:rPr lang="en-US" dirty="0" smtClean="0"/>
              <a:t>Consumption of salt-containing food and drink helps to replenish the electrolytes in case of heat exhaustion and after excessive sweating.</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صل">
  <a:themeElements>
    <a:clrScheme name="أصل">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أصل">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أصل">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136</TotalTime>
  <Words>1960</Words>
  <Application>Microsoft Office PowerPoint</Application>
  <PresentationFormat>عرض على الشاشة (3:4)‏</PresentationFormat>
  <Paragraphs>128</Paragraphs>
  <Slides>38</Slides>
  <Notes>0</Notes>
  <HiddenSlides>0</HiddenSlides>
  <MMClips>0</MMClips>
  <ScaleCrop>false</ScaleCrop>
  <HeadingPairs>
    <vt:vector size="4" baseType="variant">
      <vt:variant>
        <vt:lpstr>سمة</vt:lpstr>
      </vt:variant>
      <vt:variant>
        <vt:i4>1</vt:i4>
      </vt:variant>
      <vt:variant>
        <vt:lpstr>عناوين الشرائح</vt:lpstr>
      </vt:variant>
      <vt:variant>
        <vt:i4>38</vt:i4>
      </vt:variant>
    </vt:vector>
  </HeadingPairs>
  <TitlesOfParts>
    <vt:vector size="39" baseType="lpstr">
      <vt:lpstr>أصل</vt:lpstr>
      <vt:lpstr>Environmental health risks</vt:lpstr>
      <vt:lpstr>Altitude</vt:lpstr>
      <vt:lpstr>الشريحة 3</vt:lpstr>
      <vt:lpstr>الشريحة 4</vt:lpstr>
      <vt:lpstr>Precautions for travellers unaccustomed to high altitudes</vt:lpstr>
      <vt:lpstr>الشريحة 6</vt:lpstr>
      <vt:lpstr>Heat and humidity</vt:lpstr>
      <vt:lpstr>الشريحة 8</vt:lpstr>
      <vt:lpstr>الشريحة 9</vt:lpstr>
      <vt:lpstr>الشريحة 10</vt:lpstr>
      <vt:lpstr>الشريحة 11</vt:lpstr>
      <vt:lpstr>Heat Cramps</vt:lpstr>
      <vt:lpstr>الشريحة 13</vt:lpstr>
      <vt:lpstr>Heat Exhaustion</vt:lpstr>
      <vt:lpstr>الشريحة 15</vt:lpstr>
      <vt:lpstr>الشريحة 16</vt:lpstr>
      <vt:lpstr>HEAT STROKE</vt:lpstr>
      <vt:lpstr>الشريحة 18</vt:lpstr>
      <vt:lpstr>الشريحة 19</vt:lpstr>
      <vt:lpstr>الشريحة 20</vt:lpstr>
      <vt:lpstr>الشريحة 21</vt:lpstr>
      <vt:lpstr>الشريحة 22</vt:lpstr>
      <vt:lpstr>precautions to prevent heat-related illnesses:</vt:lpstr>
      <vt:lpstr>الشريحة 24</vt:lpstr>
      <vt:lpstr>Frost bite</vt:lpstr>
      <vt:lpstr>Classification</vt:lpstr>
      <vt:lpstr>Mechanism</vt:lpstr>
      <vt:lpstr>  Degrees of frostbite  First degree</vt:lpstr>
      <vt:lpstr>Second degree</vt:lpstr>
      <vt:lpstr>Third degree</vt:lpstr>
      <vt:lpstr>Risk factors</vt:lpstr>
      <vt:lpstr>Causes</vt:lpstr>
      <vt:lpstr>الشريحة 33</vt:lpstr>
      <vt:lpstr>Treatment</vt:lpstr>
      <vt:lpstr>Warming can be achieved in one of two ways:</vt:lpstr>
      <vt:lpstr>الشريحة 36</vt:lpstr>
      <vt:lpstr>Surgery</vt:lpstr>
      <vt:lpstr>Prognosis</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health risks</dc:title>
  <dc:creator>USER</dc:creator>
  <cp:lastModifiedBy>USER</cp:lastModifiedBy>
  <cp:revision>66</cp:revision>
  <dcterms:created xsi:type="dcterms:W3CDTF">2010-08-15T06:51:31Z</dcterms:created>
  <dcterms:modified xsi:type="dcterms:W3CDTF">2010-10-16T15:25:34Z</dcterms:modified>
</cp:coreProperties>
</file>