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69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EDE0C-CE27-4BB4-A5C4-5118B1956DCE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5FCE3-37C9-4B0B-879B-988A86E1A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306.photobucket.com/albums/nn242/shimaa-sayed/tyry5yytutuuy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124" y="1071546"/>
            <a:ext cx="7389652" cy="4766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Stratified Col. Epithelium: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360" y="1428736"/>
            <a:ext cx="735054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Transitional Epithelium: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Stratified cells that appear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cuboidal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when the organ or tube is not stretched and                                                                                                    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squamous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when the organ or tube is stretched by fluid.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Transitional Epithelium: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7658005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Pseudo Stratified Epithelium: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Single layer of cells: some tall and thin and reach the free surface + small basal cells .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Nuclei are at different levels (appear stratified).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Cells are almost always ciliated (associated with goblet cells).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357430"/>
            <a:ext cx="4719668" cy="206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Pseudostratified</a:t>
            </a:r>
            <a:r>
              <a:rPr lang="en-US" dirty="0" smtClean="0">
                <a:solidFill>
                  <a:srgbClr val="FF0000"/>
                </a:solidFill>
              </a:rPr>
              <a:t> Epithelium: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424" y="1428736"/>
            <a:ext cx="7673914" cy="520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Classification of Glandular Epithelium: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According to :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Number of cells.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Unicellular &amp;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multicellular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Struture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of the gland.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Simple &amp;branched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Mode of secretion.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Exocrine &amp; endocrine.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Type of secretion.</a:t>
            </a:r>
          </a:p>
          <a:p>
            <a:pPr>
              <a:buNone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Serous,mucous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etc..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Cllular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changes after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secrtion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Merocine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apocrine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holocrine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Exocrine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oper Black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Glands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oper Black" pitchFamily="18" charset="0"/>
              </a:rPr>
              <a:t>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Unicellular</a:t>
            </a: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1960" y="2357430"/>
            <a:ext cx="574946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Cooper Black" pitchFamily="18" charset="0"/>
              </a:rPr>
              <a:t>Multicellular</a:t>
            </a:r>
            <a:r>
              <a:rPr lang="en-US" sz="4000" dirty="0" smtClean="0">
                <a:solidFill>
                  <a:srgbClr val="C00000"/>
                </a:solidFill>
                <a:latin typeface="Cooper Black" pitchFamily="18" charset="0"/>
              </a:rPr>
              <a:t> Exocrine Glands: </a:t>
            </a:r>
            <a:endParaRPr lang="en-US" sz="4000" dirty="0">
              <a:latin typeface="Cooper Blac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7742833" cy="554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670" y="3643314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gency FB" pitchFamily="34" charset="0"/>
              </a:rPr>
              <a:t>for listening to me..</a:t>
            </a:r>
            <a:endParaRPr lang="en-US" sz="4800" dirty="0">
              <a:latin typeface="Agency FB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0166" y="2285992"/>
            <a:ext cx="525122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  <a:endParaRPr 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C00000"/>
                </a:solidFill>
                <a:latin typeface="Cooper Black" pitchFamily="18" charset="0"/>
              </a:rPr>
              <a:t>THE EPITHELIAL TISSUE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40" y="6148422"/>
            <a:ext cx="5257792" cy="638164"/>
          </a:xfrm>
        </p:spPr>
        <p:txBody>
          <a:bodyPr/>
          <a:lstStyle/>
          <a:p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endParaRPr lang="en-US" dirty="0"/>
          </a:p>
        </p:txBody>
      </p:sp>
      <p:pic>
        <p:nvPicPr>
          <p:cNvPr id="18434" name="Picture 2" descr="http://t2.gstatic.com/images?q=tbn:ANd9GcTvU6OfOMBw8P1fxj7xRLlhCI_cTIw6xNShIFUKyZr7HMad352Wi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6357982" cy="4157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Types of Epithelia 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Covering “surface” epithelium.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/>
          </a:p>
          <a:p>
            <a:pPr marL="514350" indent="-514350">
              <a:buFont typeface="+mj-lt"/>
              <a:buAutoNum type="arabicPeriod"/>
            </a:pP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Glandular epithelium.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err="1" smtClean="0"/>
              <a:t>Neuro_epithium</a:t>
            </a:r>
            <a:r>
              <a:rPr lang="en-US" sz="3600" b="1" dirty="0" smtClean="0"/>
              <a:t>. 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 rot="16200000">
            <a:off x="3036085" y="964389"/>
            <a:ext cx="714379" cy="2928959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1538" y="285749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71462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simple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8" y="271462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Stratified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FF0000"/>
                </a:solidFill>
                <a:latin typeface="Cooper Black" pitchFamily="18" charset="0"/>
              </a:rPr>
              <a:t>Surface “Covering” Epithelium :</a:t>
            </a:r>
            <a:endParaRPr lang="en-US" sz="3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972188" cy="476886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Simple</a:t>
            </a:r>
          </a:p>
          <a:p>
            <a:pPr>
              <a:buNone/>
            </a:pPr>
            <a:r>
              <a:rPr lang="en-US" sz="2800" dirty="0" err="1">
                <a:solidFill>
                  <a:schemeClr val="tx2"/>
                </a:solidFill>
                <a:latin typeface="Agency FB" pitchFamily="34" charset="0"/>
              </a:rPr>
              <a:t>Squamous</a:t>
            </a: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, </a:t>
            </a:r>
            <a:r>
              <a:rPr lang="en-US" sz="2800" dirty="0" err="1">
                <a:solidFill>
                  <a:schemeClr val="tx2"/>
                </a:solidFill>
                <a:latin typeface="Agency FB" pitchFamily="34" charset="0"/>
              </a:rPr>
              <a:t>cuboidal</a:t>
            </a: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, columnar                                                                 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Stratified </a:t>
            </a:r>
          </a:p>
          <a:p>
            <a:pPr>
              <a:buNone/>
            </a:pP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Str. </a:t>
            </a:r>
            <a:r>
              <a:rPr lang="en-US" sz="2800" dirty="0" err="1" smtClean="0">
                <a:solidFill>
                  <a:schemeClr val="tx2"/>
                </a:solidFill>
                <a:latin typeface="Agency FB" pitchFamily="34" charset="0"/>
              </a:rPr>
              <a:t>Squamous</a:t>
            </a:r>
            <a:endParaRPr lang="en-US" sz="2800" dirty="0" smtClean="0">
              <a:solidFill>
                <a:schemeClr val="tx2"/>
              </a:solidFill>
              <a:latin typeface="Agency FB" pitchFamily="34" charset="0"/>
            </a:endParaRPr>
          </a:p>
          <a:p>
            <a:pPr>
              <a:buNone/>
            </a:pP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Str. </a:t>
            </a:r>
            <a:r>
              <a:rPr lang="en-US" sz="2800" dirty="0" err="1" smtClean="0">
                <a:solidFill>
                  <a:schemeClr val="tx2"/>
                </a:solidFill>
                <a:latin typeface="Agency FB" pitchFamily="34" charset="0"/>
              </a:rPr>
              <a:t>Cuboida</a:t>
            </a:r>
            <a:endParaRPr lang="en-US" sz="2800" dirty="0" smtClean="0">
              <a:solidFill>
                <a:schemeClr val="tx2"/>
              </a:solidFill>
              <a:latin typeface="Agency FB" pitchFamily="34" charset="0"/>
            </a:endParaRPr>
          </a:p>
          <a:p>
            <a:pPr>
              <a:buNone/>
            </a:pP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Str. </a:t>
            </a:r>
            <a:r>
              <a:rPr lang="en-US" sz="2800" dirty="0" smtClean="0">
                <a:solidFill>
                  <a:schemeClr val="tx2"/>
                </a:solidFill>
                <a:latin typeface="Agency FB" pitchFamily="34" charset="0"/>
              </a:rPr>
              <a:t>columnar</a:t>
            </a:r>
            <a:endParaRPr lang="en-US" sz="2800" b="1" dirty="0" smtClean="0">
              <a:solidFill>
                <a:srgbClr val="C00000"/>
              </a:solidFill>
              <a:latin typeface="Agency FB" pitchFamily="34" charset="0"/>
            </a:endParaRPr>
          </a:p>
          <a:p>
            <a:r>
              <a:rPr lang="en-US" b="1" dirty="0" err="1" smtClean="0">
                <a:solidFill>
                  <a:srgbClr val="C00000"/>
                </a:solidFill>
              </a:rPr>
              <a:t>Pseudostratified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en-US" sz="2800" dirty="0" err="1">
                <a:solidFill>
                  <a:schemeClr val="tx2"/>
                </a:solidFill>
                <a:latin typeface="Agency FB" pitchFamily="34" charset="0"/>
              </a:rPr>
              <a:t>Pseudostratified</a:t>
            </a:r>
            <a:r>
              <a:rPr lang="en-US" sz="2800" dirty="0">
                <a:solidFill>
                  <a:schemeClr val="tx2"/>
                </a:solidFill>
                <a:latin typeface="Agency FB" pitchFamily="34" charset="0"/>
              </a:rPr>
              <a:t> columnar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62230" y="3070222"/>
            <a:ext cx="838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233602" y="1928802"/>
            <a:ext cx="169545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876676" y="5213362"/>
            <a:ext cx="838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0255" y="1357298"/>
            <a:ext cx="2819199" cy="84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857496"/>
            <a:ext cx="29715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1" y="4643446"/>
            <a:ext cx="2786082" cy="165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u="sng" dirty="0" smtClean="0">
                <a:solidFill>
                  <a:srgbClr val="FF0000"/>
                </a:solidFill>
                <a:latin typeface="Cooper Black" pitchFamily="18" charset="0"/>
              </a:rPr>
              <a:t>Simple Epithelium :</a:t>
            </a:r>
            <a:endParaRPr lang="en-US" sz="3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Consists of a single layer of cells, with each               </a:t>
            </a:r>
          </a:p>
          <a:p>
            <a:pPr>
              <a:buNone/>
            </a:pPr>
            <a:r>
              <a:rPr lang="en-US" b="1" dirty="0" smtClean="0"/>
              <a:t>layer extending from basement membrane to free surface, ± </a:t>
            </a:r>
            <a:r>
              <a:rPr lang="en-US" b="1" dirty="0" err="1" smtClean="0"/>
              <a:t>microvilli</a:t>
            </a:r>
            <a:r>
              <a:rPr lang="en-US" b="1" dirty="0" smtClean="0"/>
              <a:t>. </a:t>
            </a:r>
            <a:endParaRPr lang="en-US" b="1" dirty="0"/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/>
                </a:solidFill>
                <a:latin typeface="Agency FB" pitchFamily="34" charset="0"/>
              </a:rPr>
              <a:t>Squamous</a:t>
            </a:r>
            <a:endParaRPr lang="en-US" b="1" dirty="0" smtClean="0">
              <a:solidFill>
                <a:schemeClr val="tx2"/>
              </a:solidFill>
              <a:latin typeface="Agency FB" pitchFamily="34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gency FB" pitchFamily="34" charset="0"/>
              </a:rPr>
              <a:t>cuboidal</a:t>
            </a:r>
            <a:endParaRPr lang="en-US" b="1" dirty="0" smtClean="0">
              <a:solidFill>
                <a:schemeClr val="tx2"/>
              </a:solidFill>
              <a:latin typeface="Agency FB" pitchFamily="34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  <a:latin typeface="Agency FB" pitchFamily="34" charset="0"/>
              </a:rPr>
              <a:t> columnar</a:t>
            </a:r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789" y="3143248"/>
            <a:ext cx="462160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857628"/>
            <a:ext cx="283093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5" y="4857760"/>
            <a:ext cx="219076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Simple Epithelium</a:t>
            </a:r>
            <a:endParaRPr lang="en-US" dirty="0">
              <a:solidFill>
                <a:srgbClr val="C00000"/>
              </a:solidFill>
              <a:latin typeface="Cooper Black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84180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u="sng" dirty="0" smtClean="0">
                <a:solidFill>
                  <a:srgbClr val="FF0000"/>
                </a:solidFill>
                <a:latin typeface="Cooper Black" pitchFamily="18" charset="0"/>
              </a:rPr>
              <a:t>Stratified Epithelium:</a:t>
            </a:r>
            <a:endParaRPr lang="en-US" sz="3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more than one layer of cells, only</a:t>
            </a:r>
            <a:br>
              <a:rPr lang="en-US" dirty="0" smtClean="0"/>
            </a:br>
            <a:r>
              <a:rPr lang="en-US" dirty="0" smtClean="0"/>
              <a:t>one of which is attached to the basement</a:t>
            </a:r>
            <a:br>
              <a:rPr lang="en-US" dirty="0" smtClean="0"/>
            </a:br>
            <a:r>
              <a:rPr lang="en-US" dirty="0" smtClean="0"/>
              <a:t>membrane.</a:t>
            </a:r>
          </a:p>
          <a:p>
            <a:r>
              <a:rPr lang="en-US" b="1" dirty="0">
                <a:solidFill>
                  <a:srgbClr val="C00000"/>
                </a:solidFill>
              </a:rPr>
              <a:t>Types:</a:t>
            </a:r>
          </a:p>
          <a:p>
            <a:pPr>
              <a:buNone/>
            </a:pPr>
            <a:r>
              <a:rPr lang="en-US" b="1" dirty="0" err="1" smtClean="0">
                <a:solidFill>
                  <a:schemeClr val="tx2"/>
                </a:solidFill>
                <a:latin typeface="Agency FB" pitchFamily="34" charset="0"/>
              </a:rPr>
              <a:t>Squamous</a:t>
            </a:r>
            <a:r>
              <a:rPr lang="en-US" b="1" dirty="0">
                <a:solidFill>
                  <a:schemeClr val="tx2"/>
                </a:solidFill>
                <a:latin typeface="Agency FB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Agency FB" pitchFamily="34" charset="0"/>
              </a:rPr>
              <a:t>                    </a:t>
            </a:r>
            <a:r>
              <a:rPr lang="en-US" b="1" dirty="0" err="1" smtClean="0">
                <a:solidFill>
                  <a:schemeClr val="tx2"/>
                </a:solidFill>
                <a:latin typeface="Agency FB" pitchFamily="34" charset="0"/>
              </a:rPr>
              <a:t>cuboidal</a:t>
            </a:r>
            <a:r>
              <a:rPr lang="en-US" b="1" dirty="0" smtClean="0">
                <a:solidFill>
                  <a:schemeClr val="tx2"/>
                </a:solidFill>
                <a:latin typeface="Agency FB" pitchFamily="34" charset="0"/>
              </a:rPr>
              <a:t>                        columnar </a:t>
            </a:r>
            <a:r>
              <a:rPr lang="en-US" dirty="0" smtClean="0">
                <a:solidFill>
                  <a:schemeClr val="tx2"/>
                </a:solidFill>
              </a:rPr>
              <a:t>                                                                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05" y="4500570"/>
            <a:ext cx="313091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1" y="4500570"/>
            <a:ext cx="316708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481527"/>
            <a:ext cx="2125506" cy="180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Cooper Black" pitchFamily="18" charset="0"/>
              </a:rPr>
              <a:t>Stratified Sq. Epithelium</a:t>
            </a:r>
            <a:endParaRPr lang="en-US" sz="40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076" y="1428736"/>
            <a:ext cx="7630182" cy="507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Stratified 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cuboidal</a:t>
            </a:r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  <a:ea typeface="+mn-ea"/>
                <a:cs typeface="+mn-cs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Epithelium: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13" y="1285861"/>
            <a:ext cx="759466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246</Words>
  <Application>Microsoft Office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THE EPITHELIAL TISSUE </vt:lpstr>
      <vt:lpstr>Types of Epithelia </vt:lpstr>
      <vt:lpstr>Surface “Covering” Epithelium :</vt:lpstr>
      <vt:lpstr>Simple Epithelium :</vt:lpstr>
      <vt:lpstr>Simple Epithelium</vt:lpstr>
      <vt:lpstr>Stratified Epithelium:</vt:lpstr>
      <vt:lpstr>Stratified Sq. Epithelium</vt:lpstr>
      <vt:lpstr>Stratified cuboidal Epithelium: </vt:lpstr>
      <vt:lpstr>Stratified Col. Epithelium:</vt:lpstr>
      <vt:lpstr>Transitional Epithelium:</vt:lpstr>
      <vt:lpstr>Transitional Epithelium:</vt:lpstr>
      <vt:lpstr>Pseudo Stratified Epithelium:</vt:lpstr>
      <vt:lpstr>Pseudostratified Epithelium:</vt:lpstr>
      <vt:lpstr>Classification of Glandular Epithelium:</vt:lpstr>
      <vt:lpstr>Exocrine Glands </vt:lpstr>
      <vt:lpstr> Multicellular Exocrine Glands: </vt:lpstr>
      <vt:lpstr>for listening to me..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toshiba</cp:lastModifiedBy>
  <cp:revision>32</cp:revision>
  <dcterms:created xsi:type="dcterms:W3CDTF">2012-09-01T23:06:54Z</dcterms:created>
  <dcterms:modified xsi:type="dcterms:W3CDTF">2012-09-03T21:47:54Z</dcterms:modified>
</cp:coreProperties>
</file>