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F02225D-C7C3-4E11-8D5A-E7AA0E230D2C}" type="datetimeFigureOut">
              <a:rPr lang="en-US" smtClean="0"/>
              <a:pPr/>
              <a:t>8/24/2013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B4672B-998F-49B9-81BD-EB891B70E5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Mohannad</a:t>
            </a:r>
            <a:r>
              <a:rPr lang="en-US" dirty="0" smtClean="0"/>
              <a:t> </a:t>
            </a:r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Homaid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Esophageal </a:t>
            </a:r>
            <a:r>
              <a:rPr lang="en-US" dirty="0" err="1" smtClean="0"/>
              <a:t>Atresia</a:t>
            </a:r>
            <a:r>
              <a:rPr lang="en-US" dirty="0" smtClean="0"/>
              <a:t> and </a:t>
            </a:r>
            <a:r>
              <a:rPr lang="en-US" dirty="0" err="1" smtClean="0"/>
              <a:t>Trachesophageal</a:t>
            </a:r>
            <a:r>
              <a:rPr lang="en-US" dirty="0" smtClean="0"/>
              <a:t> Fistulas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Esophageal </a:t>
            </a:r>
            <a:r>
              <a:rPr lang="en-US" dirty="0" err="1" smtClean="0"/>
              <a:t>Atresia</a:t>
            </a:r>
            <a:r>
              <a:rPr lang="en-US" dirty="0" smtClean="0"/>
              <a:t> without TEF</a:t>
            </a:r>
            <a:endParaRPr lang="en-US" dirty="0"/>
          </a:p>
        </p:txBody>
      </p:sp>
      <p:pic>
        <p:nvPicPr>
          <p:cNvPr id="4098" name="Picture 2" descr="C:\Users\Admin\Documents\My Presentation\Tracheo Esophageal fistula\933425-935858-187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7498" y="1527175"/>
            <a:ext cx="3752491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Gap-o-Gram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is it preformed </a:t>
            </a:r>
          </a:p>
          <a:p>
            <a:endParaRPr lang="en-US" dirty="0" smtClean="0"/>
          </a:p>
          <a:p>
            <a:r>
              <a:rPr lang="en-US" dirty="0" smtClean="0"/>
              <a:t>How is it preformed</a:t>
            </a:r>
          </a:p>
          <a:p>
            <a:endParaRPr lang="en-US" dirty="0" smtClean="0"/>
          </a:p>
          <a:p>
            <a:r>
              <a:rPr lang="en-US" dirty="0" smtClean="0"/>
              <a:t>Interpretation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Gap-o-Gram</a:t>
            </a:r>
            <a:endParaRPr lang="en-US" dirty="0"/>
          </a:p>
        </p:txBody>
      </p:sp>
      <p:pic>
        <p:nvPicPr>
          <p:cNvPr id="5122" name="Picture 2" descr="C:\Users\Admin\Documents\My Presentation\Tracheo Esophageal fistula\933425-935858-187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990600"/>
            <a:ext cx="3276600" cy="5227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Prognostic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Waterston classification:</a:t>
            </a:r>
          </a:p>
          <a:p>
            <a:pPr lvl="1"/>
            <a:r>
              <a:rPr lang="en-US" dirty="0" smtClean="0"/>
              <a:t>Category A: weigh&gt;2.5 Kg and are other wise well</a:t>
            </a:r>
          </a:p>
          <a:p>
            <a:pPr lvl="1"/>
            <a:r>
              <a:rPr lang="en-US" dirty="0" smtClean="0"/>
              <a:t>Category B : 1.8-2.5 Kg mild pneumonia and mild </a:t>
            </a:r>
            <a:r>
              <a:rPr lang="en-US" dirty="0" err="1" smtClean="0"/>
              <a:t>congnital</a:t>
            </a:r>
            <a:r>
              <a:rPr lang="en-US" dirty="0" smtClean="0"/>
              <a:t> anomalies</a:t>
            </a:r>
          </a:p>
          <a:p>
            <a:pPr lvl="1"/>
            <a:r>
              <a:rPr lang="en-US" dirty="0" smtClean="0"/>
              <a:t>Category C: &lt;1.8 Kg and severe pneumonia or severe congenital anomalies</a:t>
            </a:r>
          </a:p>
          <a:p>
            <a:r>
              <a:rPr lang="en-US" dirty="0" smtClean="0"/>
              <a:t>Spitz Classification</a:t>
            </a:r>
          </a:p>
          <a:p>
            <a:pPr lvl="1"/>
            <a:r>
              <a:rPr lang="en-US" dirty="0" smtClean="0"/>
              <a:t>Group 1: &gt; 1.5 no major cardiac disease</a:t>
            </a:r>
          </a:p>
          <a:p>
            <a:pPr lvl="1"/>
            <a:r>
              <a:rPr lang="en-US" dirty="0" smtClean="0"/>
              <a:t>Group 2: &lt; 1.5 OR major cardiac disease</a:t>
            </a:r>
          </a:p>
          <a:p>
            <a:pPr lvl="1"/>
            <a:r>
              <a:rPr lang="en-US" dirty="0" smtClean="0"/>
              <a:t>Group 3: &lt;1.5 AND major Cardiac Disease</a:t>
            </a:r>
          </a:p>
          <a:p>
            <a:r>
              <a:rPr lang="en-US" dirty="0" err="1" smtClean="0"/>
              <a:t>Poenaru</a:t>
            </a:r>
            <a:r>
              <a:rPr lang="en-US" dirty="0" smtClean="0"/>
              <a:t> classification</a:t>
            </a:r>
          </a:p>
          <a:p>
            <a:pPr lvl="1"/>
            <a:r>
              <a:rPr lang="en-US" dirty="0" smtClean="0"/>
              <a:t>low risk and do not meet criteria in class II</a:t>
            </a:r>
          </a:p>
          <a:p>
            <a:pPr lvl="1"/>
            <a:r>
              <a:rPr lang="en-US" dirty="0" smtClean="0"/>
              <a:t>high risk and ventilator-dependent or who have life-threatening anomalies, regardless of pulmonary status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Medical Therapy</a:t>
            </a:r>
          </a:p>
          <a:p>
            <a:r>
              <a:rPr lang="en-US" dirty="0" smtClean="0"/>
              <a:t>Surgical Therapy</a:t>
            </a:r>
          </a:p>
          <a:p>
            <a:r>
              <a:rPr lang="en-US" dirty="0" smtClean="0"/>
              <a:t>Preoperative Care</a:t>
            </a:r>
          </a:p>
          <a:p>
            <a:r>
              <a:rPr lang="en-US" dirty="0" smtClean="0"/>
              <a:t>Postoperative Care</a:t>
            </a:r>
          </a:p>
          <a:p>
            <a:r>
              <a:rPr lang="en-US" dirty="0" smtClean="0"/>
              <a:t>Complications </a:t>
            </a:r>
          </a:p>
          <a:p>
            <a:r>
              <a:rPr lang="en-US" dirty="0" smtClean="0"/>
              <a:t>Follow up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Intravenous Fluid with adequate Glucose</a:t>
            </a:r>
          </a:p>
          <a:p>
            <a:endParaRPr lang="en-US" dirty="0" smtClean="0"/>
          </a:p>
          <a:p>
            <a:r>
              <a:rPr lang="en-US" dirty="0" smtClean="0"/>
              <a:t>Prophylactic Broad Spectrum Antibiotics</a:t>
            </a:r>
          </a:p>
          <a:p>
            <a:endParaRPr lang="en-US" dirty="0" smtClean="0"/>
          </a:p>
          <a:p>
            <a:r>
              <a:rPr lang="en-US" dirty="0" err="1" smtClean="0"/>
              <a:t>Replogle</a:t>
            </a:r>
            <a:r>
              <a:rPr lang="en-US" dirty="0" smtClean="0"/>
              <a:t> tube insertion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isolated Artesia</a:t>
            </a:r>
          </a:p>
          <a:p>
            <a:pPr lvl="1"/>
            <a:r>
              <a:rPr lang="en-US" dirty="0" smtClean="0"/>
              <a:t>Lengthening and </a:t>
            </a:r>
            <a:r>
              <a:rPr lang="en-US" dirty="0" err="1" smtClean="0"/>
              <a:t>anastomosis</a:t>
            </a:r>
            <a:r>
              <a:rPr lang="en-US" dirty="0" smtClean="0"/>
              <a:t>  procedures</a:t>
            </a:r>
          </a:p>
          <a:p>
            <a:pPr lvl="1"/>
            <a:r>
              <a:rPr lang="en-US" dirty="0" smtClean="0"/>
              <a:t>Esophageal substitution </a:t>
            </a:r>
          </a:p>
          <a:p>
            <a:pPr lvl="1"/>
            <a:r>
              <a:rPr lang="en-US" dirty="0" smtClean="0"/>
              <a:t>Delayed </a:t>
            </a:r>
            <a:r>
              <a:rPr lang="en-US" dirty="0" err="1" smtClean="0"/>
              <a:t>vs</a:t>
            </a:r>
            <a:r>
              <a:rPr lang="en-US" dirty="0" smtClean="0"/>
              <a:t> immediate </a:t>
            </a:r>
            <a:r>
              <a:rPr lang="en-US" dirty="0" err="1" smtClean="0"/>
              <a:t>vs</a:t>
            </a:r>
            <a:r>
              <a:rPr lang="en-US" dirty="0" smtClean="0"/>
              <a:t> staged</a:t>
            </a:r>
          </a:p>
          <a:p>
            <a:pPr lvl="1"/>
            <a:r>
              <a:rPr lang="en-US" dirty="0" smtClean="0"/>
              <a:t>The gap-o-Gram</a:t>
            </a:r>
          </a:p>
          <a:p>
            <a:r>
              <a:rPr lang="en-US" dirty="0" smtClean="0"/>
              <a:t>If TEF is present</a:t>
            </a:r>
          </a:p>
          <a:p>
            <a:pPr lvl="1"/>
            <a:r>
              <a:rPr lang="en-US" dirty="0" smtClean="0"/>
              <a:t>Divide and </a:t>
            </a:r>
            <a:r>
              <a:rPr lang="en-US" dirty="0" err="1" smtClean="0"/>
              <a:t>ligate</a:t>
            </a:r>
            <a:r>
              <a:rPr lang="en-US" dirty="0" smtClean="0"/>
              <a:t> the fistula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 operative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addition to medical therapy</a:t>
            </a:r>
          </a:p>
          <a:p>
            <a:r>
              <a:rPr lang="en-US" dirty="0" err="1" smtClean="0"/>
              <a:t>Bronchoscopy</a:t>
            </a:r>
            <a:r>
              <a:rPr lang="en-US" dirty="0" smtClean="0"/>
              <a:t> for:</a:t>
            </a:r>
          </a:p>
          <a:p>
            <a:pPr lvl="1"/>
            <a:r>
              <a:rPr lang="en-US" dirty="0" smtClean="0"/>
              <a:t>Detection of an upper pouch fistula</a:t>
            </a:r>
          </a:p>
          <a:p>
            <a:pPr lvl="1"/>
            <a:r>
              <a:rPr lang="en-US" dirty="0" smtClean="0"/>
              <a:t>Localization of the distal fistula</a:t>
            </a:r>
          </a:p>
          <a:p>
            <a:pPr lvl="1"/>
            <a:r>
              <a:rPr lang="en-US" dirty="0" smtClean="0"/>
              <a:t>Assessment of post operative risk for </a:t>
            </a:r>
            <a:r>
              <a:rPr lang="en-US" dirty="0" err="1" smtClean="0"/>
              <a:t>tracheomalacia</a:t>
            </a:r>
            <a:endParaRPr lang="en-US" dirty="0" smtClean="0"/>
          </a:p>
          <a:p>
            <a:pPr lvl="1"/>
            <a:r>
              <a:rPr lang="en-US" dirty="0" smtClean="0"/>
              <a:t>Assessment of specific vascular anomalies ( right sided aortic arch)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operative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Intubated</a:t>
            </a:r>
            <a:r>
              <a:rPr lang="en-US" dirty="0" smtClean="0"/>
              <a:t> and transferred to the NICU</a:t>
            </a:r>
          </a:p>
          <a:p>
            <a:r>
              <a:rPr lang="en-US" dirty="0" smtClean="0"/>
              <a:t>Antibiotics are continued until chest drain is no longer needed</a:t>
            </a:r>
          </a:p>
          <a:p>
            <a:r>
              <a:rPr lang="en-US" dirty="0" smtClean="0"/>
              <a:t>Suctioning the oral secretions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Early :</a:t>
            </a:r>
          </a:p>
          <a:p>
            <a:pPr lvl="1"/>
            <a:r>
              <a:rPr lang="en-US" dirty="0" err="1" smtClean="0"/>
              <a:t>Anastomotic</a:t>
            </a:r>
            <a:r>
              <a:rPr lang="en-US" dirty="0" smtClean="0"/>
              <a:t> leak </a:t>
            </a:r>
          </a:p>
          <a:p>
            <a:pPr lvl="1"/>
            <a:r>
              <a:rPr lang="en-US" dirty="0" smtClean="0"/>
              <a:t>Recurrent TEF </a:t>
            </a:r>
          </a:p>
          <a:p>
            <a:pPr lvl="1"/>
            <a:r>
              <a:rPr lang="en-US" dirty="0" err="1" smtClean="0"/>
              <a:t>Anastomotic</a:t>
            </a:r>
            <a:r>
              <a:rPr lang="en-US" dirty="0" smtClean="0"/>
              <a:t> Stricture</a:t>
            </a:r>
          </a:p>
          <a:p>
            <a:r>
              <a:rPr lang="en-US" dirty="0" smtClean="0"/>
              <a:t>Late</a:t>
            </a:r>
          </a:p>
          <a:p>
            <a:pPr lvl="1"/>
            <a:r>
              <a:rPr lang="en-US" dirty="0" smtClean="0"/>
              <a:t>GERD </a:t>
            </a:r>
          </a:p>
          <a:p>
            <a:pPr lvl="1"/>
            <a:r>
              <a:rPr lang="en-US" dirty="0" smtClean="0"/>
              <a:t>Esophageal </a:t>
            </a:r>
            <a:r>
              <a:rPr lang="en-US" dirty="0" err="1" smtClean="0"/>
              <a:t>Dysmotiliy</a:t>
            </a:r>
            <a:endParaRPr lang="en-US" dirty="0" smtClean="0"/>
          </a:p>
          <a:p>
            <a:pPr lvl="1"/>
            <a:r>
              <a:rPr lang="en-US" dirty="0" err="1" smtClean="0"/>
              <a:t>Tracheomalacia</a:t>
            </a:r>
            <a:endParaRPr lang="en-US" dirty="0" smtClean="0"/>
          </a:p>
          <a:p>
            <a:pPr lvl="1"/>
            <a:r>
              <a:rPr lang="en-US" dirty="0" smtClean="0"/>
              <a:t>May appear early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Definition of esophageal Artesia</a:t>
            </a:r>
          </a:p>
          <a:p>
            <a:endParaRPr lang="en-US" dirty="0" smtClean="0"/>
          </a:p>
          <a:p>
            <a:r>
              <a:rPr lang="en-US" dirty="0" smtClean="0"/>
              <a:t>The problem and its magnitude</a:t>
            </a:r>
          </a:p>
          <a:p>
            <a:endParaRPr lang="en-US" dirty="0" smtClean="0"/>
          </a:p>
          <a:p>
            <a:r>
              <a:rPr lang="en-US" dirty="0" smtClean="0"/>
              <a:t>The added problem of a TEF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Appointment 1 -3 – 12 months after discharge</a:t>
            </a:r>
          </a:p>
          <a:p>
            <a:pPr lvl="1"/>
            <a:r>
              <a:rPr lang="en-US" dirty="0" smtClean="0"/>
              <a:t>Focusing on sings of respiratory distress and </a:t>
            </a:r>
            <a:r>
              <a:rPr lang="en-US" dirty="0" err="1" smtClean="0"/>
              <a:t>dysphagia</a:t>
            </a:r>
            <a:r>
              <a:rPr lang="en-US" dirty="0" smtClean="0"/>
              <a:t> </a:t>
            </a:r>
          </a:p>
          <a:p>
            <a:r>
              <a:rPr lang="en-US" smtClean="0"/>
              <a:t>Radiologic assessment </a:t>
            </a:r>
            <a:r>
              <a:rPr lang="en-US" dirty="0" smtClean="0"/>
              <a:t>only if significant history of:</a:t>
            </a:r>
          </a:p>
          <a:p>
            <a:pPr lvl="1"/>
            <a:r>
              <a:rPr lang="en-US" dirty="0" smtClean="0"/>
              <a:t>Choking, cyanosis</a:t>
            </a:r>
          </a:p>
          <a:p>
            <a:pPr lvl="1"/>
            <a:r>
              <a:rPr lang="en-US" dirty="0" smtClean="0"/>
              <a:t>Regurgitation and </a:t>
            </a:r>
            <a:r>
              <a:rPr lang="en-US" dirty="0" err="1" smtClean="0"/>
              <a:t>dysphagia</a:t>
            </a:r>
            <a:endParaRPr lang="en-US" dirty="0" smtClean="0"/>
          </a:p>
          <a:p>
            <a:pPr lvl="1"/>
            <a:r>
              <a:rPr lang="en-US" dirty="0" smtClean="0"/>
              <a:t>Failure to the thrive </a:t>
            </a:r>
          </a:p>
          <a:p>
            <a:pPr lvl="1"/>
            <a:r>
              <a:rPr lang="en-US" dirty="0" smtClean="0"/>
              <a:t>Coughing and wheezing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come and 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Spitz Grouping</a:t>
            </a:r>
          </a:p>
          <a:p>
            <a:pPr lvl="1"/>
            <a:r>
              <a:rPr lang="en-US" dirty="0" smtClean="0"/>
              <a:t>Group I - Mortality rate of 3%</a:t>
            </a:r>
          </a:p>
          <a:p>
            <a:pPr lvl="1"/>
            <a:r>
              <a:rPr lang="en-US" dirty="0" smtClean="0"/>
              <a:t>Group II - Mortality rate of 41%</a:t>
            </a:r>
          </a:p>
          <a:p>
            <a:pPr lvl="1"/>
            <a:r>
              <a:rPr lang="en-US" dirty="0" smtClean="0"/>
              <a:t>Group III - Mortality rate of 78%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Waterston categorization</a:t>
            </a:r>
            <a:endParaRPr lang="en-US" baseline="30000" dirty="0" smtClean="0"/>
          </a:p>
          <a:p>
            <a:pPr lvl="1"/>
            <a:r>
              <a:rPr lang="en-US" dirty="0" smtClean="0"/>
              <a:t>Category A - Mortality rate of 0%</a:t>
            </a:r>
          </a:p>
          <a:p>
            <a:pPr lvl="1"/>
            <a:r>
              <a:rPr lang="en-US" dirty="0" smtClean="0"/>
              <a:t>Category B - Mortality rate of 4%</a:t>
            </a:r>
          </a:p>
          <a:p>
            <a:pPr lvl="1"/>
            <a:r>
              <a:rPr lang="en-US" dirty="0" smtClean="0"/>
              <a:t>Category C - Mortality rate of 11%</a:t>
            </a:r>
          </a:p>
          <a:p>
            <a:r>
              <a:rPr lang="en-US" dirty="0" smtClean="0"/>
              <a:t>Prenatal diagnosis.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534400" cy="758952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science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Embryology</a:t>
            </a:r>
          </a:p>
          <a:p>
            <a:endParaRPr lang="en-US" dirty="0" smtClean="0"/>
          </a:p>
          <a:p>
            <a:r>
              <a:rPr lang="en-US" dirty="0" smtClean="0"/>
              <a:t>Pathophysiology of different types</a:t>
            </a:r>
          </a:p>
          <a:p>
            <a:endParaRPr lang="en-US" dirty="0" smtClean="0"/>
          </a:p>
          <a:p>
            <a:r>
              <a:rPr lang="en-US" dirty="0" smtClean="0"/>
              <a:t>Associated anomalies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Embryology</a:t>
            </a:r>
            <a:endParaRPr lang="en-US" dirty="0"/>
          </a:p>
        </p:txBody>
      </p:sp>
      <p:pic>
        <p:nvPicPr>
          <p:cNvPr id="1026" name="Picture 2" descr="C:\Users\Admin\Documents\My Presentation\Tracheo Esophageal fistula\afp19990215p910-f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5546" y="1803862"/>
            <a:ext cx="6338254" cy="3987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problem of a blocked esophagus</a:t>
            </a:r>
          </a:p>
          <a:p>
            <a:pPr lvl="1"/>
            <a:r>
              <a:rPr lang="en-US" dirty="0" smtClean="0"/>
              <a:t>During Pregnancy</a:t>
            </a:r>
          </a:p>
          <a:p>
            <a:pPr lvl="1"/>
            <a:r>
              <a:rPr lang="en-US" dirty="0" smtClean="0"/>
              <a:t>In the neonatal Period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problem of a Fistula</a:t>
            </a:r>
          </a:p>
          <a:p>
            <a:pPr lvl="1"/>
            <a:r>
              <a:rPr lang="en-US" dirty="0" smtClean="0"/>
              <a:t>If proximal </a:t>
            </a:r>
            <a:r>
              <a:rPr lang="en-US" dirty="0" err="1" smtClean="0"/>
              <a:t>vs</a:t>
            </a:r>
            <a:r>
              <a:rPr lang="en-US" dirty="0" smtClean="0"/>
              <a:t> distal</a:t>
            </a:r>
          </a:p>
          <a:p>
            <a:r>
              <a:rPr lang="en-US" dirty="0" smtClean="0"/>
              <a:t>Associated anomalies</a:t>
            </a:r>
          </a:p>
          <a:p>
            <a:pPr lvl="2"/>
            <a:r>
              <a:rPr lang="en-US" dirty="0" smtClean="0"/>
              <a:t>VACTERL and CAHRGE</a:t>
            </a:r>
          </a:p>
          <a:p>
            <a:r>
              <a:rPr lang="en-US" dirty="0" smtClean="0"/>
              <a:t>The different Types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Admin\Documents\My Presentation\Tracheo Esophageal fistula\1331340-1331351-935858-21130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728" y="1524000"/>
            <a:ext cx="6864796" cy="457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the Clinical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During pregnancy mother could develop </a:t>
            </a:r>
            <a:r>
              <a:rPr lang="en-US" dirty="0" err="1" smtClean="0"/>
              <a:t>Polydramnios</a:t>
            </a:r>
            <a:endParaRPr lang="en-US" dirty="0" smtClean="0"/>
          </a:p>
          <a:p>
            <a:r>
              <a:rPr lang="en-US" dirty="0" smtClean="0"/>
              <a:t>In the neonatal Period</a:t>
            </a:r>
          </a:p>
          <a:p>
            <a:pPr lvl="1"/>
            <a:r>
              <a:rPr lang="en-US" dirty="0" smtClean="0"/>
              <a:t>Excessive Drooling and secretion </a:t>
            </a:r>
          </a:p>
          <a:p>
            <a:pPr lvl="1"/>
            <a:r>
              <a:rPr lang="en-US" dirty="0" smtClean="0"/>
              <a:t>RDS and chocking upon feeding</a:t>
            </a:r>
          </a:p>
          <a:p>
            <a:pPr lvl="1"/>
            <a:r>
              <a:rPr lang="en-US" dirty="0" smtClean="0"/>
              <a:t>Aspiration Pneumonia</a:t>
            </a:r>
          </a:p>
          <a:p>
            <a:pPr lvl="1"/>
            <a:r>
              <a:rPr lang="en-US" dirty="0" smtClean="0"/>
              <a:t>Failure to pass an NG tube</a:t>
            </a:r>
          </a:p>
          <a:p>
            <a:r>
              <a:rPr lang="en-US" dirty="0" smtClean="0"/>
              <a:t>Other Anomalies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Routine Lab Work</a:t>
            </a:r>
          </a:p>
          <a:p>
            <a:pPr lvl="1"/>
            <a:r>
              <a:rPr lang="en-US" dirty="0" smtClean="0"/>
              <a:t>CBC and U/E,VBG and ABG BUN and Serum Cr</a:t>
            </a:r>
          </a:p>
          <a:p>
            <a:r>
              <a:rPr lang="en-US" dirty="0" smtClean="0"/>
              <a:t>Imaging Studies</a:t>
            </a:r>
          </a:p>
          <a:p>
            <a:pPr lvl="1"/>
            <a:r>
              <a:rPr lang="en-US" dirty="0" smtClean="0"/>
              <a:t>Prenatal Ultrasonography</a:t>
            </a:r>
          </a:p>
          <a:p>
            <a:pPr lvl="1"/>
            <a:r>
              <a:rPr lang="en-US" dirty="0" smtClean="0"/>
              <a:t>Chest Radiography</a:t>
            </a:r>
          </a:p>
          <a:p>
            <a:pPr lvl="1"/>
            <a:r>
              <a:rPr lang="en-US" dirty="0" smtClean="0"/>
              <a:t>Echocardiography </a:t>
            </a:r>
          </a:p>
          <a:p>
            <a:pPr lvl="1"/>
            <a:r>
              <a:rPr lang="en-US" dirty="0" smtClean="0"/>
              <a:t>Renal Ultrasound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Gap-o-Gram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Esophageal </a:t>
            </a:r>
            <a:r>
              <a:rPr lang="en-US" dirty="0" err="1" smtClean="0"/>
              <a:t>atresia</a:t>
            </a:r>
            <a:r>
              <a:rPr lang="en-US" dirty="0" smtClean="0"/>
              <a:t> with distal TEF</a:t>
            </a:r>
            <a:endParaRPr lang="en-US" dirty="0"/>
          </a:p>
        </p:txBody>
      </p:sp>
      <p:pic>
        <p:nvPicPr>
          <p:cNvPr id="3074" name="Picture 2" descr="C:\Users\Admin\Documents\My Presentation\Tracheo Esophageal fistula\933425-935858-187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3503" y="1527175"/>
            <a:ext cx="3580482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163</TotalTime>
  <Words>470</Words>
  <Application>Microsoft Office PowerPoint</Application>
  <PresentationFormat>On-screen Show (4:3)</PresentationFormat>
  <Paragraphs>127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Civic</vt:lpstr>
      <vt:lpstr>Esophageal Atresia and Trachesophageal Fistulas</vt:lpstr>
      <vt:lpstr>Background Information</vt:lpstr>
      <vt:lpstr>Basic science</vt:lpstr>
      <vt:lpstr>Embryology</vt:lpstr>
      <vt:lpstr>Pathophysiology</vt:lpstr>
      <vt:lpstr>Slide 6</vt:lpstr>
      <vt:lpstr>Back to the Clinical world</vt:lpstr>
      <vt:lpstr>Work Up</vt:lpstr>
      <vt:lpstr>Esophageal atresia with distal TEF</vt:lpstr>
      <vt:lpstr>Esophageal Atresia without TEF</vt:lpstr>
      <vt:lpstr>Gap-o-Gram</vt:lpstr>
      <vt:lpstr>Gap-o-Gram</vt:lpstr>
      <vt:lpstr>Prognostic Classification</vt:lpstr>
      <vt:lpstr>Treatment </vt:lpstr>
      <vt:lpstr>Medical Therapy</vt:lpstr>
      <vt:lpstr>Surgical Therapy</vt:lpstr>
      <vt:lpstr>Pre operative care</vt:lpstr>
      <vt:lpstr>Post operative Care</vt:lpstr>
      <vt:lpstr>Complications </vt:lpstr>
      <vt:lpstr>Follow up</vt:lpstr>
      <vt:lpstr>Out come and prognosis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Esophageal Atresia and Trachesophageal Fistulas</dc:title>
  <dc:creator>Admin</dc:creator>
  <cp:lastModifiedBy>Admin</cp:lastModifiedBy>
  <cp:revision>4</cp:revision>
  <dcterms:created xsi:type="dcterms:W3CDTF">2012-11-09T14:22:06Z</dcterms:created>
  <dcterms:modified xsi:type="dcterms:W3CDTF">2013-08-24T04:51:54Z</dcterms:modified>
</cp:coreProperties>
</file>