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2" r:id="rId4"/>
  </p:sldMasterIdLst>
  <p:notesMasterIdLst>
    <p:notesMasterId r:id="rId57"/>
  </p:notesMasterIdLst>
  <p:sldIdLst>
    <p:sldId id="639" r:id="rId5"/>
    <p:sldId id="606" r:id="rId6"/>
    <p:sldId id="607" r:id="rId7"/>
    <p:sldId id="608" r:id="rId8"/>
    <p:sldId id="640" r:id="rId9"/>
    <p:sldId id="641" r:id="rId10"/>
    <p:sldId id="642" r:id="rId11"/>
    <p:sldId id="643" r:id="rId12"/>
    <p:sldId id="645" r:id="rId13"/>
    <p:sldId id="650" r:id="rId14"/>
    <p:sldId id="646" r:id="rId15"/>
    <p:sldId id="647" r:id="rId16"/>
    <p:sldId id="648" r:id="rId17"/>
    <p:sldId id="649" r:id="rId18"/>
    <p:sldId id="651" r:id="rId19"/>
    <p:sldId id="652" r:id="rId20"/>
    <p:sldId id="653" r:id="rId21"/>
    <p:sldId id="654" r:id="rId22"/>
    <p:sldId id="656" r:id="rId23"/>
    <p:sldId id="657" r:id="rId24"/>
    <p:sldId id="658" r:id="rId25"/>
    <p:sldId id="659" r:id="rId26"/>
    <p:sldId id="660" r:id="rId27"/>
    <p:sldId id="661" r:id="rId28"/>
    <p:sldId id="662" r:id="rId29"/>
    <p:sldId id="663" r:id="rId30"/>
    <p:sldId id="664" r:id="rId31"/>
    <p:sldId id="665" r:id="rId32"/>
    <p:sldId id="666" r:id="rId33"/>
    <p:sldId id="667" r:id="rId34"/>
    <p:sldId id="668" r:id="rId35"/>
    <p:sldId id="673" r:id="rId36"/>
    <p:sldId id="675" r:id="rId37"/>
    <p:sldId id="674" r:id="rId38"/>
    <p:sldId id="677" r:id="rId39"/>
    <p:sldId id="669" r:id="rId40"/>
    <p:sldId id="670" r:id="rId41"/>
    <p:sldId id="671" r:id="rId42"/>
    <p:sldId id="672" r:id="rId43"/>
    <p:sldId id="678" r:id="rId44"/>
    <p:sldId id="679" r:id="rId45"/>
    <p:sldId id="680" r:id="rId46"/>
    <p:sldId id="681" r:id="rId47"/>
    <p:sldId id="682" r:id="rId48"/>
    <p:sldId id="683" r:id="rId49"/>
    <p:sldId id="684" r:id="rId50"/>
    <p:sldId id="685" r:id="rId51"/>
    <p:sldId id="686" r:id="rId52"/>
    <p:sldId id="687" r:id="rId53"/>
    <p:sldId id="688" r:id="rId54"/>
    <p:sldId id="689" r:id="rId55"/>
    <p:sldId id="690" r:id="rId5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a:srgbClr val="0000CC"/>
    <a:srgbClr val="6600CC"/>
    <a:srgbClr val="9933FF"/>
    <a:srgbClr val="FFCCFF"/>
    <a:srgbClr val="CC99FF"/>
    <a:srgbClr val="CCCCFF"/>
    <a:srgbClr val="FF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5" autoAdjust="0"/>
    <p:restoredTop sz="94674" autoAdjust="0"/>
  </p:normalViewPr>
  <p:slideViewPr>
    <p:cSldViewPr>
      <p:cViewPr>
        <p:scale>
          <a:sx n="70" d="100"/>
          <a:sy n="70" d="100"/>
        </p:scale>
        <p:origin x="-1164" y="-198"/>
      </p:cViewPr>
      <p:guideLst>
        <p:guide orient="horz" pos="2160"/>
        <p:guide pos="2880"/>
      </p:guideLst>
    </p:cSldViewPr>
  </p:slideViewPr>
  <p:outlineViewPr>
    <p:cViewPr>
      <p:scale>
        <a:sx n="33" d="100"/>
        <a:sy n="33" d="100"/>
      </p:scale>
      <p:origin x="54" y="28092"/>
    </p:cViewPr>
  </p:outlineViewPr>
  <p:notesTextViewPr>
    <p:cViewPr>
      <p:scale>
        <a:sx n="100" d="100"/>
        <a:sy n="100" d="100"/>
      </p:scale>
      <p:origin x="0" y="0"/>
    </p:cViewPr>
  </p:notesTextViewPr>
  <p:sorterViewPr>
    <p:cViewPr>
      <p:scale>
        <a:sx n="66" d="100"/>
        <a:sy n="66" d="100"/>
      </p:scale>
      <p:origin x="0" y="3744"/>
    </p:cViewPr>
  </p:sorterViewPr>
  <p:notesViewPr>
    <p:cSldViewPr>
      <p:cViewPr>
        <p:scale>
          <a:sx n="75" d="100"/>
          <a:sy n="75" d="100"/>
        </p:scale>
        <p:origin x="-1320" y="111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charset="0"/>
              </a:defRPr>
            </a:lvl1pPr>
          </a:lstStyle>
          <a:p>
            <a:pPr>
              <a:defRPr/>
            </a:pPr>
            <a:endParaRPr lang="en-US"/>
          </a:p>
        </p:txBody>
      </p:sp>
      <p:sp>
        <p:nvSpPr>
          <p:cNvPr id="4198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Times New Roman" charset="0"/>
              </a:defRPr>
            </a:lvl1pPr>
          </a:lstStyle>
          <a:p>
            <a:pPr>
              <a:defRPr/>
            </a:pPr>
            <a:endParaRPr lang="en-US"/>
          </a:p>
        </p:txBody>
      </p:sp>
      <p:sp>
        <p:nvSpPr>
          <p:cNvPr id="100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99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charset="0"/>
              </a:defRPr>
            </a:lvl1pPr>
          </a:lstStyle>
          <a:p>
            <a:pPr>
              <a:defRPr/>
            </a:pPr>
            <a:endParaRPr lang="en-US"/>
          </a:p>
        </p:txBody>
      </p:sp>
      <p:sp>
        <p:nvSpPr>
          <p:cNvPr id="4199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Times New Roman" charset="0"/>
                <a:cs typeface="Times New Roman" charset="0"/>
              </a:defRPr>
            </a:lvl1pPr>
          </a:lstStyle>
          <a:p>
            <a:pPr>
              <a:defRPr/>
            </a:pPr>
            <a:fld id="{7E0EBEFC-0E05-4911-82AA-FB027C1B4821}"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r>
              <a:rPr lang="en-US"/>
              <a:t>Lilac Safadi                                                                                                  Transaction Management</a:t>
            </a:r>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8F8D780B-C889-4F13-9178-4738C82F6D93}"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22"/>
          <p:cNvSpPr>
            <a:spLocks noGrp="1"/>
          </p:cNvSpPr>
          <p:nvPr>
            <p:ph type="sldNum" sz="quarter" idx="12"/>
          </p:nvPr>
        </p:nvSpPr>
        <p:spPr/>
        <p:txBody>
          <a:bodyPr/>
          <a:lstStyle>
            <a:lvl1pPr>
              <a:defRPr/>
            </a:lvl1pPr>
          </a:lstStyle>
          <a:p>
            <a:pPr>
              <a:defRPr/>
            </a:pPr>
            <a:fld id="{6A4D27A1-0654-4E98-92D9-512846085D86}"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Lilac Safadi                                                                                                  Transaction Management</a:t>
            </a:r>
          </a:p>
        </p:txBody>
      </p:sp>
      <p:sp>
        <p:nvSpPr>
          <p:cNvPr id="9" name="Slide Number Placeholder 5"/>
          <p:cNvSpPr>
            <a:spLocks noGrp="1"/>
          </p:cNvSpPr>
          <p:nvPr>
            <p:ph type="sldNum" sz="quarter" idx="12"/>
          </p:nvPr>
        </p:nvSpPr>
        <p:spPr/>
        <p:txBody>
          <a:bodyPr/>
          <a:lstStyle>
            <a:lvl1pPr>
              <a:defRPr/>
            </a:lvl1pPr>
          </a:lstStyle>
          <a:p>
            <a:pPr>
              <a:defRPr/>
            </a:pPr>
            <a:fld id="{43AD17A0-63CF-486C-BEED-B94D37BE6B10}"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22"/>
          <p:cNvSpPr>
            <a:spLocks noGrp="1"/>
          </p:cNvSpPr>
          <p:nvPr>
            <p:ph type="sldNum" sz="quarter" idx="12"/>
          </p:nvPr>
        </p:nvSpPr>
        <p:spPr/>
        <p:txBody>
          <a:bodyPr/>
          <a:lstStyle>
            <a:lvl1pPr>
              <a:defRPr/>
            </a:lvl1pPr>
          </a:lstStyle>
          <a:p>
            <a:pPr>
              <a:defRPr/>
            </a:pPr>
            <a:fld id="{6A6292AE-6C89-4573-BF11-8477FFCF3494}"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r>
              <a:rPr lang="en-US"/>
              <a:t>Lilac Safadi                                                                                                  Transaction Management</a:t>
            </a:r>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6B2C7466-C7AF-4FD9-80BE-06BA0BB98B11}"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7" name="Slide Number Placeholder 22"/>
          <p:cNvSpPr>
            <a:spLocks noGrp="1"/>
          </p:cNvSpPr>
          <p:nvPr>
            <p:ph type="sldNum" sz="quarter" idx="12"/>
          </p:nvPr>
        </p:nvSpPr>
        <p:spPr/>
        <p:txBody>
          <a:bodyPr/>
          <a:lstStyle>
            <a:lvl1pPr>
              <a:defRPr/>
            </a:lvl1pPr>
          </a:lstStyle>
          <a:p>
            <a:pPr>
              <a:defRPr/>
            </a:pPr>
            <a:fld id="{5120F055-CB69-44A4-90B2-CA6E17292EDA}"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9" name="Slide Number Placeholder 22"/>
          <p:cNvSpPr>
            <a:spLocks noGrp="1"/>
          </p:cNvSpPr>
          <p:nvPr>
            <p:ph type="sldNum" sz="quarter" idx="12"/>
          </p:nvPr>
        </p:nvSpPr>
        <p:spPr/>
        <p:txBody>
          <a:bodyPr/>
          <a:lstStyle>
            <a:lvl1pPr>
              <a:defRPr/>
            </a:lvl1pPr>
          </a:lstStyle>
          <a:p>
            <a:pPr>
              <a:defRPr/>
            </a:pPr>
            <a:fld id="{FD252F2D-A9BC-4E1B-A4A4-2046BB388809}"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4"/>
          <p:cNvSpPr>
            <a:spLocks noGrp="1"/>
          </p:cNvSpPr>
          <p:nvPr>
            <p:ph type="sldNum" sz="quarter" idx="12"/>
          </p:nvPr>
        </p:nvSpPr>
        <p:spPr/>
        <p:txBody>
          <a:bodyPr/>
          <a:lstStyle>
            <a:lvl1pPr>
              <a:defRPr/>
            </a:lvl1pPr>
          </a:lstStyle>
          <a:p>
            <a:pPr>
              <a:defRPr/>
            </a:pPr>
            <a:fld id="{48ACEFC2-A71A-4360-877F-C700F8224A29}"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Lilac Safadi                                                                                                  Transaction Management</a:t>
            </a:r>
          </a:p>
        </p:txBody>
      </p:sp>
      <p:sp>
        <p:nvSpPr>
          <p:cNvPr id="6" name="Slide Number Placeholder 3"/>
          <p:cNvSpPr>
            <a:spLocks noGrp="1"/>
          </p:cNvSpPr>
          <p:nvPr>
            <p:ph type="sldNum" sz="quarter" idx="12"/>
          </p:nvPr>
        </p:nvSpPr>
        <p:spPr/>
        <p:txBody>
          <a:bodyPr/>
          <a:lstStyle>
            <a:lvl1pPr>
              <a:defRPr/>
            </a:lvl1pPr>
          </a:lstStyle>
          <a:p>
            <a:pPr>
              <a:defRPr/>
            </a:pPr>
            <a:fld id="{4AE89BDA-A608-4029-AF9F-7141186B4FAF}"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dirty="0">
              <a:latin typeface="Times New Roman" charset="0"/>
            </a:endParaRPr>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r>
              <a:rPr lang="en-US"/>
              <a:t>Lilac Safadi                                                                                                  Transaction Management</a:t>
            </a:r>
          </a:p>
        </p:txBody>
      </p:sp>
      <p:sp>
        <p:nvSpPr>
          <p:cNvPr id="10" name="Slide Number Placeholder 6"/>
          <p:cNvSpPr>
            <a:spLocks noGrp="1"/>
          </p:cNvSpPr>
          <p:nvPr>
            <p:ph type="sldNum" sz="quarter" idx="12"/>
          </p:nvPr>
        </p:nvSpPr>
        <p:spPr/>
        <p:txBody>
          <a:bodyPr/>
          <a:lstStyle>
            <a:lvl1pPr>
              <a:defRPr/>
            </a:lvl1pPr>
          </a:lstStyle>
          <a:p>
            <a:pPr>
              <a:defRPr/>
            </a:pPr>
            <a:fld id="{EADE75D2-B1C6-41EC-B792-C251D66D3692}"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r>
              <a:rPr lang="en-US"/>
              <a:t>Lilac Safadi                                                                                                  Transaction Management</a:t>
            </a:r>
          </a:p>
        </p:txBody>
      </p:sp>
      <p:sp>
        <p:nvSpPr>
          <p:cNvPr id="10" name="Slide Number Placeholder 6"/>
          <p:cNvSpPr>
            <a:spLocks noGrp="1"/>
          </p:cNvSpPr>
          <p:nvPr>
            <p:ph type="sldNum" sz="quarter" idx="12"/>
          </p:nvPr>
        </p:nvSpPr>
        <p:spPr/>
        <p:txBody>
          <a:bodyPr/>
          <a:lstStyle>
            <a:lvl1pPr>
              <a:defRPr/>
            </a:lvl1pPr>
          </a:lstStyle>
          <a:p>
            <a:pPr>
              <a:defRPr/>
            </a:pPr>
            <a:fld id="{5D73BFB6-7005-497E-A23F-640BCD671749}"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latinLnBrk="0" hangingPunct="1">
              <a:defRPr kumimoji="0" sz="1400">
                <a:solidFill>
                  <a:schemeClr val="tx2"/>
                </a:solidFill>
                <a:latin typeface="Times New Roman" charset="0"/>
              </a:defRPr>
            </a:lvl1pPr>
          </a:lstStyle>
          <a:p>
            <a:pPr>
              <a:defRPr/>
            </a:pPr>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defRPr kumimoji="0" sz="1400" smtClean="0">
                <a:solidFill>
                  <a:schemeClr val="tx2"/>
                </a:solidFill>
                <a:latin typeface="Times New Roman" charset="0"/>
              </a:defRPr>
            </a:lvl1pPr>
          </a:lstStyle>
          <a:p>
            <a:pPr>
              <a:defRPr/>
            </a:pPr>
            <a:r>
              <a:rPr lang="en-US"/>
              <a:t>Lilac Safadi                                                                                                  Transaction Management</a:t>
            </a:r>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latinLnBrk="0" hangingPunct="1">
              <a:defRPr kumimoji="0" sz="1400" smtClean="0">
                <a:solidFill>
                  <a:schemeClr val="tx2"/>
                </a:solidFill>
                <a:latin typeface="Times New Roman" charset="0"/>
              </a:defRPr>
            </a:lvl1pPr>
          </a:lstStyle>
          <a:p>
            <a:pPr>
              <a:defRPr/>
            </a:pPr>
            <a:fld id="{99560643-97E0-406F-934A-993EF53EE711}" type="slidenum">
              <a:rPr lang="ar-SA"/>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defRPr/>
            </a:pPr>
            <a:endParaRPr lang="en-US">
              <a:latin typeface="Times New Roman" charset="0"/>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Tree>
  </p:cSld>
  <p:clrMap bg1="lt1" tx1="dk1" bg2="lt2" tx2="dk2" accent1="accent1" accent2="accent2" accent3="accent3" accent4="accent4" accent5="accent5" accent6="accent6" hlink="hlink" folHlink="folHlink"/>
  <p:sldLayoutIdLst>
    <p:sldLayoutId id="2147483755" r:id="rId1"/>
    <p:sldLayoutId id="2147483751" r:id="rId2"/>
    <p:sldLayoutId id="2147483756" r:id="rId3"/>
    <p:sldLayoutId id="2147483752" r:id="rId4"/>
    <p:sldLayoutId id="2147483753" r:id="rId5"/>
    <p:sldLayoutId id="2147483757" r:id="rId6"/>
    <p:sldLayoutId id="2147483758" r:id="rId7"/>
    <p:sldLayoutId id="2147483759" r:id="rId8"/>
    <p:sldLayoutId id="2147483760" r:id="rId9"/>
    <p:sldLayoutId id="2147483754" r:id="rId10"/>
    <p:sldLayoutId id="2147483761" r:id="rId11"/>
  </p:sldLayoutIdLst>
  <p:hf hdr="0" ftr="0" dt="0"/>
  <p:txStyles>
    <p:titleStyle>
      <a:lvl1pPr algn="l" rtl="0" fontAlgn="base">
        <a:spcBef>
          <a:spcPct val="0"/>
        </a:spcBef>
        <a:spcAft>
          <a:spcPct val="0"/>
        </a:spcAft>
        <a:defRPr sz="3200" kern="1200">
          <a:solidFill>
            <a:schemeClr val="tx2"/>
          </a:solidFill>
          <a:latin typeface="+mj-lt"/>
          <a:ea typeface="+mj-ea"/>
          <a:cs typeface="+mj-cs"/>
        </a:defRPr>
      </a:lvl1pPr>
      <a:lvl2pPr algn="l" rtl="0" fontAlgn="base">
        <a:spcBef>
          <a:spcPct val="0"/>
        </a:spcBef>
        <a:spcAft>
          <a:spcPct val="0"/>
        </a:spcAft>
        <a:defRPr sz="3200">
          <a:solidFill>
            <a:schemeClr val="tx2"/>
          </a:solidFill>
          <a:latin typeface="Bookman Old Style" pitchFamily="18" charset="0"/>
        </a:defRPr>
      </a:lvl2pPr>
      <a:lvl3pPr algn="l" rtl="0" fontAlgn="base">
        <a:spcBef>
          <a:spcPct val="0"/>
        </a:spcBef>
        <a:spcAft>
          <a:spcPct val="0"/>
        </a:spcAft>
        <a:defRPr sz="3200">
          <a:solidFill>
            <a:schemeClr val="tx2"/>
          </a:solidFill>
          <a:latin typeface="Bookman Old Style" pitchFamily="18" charset="0"/>
        </a:defRPr>
      </a:lvl3pPr>
      <a:lvl4pPr algn="l" rtl="0" fontAlgn="base">
        <a:spcBef>
          <a:spcPct val="0"/>
        </a:spcBef>
        <a:spcAft>
          <a:spcPct val="0"/>
        </a:spcAft>
        <a:defRPr sz="3200">
          <a:solidFill>
            <a:schemeClr val="tx2"/>
          </a:solidFill>
          <a:latin typeface="Bookman Old Style" pitchFamily="18" charset="0"/>
        </a:defRPr>
      </a:lvl4pPr>
      <a:lvl5pPr algn="l" rtl="0" fontAlgn="base">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fontAlgn="base">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fontAlgn="base">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fontAlgn="base">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fontAlgn="base">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fontAlgn="base">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preadsheets.about.com/od/r/g/Ribbon.htm" TargetMode="External"/><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preadsheets.about.com/od/s/g/spreadsheet_def.ht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file:///F:\Excel%20Lectures\wiki\Worksheet" TargetMode="External"/><Relationship Id="rId2" Type="http://schemas.openxmlformats.org/officeDocument/2006/relationships/hyperlink" Target="file:///F:\Excel%20Lectures\wiki\Computer_application" TargetMode="External"/><Relationship Id="rId1" Type="http://schemas.openxmlformats.org/officeDocument/2006/relationships/slideLayout" Target="../slideLayouts/slideLayout2.xml"/><Relationship Id="rId6" Type="http://schemas.openxmlformats.org/officeDocument/2006/relationships/hyperlink" Target="file:///F:\Excel%20Lectures\wiki\Financial" TargetMode="External"/><Relationship Id="rId5" Type="http://schemas.openxmlformats.org/officeDocument/2006/relationships/hyperlink" Target="file:///F:\Excel%20Lectures\wiki\Formula" TargetMode="External"/><Relationship Id="rId4" Type="http://schemas.openxmlformats.org/officeDocument/2006/relationships/hyperlink" Target="file:///F:\Excel%20Lectures\wiki\Alphanumeric"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preadsheets.about.com/od/pq/g/81018quickbar.htm" TargetMode="External"/><Relationship Id="rId2" Type="http://schemas.openxmlformats.org/officeDocument/2006/relationships/hyperlink" Target="http://spreadsheets.about.com/od/r/g/Ribbon.ht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49.xml.rels><?xml version="1.0" encoding="UTF-8" standalone="yes"?>
<Relationships xmlns="http://schemas.openxmlformats.org/package/2006/relationships"><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preadsheets.about.com/od/glossary/g/90304_dialogbox.htm"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preadsheets.about.com/od/s/g/spreadsheet_def.htm" TargetMode="External"/><Relationship Id="rId2" Type="http://schemas.openxmlformats.org/officeDocument/2006/relationships/hyperlink" Target="http://spreadsheets.about.com/od/uvw/g/worksheet_def.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fontAlgn="auto">
              <a:spcAft>
                <a:spcPts val="0"/>
              </a:spcAft>
              <a:defRPr/>
            </a:pPr>
            <a:r>
              <a:rPr lang="en-US" dirty="0" smtClean="0"/>
              <a:t>MS Excel 2007</a:t>
            </a:r>
            <a:br>
              <a:rPr lang="en-US" dirty="0" smtClean="0"/>
            </a:br>
            <a:endParaRPr lang="en-US" dirty="0" smtClean="0"/>
          </a:p>
        </p:txBody>
      </p:sp>
      <p:sp>
        <p:nvSpPr>
          <p:cNvPr id="3" name="Subtitle 2"/>
          <p:cNvSpPr>
            <a:spLocks noGrp="1"/>
          </p:cNvSpPr>
          <p:nvPr>
            <p:ph type="subTitle" idx="1"/>
          </p:nvPr>
        </p:nvSpPr>
        <p:spPr/>
        <p:txBody>
          <a:bodyPr>
            <a:normAutofit/>
          </a:bodyPr>
          <a:lstStyle/>
          <a:p>
            <a:pPr fontAlgn="auto">
              <a:spcAft>
                <a:spcPts val="0"/>
              </a:spcAft>
              <a:defRPr/>
            </a:pPr>
            <a:r>
              <a:rPr lang="en-US" dirty="0" smtClean="0"/>
              <a:t>Management Information Systems</a:t>
            </a:r>
          </a:p>
          <a:p>
            <a:pPr fontAlgn="auto">
              <a:spcAft>
                <a:spcPts val="0"/>
              </a:spcAft>
              <a:buFont typeface="Wingdings 3"/>
              <a:buNone/>
              <a:defRPr/>
            </a:pPr>
            <a:endParaRPr lang="en-US" dirty="0"/>
          </a:p>
        </p:txBody>
      </p:sp>
      <p:sp>
        <p:nvSpPr>
          <p:cNvPr id="9220" name="Slide Number Placeholder 3"/>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6A834A00-55EE-4340-AC40-E0D4C1301D35}" type="slidenum">
              <a:rPr lang="ar-SA">
                <a:latin typeface="Times New Roman" pitchFamily="18" charset="0"/>
              </a:rPr>
              <a:pPr/>
              <a:t>1</a:t>
            </a:fld>
            <a:endParaRPr lang="en-US">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solidFill>
                  <a:schemeClr val="tx1">
                    <a:lumMod val="65000"/>
                    <a:lumOff val="35000"/>
                  </a:schemeClr>
                </a:solidFill>
                <a:latin typeface="Calibri Italic"/>
                <a:cs typeface="Calibri Italic"/>
              </a:rPr>
              <a:t>f</a:t>
            </a:r>
            <a:r>
              <a:rPr lang="en-CA" sz="1800" dirty="0" err="1" smtClean="0">
                <a:solidFill>
                  <a:schemeClr val="tx1">
                    <a:lumMod val="65000"/>
                    <a:lumOff val="35000"/>
                  </a:schemeClr>
                </a:solidFill>
                <a:latin typeface="Calibri Italic"/>
                <a:cs typeface="Calibri Italic"/>
              </a:rPr>
              <a:t>x</a:t>
            </a:r>
            <a:r>
              <a:rPr lang="en-CA" dirty="0" smtClean="0">
                <a:solidFill>
                  <a:srgbClr val="FF0000"/>
                </a:solidFill>
                <a:latin typeface="Calibri Italic"/>
                <a:cs typeface="Calibri Italic"/>
              </a:rPr>
              <a:t> </a:t>
            </a:r>
            <a:r>
              <a:rPr lang="en-CA" dirty="0" smtClean="0"/>
              <a:t>marks the spot!</a:t>
            </a:r>
            <a:endParaRPr lang="en-US" dirty="0" smtClean="0"/>
          </a:p>
        </p:txBody>
      </p:sp>
      <p:sp>
        <p:nvSpPr>
          <p:cNvPr id="3" name="Content Placeholder 2"/>
          <p:cNvSpPr>
            <a:spLocks noGrp="1"/>
          </p:cNvSpPr>
          <p:nvPr>
            <p:ph sz="quarter" idx="1"/>
          </p:nvPr>
        </p:nvSpPr>
        <p:spPr/>
        <p:txBody>
          <a:bodyPr/>
          <a:lstStyle/>
          <a:p>
            <a:r>
              <a:rPr lang="en-CA" sz="2000" dirty="0" smtClean="0">
                <a:latin typeface="Arial" charset="0"/>
              </a:rPr>
              <a:t>Office Excel 2007 offers two methods to insert</a:t>
            </a:r>
            <a:br>
              <a:rPr lang="en-CA" sz="2000" dirty="0" smtClean="0">
                <a:latin typeface="Arial" charset="0"/>
              </a:rPr>
            </a:br>
            <a:r>
              <a:rPr lang="en-CA" sz="2000" dirty="0" smtClean="0">
                <a:latin typeface="Arial" charset="0"/>
              </a:rPr>
              <a:t>predefined functions into your spreadsheet ….</a:t>
            </a:r>
          </a:p>
          <a:p>
            <a:pPr lvl="1"/>
            <a:r>
              <a:rPr lang="en-CA" sz="2000" dirty="0" smtClean="0">
                <a:solidFill>
                  <a:schemeClr val="tx1"/>
                </a:solidFill>
                <a:latin typeface="Arial" charset="0"/>
              </a:rPr>
              <a:t>The</a:t>
            </a:r>
            <a:r>
              <a:rPr lang="en-CA" sz="2400" dirty="0" smtClean="0">
                <a:solidFill>
                  <a:srgbClr val="000000"/>
                </a:solidFill>
                <a:latin typeface="Calibri"/>
                <a:cs typeface="Calibri"/>
              </a:rPr>
              <a:t> </a:t>
            </a:r>
            <a:r>
              <a:rPr lang="en-CA" sz="2000" b="1" u="sng" dirty="0" smtClean="0">
                <a:solidFill>
                  <a:srgbClr val="0070C0"/>
                </a:solidFill>
                <a:latin typeface="Arial" charset="0"/>
              </a:rPr>
              <a:t>first method </a:t>
            </a:r>
            <a:r>
              <a:rPr lang="en-CA" sz="2000" dirty="0" smtClean="0">
                <a:solidFill>
                  <a:schemeClr val="tx1"/>
                </a:solidFill>
                <a:latin typeface="Arial" charset="0"/>
              </a:rPr>
              <a:t>is the use of the Function Button</a:t>
            </a:r>
            <a:br>
              <a:rPr lang="en-CA" sz="2000" dirty="0" smtClean="0">
                <a:solidFill>
                  <a:schemeClr val="tx1"/>
                </a:solidFill>
                <a:latin typeface="Arial" charset="0"/>
              </a:rPr>
            </a:br>
            <a:r>
              <a:rPr lang="en-CA" sz="2000" dirty="0" smtClean="0">
                <a:solidFill>
                  <a:schemeClr val="tx1"/>
                </a:solidFill>
                <a:latin typeface="Arial" charset="0"/>
              </a:rPr>
              <a:t>next to the Formula Bar:</a:t>
            </a:r>
            <a:endParaRPr lang="en-US" sz="2000" dirty="0">
              <a:solidFill>
                <a:schemeClr val="tx1"/>
              </a:solidFill>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10</a:t>
            </a:fld>
            <a:endParaRPr lang="en-US"/>
          </a:p>
        </p:txBody>
      </p:sp>
      <p:pic>
        <p:nvPicPr>
          <p:cNvPr id="5" name="Picture 4" descr="pic9.jpg"/>
          <p:cNvPicPr>
            <a:picLocks noChangeAspect="1"/>
          </p:cNvPicPr>
          <p:nvPr/>
        </p:nvPicPr>
        <p:blipFill>
          <a:blip r:embed="rId2" cstate="print"/>
          <a:stretch>
            <a:fillRect/>
          </a:stretch>
        </p:blipFill>
        <p:spPr>
          <a:xfrm>
            <a:off x="566737" y="3501008"/>
            <a:ext cx="8010525" cy="212407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solidFill>
                  <a:schemeClr val="tx1">
                    <a:lumMod val="65000"/>
                    <a:lumOff val="35000"/>
                  </a:schemeClr>
                </a:solidFill>
                <a:latin typeface="Calibri Italic"/>
                <a:cs typeface="Calibri Italic"/>
              </a:rPr>
              <a:t>f</a:t>
            </a:r>
            <a:r>
              <a:rPr lang="en-CA" sz="1800" dirty="0" err="1" smtClean="0">
                <a:solidFill>
                  <a:schemeClr val="tx1">
                    <a:lumMod val="65000"/>
                    <a:lumOff val="35000"/>
                  </a:schemeClr>
                </a:solidFill>
                <a:latin typeface="Calibri Italic"/>
                <a:cs typeface="Calibri Italic"/>
              </a:rPr>
              <a:t>x</a:t>
            </a:r>
            <a:r>
              <a:rPr lang="en-CA" dirty="0" smtClean="0">
                <a:solidFill>
                  <a:srgbClr val="FF0000"/>
                </a:solidFill>
                <a:latin typeface="Calibri Italic"/>
                <a:cs typeface="Calibri Italic"/>
              </a:rPr>
              <a:t> </a:t>
            </a:r>
            <a:r>
              <a:rPr lang="en-CA" dirty="0" smtClean="0"/>
              <a:t>marks the spot! </a:t>
            </a:r>
            <a:r>
              <a:rPr lang="en-CA" sz="2800" i="1" dirty="0" smtClean="0"/>
              <a:t>(Cont)</a:t>
            </a:r>
            <a:endParaRPr lang="en-US" sz="2800" i="1" dirty="0"/>
          </a:p>
        </p:txBody>
      </p:sp>
      <p:sp>
        <p:nvSpPr>
          <p:cNvPr id="3" name="Content Placeholder 2"/>
          <p:cNvSpPr>
            <a:spLocks noGrp="1"/>
          </p:cNvSpPr>
          <p:nvPr>
            <p:ph sz="quarter" idx="1"/>
          </p:nvPr>
        </p:nvSpPr>
        <p:spPr/>
        <p:txBody>
          <a:bodyPr/>
          <a:lstStyle/>
          <a:p>
            <a:r>
              <a:rPr lang="en-CA" sz="2000" dirty="0" smtClean="0">
                <a:latin typeface="Arial" charset="0"/>
              </a:rPr>
              <a:t>The</a:t>
            </a:r>
            <a:r>
              <a:rPr lang="en-CA" sz="2400" dirty="0" smtClean="0">
                <a:solidFill>
                  <a:srgbClr val="000000"/>
                </a:solidFill>
                <a:latin typeface="Calibri"/>
                <a:cs typeface="Calibri"/>
              </a:rPr>
              <a:t> </a:t>
            </a:r>
            <a:r>
              <a:rPr lang="en-CA" sz="2000" b="1" u="sng" dirty="0" smtClean="0">
                <a:solidFill>
                  <a:srgbClr val="0070C0"/>
                </a:solidFill>
                <a:latin typeface="Arial" charset="0"/>
              </a:rPr>
              <a:t>second method </a:t>
            </a:r>
            <a:r>
              <a:rPr lang="en-CA" sz="2000" dirty="0" smtClean="0">
                <a:latin typeface="Arial" charset="0"/>
              </a:rPr>
              <a:t>is the use of the Formulas tab and the Function Library:</a:t>
            </a:r>
          </a:p>
          <a:p>
            <a:pPr>
              <a:buNone/>
            </a:pPr>
            <a:endParaRPr lang="en-CA" sz="2400" dirty="0" smtClean="0">
              <a:solidFill>
                <a:srgbClr val="000000"/>
              </a:solidFill>
              <a:latin typeface="Calibri"/>
              <a:cs typeface="Calibri"/>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11</a:t>
            </a:fld>
            <a:endParaRPr lang="en-US"/>
          </a:p>
        </p:txBody>
      </p:sp>
      <p:pic>
        <p:nvPicPr>
          <p:cNvPr id="5" name="Picture 4" descr="pic10.jpg"/>
          <p:cNvPicPr>
            <a:picLocks noChangeAspect="1"/>
          </p:cNvPicPr>
          <p:nvPr/>
        </p:nvPicPr>
        <p:blipFill>
          <a:blip r:embed="rId2" cstate="print"/>
          <a:stretch>
            <a:fillRect/>
          </a:stretch>
        </p:blipFill>
        <p:spPr>
          <a:xfrm>
            <a:off x="400050" y="2054696"/>
            <a:ext cx="8343900" cy="40386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Inserting a Function</a:t>
            </a:r>
            <a:endParaRPr lang="en-US" dirty="0"/>
          </a:p>
        </p:txBody>
      </p:sp>
      <p:pic>
        <p:nvPicPr>
          <p:cNvPr id="5" name="Content Placeholder 4" descr="pic11.jpg"/>
          <p:cNvPicPr>
            <a:picLocks noGrp="1" noChangeAspect="1"/>
          </p:cNvPicPr>
          <p:nvPr>
            <p:ph sz="quarter" idx="1"/>
          </p:nvPr>
        </p:nvPicPr>
        <p:blipFill>
          <a:blip r:embed="rId2" cstate="print"/>
          <a:stretch>
            <a:fillRect/>
          </a:stretch>
        </p:blipFill>
        <p:spPr>
          <a:xfrm>
            <a:off x="457200" y="1224418"/>
            <a:ext cx="8229600" cy="4926689"/>
          </a:xfrm>
        </p:spPr>
      </p:pic>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Functions YOU should know</a:t>
            </a:r>
            <a:endParaRPr lang="en-US" dirty="0"/>
          </a:p>
        </p:txBody>
      </p:sp>
      <p:sp>
        <p:nvSpPr>
          <p:cNvPr id="3" name="Content Placeholder 2"/>
          <p:cNvSpPr>
            <a:spLocks noGrp="1"/>
          </p:cNvSpPr>
          <p:nvPr>
            <p:ph sz="quarter" idx="1"/>
          </p:nvPr>
        </p:nvSpPr>
        <p:spPr/>
        <p:txBody>
          <a:bodyPr/>
          <a:lstStyle/>
          <a:p>
            <a:pPr algn="ctr">
              <a:buNone/>
            </a:pPr>
            <a:r>
              <a:rPr lang="en-CA" sz="2000" b="1" u="sng" dirty="0" smtClean="0">
                <a:solidFill>
                  <a:srgbClr val="0070C0"/>
                </a:solidFill>
                <a:latin typeface="Arial" charset="0"/>
              </a:rPr>
              <a:t>Statistical Functions</a:t>
            </a:r>
          </a:p>
          <a:p>
            <a:pPr algn="ctr">
              <a:buNone/>
            </a:pPr>
            <a:endParaRPr lang="en-CA" sz="2000" b="1" u="sng" dirty="0" smtClean="0">
              <a:solidFill>
                <a:srgbClr val="0070C0"/>
              </a:solidFill>
              <a:latin typeface="Arial" charset="0"/>
            </a:endParaRPr>
          </a:p>
          <a:p>
            <a:r>
              <a:rPr lang="en-CA" sz="2000" dirty="0" smtClean="0">
                <a:latin typeface="Arial" charset="0"/>
                <a:hlinkClick r:id="rId2"/>
              </a:rPr>
              <a:t>MAX</a:t>
            </a:r>
            <a:r>
              <a:rPr lang="en-CA" sz="2000" dirty="0" smtClean="0">
                <a:latin typeface="Arial" charset="0"/>
              </a:rPr>
              <a:t> - find the greatest value in a range.</a:t>
            </a:r>
          </a:p>
          <a:p>
            <a:endParaRPr lang="en-CA" sz="2000" dirty="0" smtClean="0">
              <a:latin typeface="Arial" charset="0"/>
            </a:endParaRPr>
          </a:p>
          <a:p>
            <a:r>
              <a:rPr lang="en-CA" sz="2000" dirty="0" smtClean="0">
                <a:latin typeface="Arial" charset="0"/>
                <a:hlinkClick r:id="rId2"/>
              </a:rPr>
              <a:t>MIN</a:t>
            </a:r>
            <a:r>
              <a:rPr lang="en-CA" sz="2000" dirty="0" smtClean="0">
                <a:latin typeface="Arial" charset="0"/>
              </a:rPr>
              <a:t> - find the lowest value in a range.</a:t>
            </a:r>
          </a:p>
          <a:p>
            <a:endParaRPr lang="en-CA" sz="2000" dirty="0" smtClean="0">
              <a:latin typeface="Arial" charset="0"/>
            </a:endParaRPr>
          </a:p>
          <a:p>
            <a:r>
              <a:rPr lang="en-CA" sz="2000" dirty="0" smtClean="0">
                <a:latin typeface="Arial" charset="0"/>
                <a:hlinkClick r:id="rId2"/>
              </a:rPr>
              <a:t>AVERAGE</a:t>
            </a:r>
            <a:r>
              <a:rPr lang="en-CA" sz="2000" dirty="0" smtClean="0">
                <a:latin typeface="Arial" charset="0"/>
              </a:rPr>
              <a:t> - determine the average within a range (sum divided by number of values).</a:t>
            </a:r>
          </a:p>
          <a:p>
            <a:pPr lvl="1"/>
            <a:r>
              <a:rPr lang="en-CA" sz="2000" dirty="0" smtClean="0">
                <a:solidFill>
                  <a:schemeClr val="tx1"/>
                </a:solidFill>
                <a:latin typeface="Arial" charset="0"/>
              </a:rPr>
              <a:t>COUNT - determines the number of cells in a range containing a numeric value (counts them).</a:t>
            </a:r>
          </a:p>
          <a:p>
            <a:pPr lvl="1"/>
            <a:r>
              <a:rPr lang="en-CA" sz="2000" dirty="0" smtClean="0">
                <a:solidFill>
                  <a:schemeClr val="tx1"/>
                </a:solidFill>
                <a:latin typeface="Arial" charset="0"/>
              </a:rPr>
              <a:t>COUNTA - counts the cells with text as well as</a:t>
            </a:r>
            <a:br>
              <a:rPr lang="en-CA" sz="2000" dirty="0" smtClean="0">
                <a:solidFill>
                  <a:schemeClr val="tx1"/>
                </a:solidFill>
                <a:latin typeface="Arial" charset="0"/>
              </a:rPr>
            </a:br>
            <a:r>
              <a:rPr lang="en-CA" sz="2000" dirty="0" smtClean="0">
                <a:solidFill>
                  <a:schemeClr val="tx1"/>
                </a:solidFill>
                <a:latin typeface="Arial" charset="0"/>
              </a:rPr>
              <a:t>numeric values (non blank cells).</a:t>
            </a:r>
          </a:p>
          <a:p>
            <a:pPr lvl="1"/>
            <a:endParaRPr lang="en-CA" sz="2500" dirty="0" smtClean="0">
              <a:solidFill>
                <a:srgbClr val="000000"/>
              </a:solidFill>
              <a:latin typeface="Calibri Bold Italic"/>
              <a:cs typeface="Calibri Bold Italic"/>
            </a:endParaRP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Functions YOU should know</a:t>
            </a:r>
            <a:endParaRPr lang="en-US" dirty="0"/>
          </a:p>
        </p:txBody>
      </p:sp>
      <p:sp>
        <p:nvSpPr>
          <p:cNvPr id="3" name="Content Placeholder 2"/>
          <p:cNvSpPr>
            <a:spLocks noGrp="1"/>
          </p:cNvSpPr>
          <p:nvPr>
            <p:ph sz="quarter" idx="1"/>
          </p:nvPr>
        </p:nvSpPr>
        <p:spPr/>
        <p:txBody>
          <a:bodyPr/>
          <a:lstStyle/>
          <a:p>
            <a:pPr algn="ctr">
              <a:buNone/>
            </a:pPr>
            <a:r>
              <a:rPr lang="en-CA" sz="2000" b="1" u="sng" dirty="0" smtClean="0">
                <a:solidFill>
                  <a:srgbClr val="0070C0"/>
                </a:solidFill>
                <a:latin typeface="Arial" charset="0"/>
              </a:rPr>
              <a:t>Arithmetic Functions</a:t>
            </a:r>
          </a:p>
          <a:p>
            <a:pPr marL="381000" indent="-381000">
              <a:lnSpc>
                <a:spcPct val="90000"/>
              </a:lnSpc>
              <a:spcBef>
                <a:spcPct val="20000"/>
              </a:spcBef>
              <a:defRPr/>
            </a:pPr>
            <a:r>
              <a:rPr lang="en-CA" sz="2000" dirty="0" smtClean="0">
                <a:latin typeface="Arial" charset="0"/>
                <a:hlinkClick r:id="rId2"/>
              </a:rPr>
              <a:t>SUM - </a:t>
            </a:r>
            <a:r>
              <a:rPr lang="en-US" sz="2000" dirty="0" smtClean="0">
                <a:latin typeface="Arial" charset="0"/>
                <a:hlinkClick r:id="rId2"/>
              </a:rPr>
              <a:t>syntax method:</a:t>
            </a:r>
          </a:p>
          <a:p>
            <a:pPr marL="381000" indent="-381000">
              <a:lnSpc>
                <a:spcPct val="90000"/>
              </a:lnSpc>
              <a:spcBef>
                <a:spcPct val="20000"/>
              </a:spcBef>
              <a:buNone/>
              <a:defRPr/>
            </a:pPr>
            <a:endParaRPr lang="en-US" sz="2000" dirty="0" smtClean="0">
              <a:latin typeface="Arial" charset="0"/>
            </a:endParaRPr>
          </a:p>
          <a:p>
            <a:pPr marL="381000" indent="-381000">
              <a:lnSpc>
                <a:spcPct val="90000"/>
              </a:lnSpc>
              <a:spcBef>
                <a:spcPct val="20000"/>
              </a:spcBef>
              <a:buFontTx/>
              <a:buAutoNum type="arabicPeriod"/>
              <a:defRPr/>
            </a:pPr>
            <a:r>
              <a:rPr lang="en-US" sz="2000" dirty="0" smtClean="0">
                <a:latin typeface="Arial" charset="0"/>
              </a:rPr>
              <a:t>Locate the pointer in the cell where you need the sum</a:t>
            </a:r>
          </a:p>
          <a:p>
            <a:pPr marL="381000" indent="-381000">
              <a:lnSpc>
                <a:spcPct val="90000"/>
              </a:lnSpc>
              <a:spcBef>
                <a:spcPct val="20000"/>
              </a:spcBef>
              <a:buFontTx/>
              <a:buAutoNum type="arabicPeriod"/>
              <a:defRPr/>
            </a:pPr>
            <a:endParaRPr lang="en-US" sz="2000" dirty="0" smtClean="0">
              <a:latin typeface="Arial" charset="0"/>
            </a:endParaRPr>
          </a:p>
          <a:p>
            <a:pPr marL="381000" indent="-381000">
              <a:lnSpc>
                <a:spcPct val="90000"/>
              </a:lnSpc>
              <a:spcBef>
                <a:spcPct val="20000"/>
              </a:spcBef>
              <a:buFontTx/>
              <a:buAutoNum type="arabicPeriod"/>
              <a:defRPr/>
            </a:pPr>
            <a:r>
              <a:rPr lang="en-US" sz="2000" dirty="0" smtClean="0">
                <a:latin typeface="Arial" charset="0"/>
              </a:rPr>
              <a:t>Type =Sum(</a:t>
            </a:r>
          </a:p>
          <a:p>
            <a:pPr marL="381000" indent="-381000">
              <a:lnSpc>
                <a:spcPct val="90000"/>
              </a:lnSpc>
              <a:spcBef>
                <a:spcPct val="20000"/>
              </a:spcBef>
              <a:buFontTx/>
              <a:buAutoNum type="arabicPeriod"/>
              <a:defRPr/>
            </a:pPr>
            <a:endParaRPr lang="en-US" sz="2000" dirty="0" smtClean="0">
              <a:latin typeface="Arial" charset="0"/>
            </a:endParaRPr>
          </a:p>
          <a:p>
            <a:pPr marL="381000" indent="-381000">
              <a:lnSpc>
                <a:spcPct val="90000"/>
              </a:lnSpc>
              <a:spcBef>
                <a:spcPct val="20000"/>
              </a:spcBef>
              <a:buFontTx/>
              <a:buAutoNum type="arabicPeriod"/>
              <a:defRPr/>
            </a:pPr>
            <a:r>
              <a:rPr lang="en-US" sz="2000" dirty="0" smtClean="0">
                <a:latin typeface="Arial" charset="0"/>
              </a:rPr>
              <a:t>Select the range of numeric values either through pressing </a:t>
            </a:r>
            <a:r>
              <a:rPr lang="en-US" sz="2000" dirty="0" err="1" smtClean="0">
                <a:latin typeface="Arial" charset="0"/>
              </a:rPr>
              <a:t>Shift+Cursor</a:t>
            </a:r>
            <a:r>
              <a:rPr lang="en-US" sz="2000" dirty="0" smtClean="0">
                <a:latin typeface="Arial" charset="0"/>
              </a:rPr>
              <a:t> key or dragging the mouse pointer. Cell addresses of the selected range will be displayed as A3:C3</a:t>
            </a:r>
          </a:p>
          <a:p>
            <a:pPr marL="381000" indent="-381000">
              <a:lnSpc>
                <a:spcPct val="90000"/>
              </a:lnSpc>
              <a:spcBef>
                <a:spcPct val="20000"/>
              </a:spcBef>
              <a:buFontTx/>
              <a:buAutoNum type="arabicPeriod"/>
              <a:defRPr/>
            </a:pPr>
            <a:endParaRPr lang="en-US" sz="2000" dirty="0" smtClean="0">
              <a:latin typeface="Arial" charset="0"/>
            </a:endParaRPr>
          </a:p>
          <a:p>
            <a:pPr marL="381000" indent="-381000">
              <a:lnSpc>
                <a:spcPct val="90000"/>
              </a:lnSpc>
              <a:spcBef>
                <a:spcPct val="20000"/>
              </a:spcBef>
              <a:buFontTx/>
              <a:buAutoNum type="arabicPeriod"/>
              <a:defRPr/>
            </a:pPr>
            <a:r>
              <a:rPr lang="en-US" sz="2000" dirty="0" smtClean="0">
                <a:latin typeface="Arial" charset="0"/>
              </a:rPr>
              <a:t>Type ) and press Enter key to complete the formula. Sum will be shown immediately after pressing the Enter key.</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381000" indent="-381000">
              <a:lnSpc>
                <a:spcPct val="90000"/>
              </a:lnSpc>
              <a:spcBef>
                <a:spcPct val="20000"/>
              </a:spcBef>
              <a:defRPr/>
            </a:pPr>
            <a:r>
              <a:rPr lang="en-CA" sz="2000" dirty="0" smtClean="0">
                <a:latin typeface="Arial" charset="0"/>
                <a:hlinkClick r:id="rId2"/>
              </a:rPr>
              <a:t>SUM - Excel function method:</a:t>
            </a:r>
          </a:p>
          <a:p>
            <a:pPr marL="342900" indent="-342900">
              <a:buFont typeface="+mj-lt"/>
              <a:buAutoNum type="arabicPeriod"/>
              <a:defRPr/>
            </a:pPr>
            <a:r>
              <a:rPr lang="en-US" sz="2000" dirty="0" smtClean="0">
                <a:latin typeface="Arial" charset="0"/>
              </a:rPr>
              <a:t>Enter the following data into cells D1 to D6: 114, 165, 178, 143, 130, 165.</a:t>
            </a:r>
          </a:p>
          <a:p>
            <a:pPr marL="342900" indent="-342900">
              <a:buFont typeface="+mj-lt"/>
              <a:buAutoNum type="arabicPeriod"/>
              <a:defRPr/>
            </a:pPr>
            <a:r>
              <a:rPr lang="en-US" sz="2000" dirty="0" smtClean="0">
                <a:latin typeface="Arial" charset="0"/>
              </a:rPr>
              <a:t>Click on cell D7 - the location where the results will be displayed.</a:t>
            </a:r>
          </a:p>
          <a:p>
            <a:pPr marL="342900" indent="-342900">
              <a:buFont typeface="+mj-lt"/>
              <a:buAutoNum type="arabicPeriod"/>
              <a:defRPr/>
            </a:pPr>
            <a:r>
              <a:rPr lang="en-US" sz="2000" dirty="0" smtClean="0">
                <a:latin typeface="Arial" charset="0"/>
              </a:rPr>
              <a:t>Click on the Formulas tab of the </a:t>
            </a:r>
            <a:r>
              <a:rPr lang="en-US" sz="2000" dirty="0" smtClean="0">
                <a:latin typeface="Arial" charset="0"/>
                <a:hlinkClick r:id="rId3"/>
              </a:rPr>
              <a:t>ribbon</a:t>
            </a:r>
            <a:r>
              <a:rPr lang="en-US" sz="2000" dirty="0" smtClean="0">
                <a:latin typeface="Arial" charset="0"/>
              </a:rPr>
              <a:t> menu.</a:t>
            </a:r>
          </a:p>
          <a:p>
            <a:pPr marL="342900" indent="-342900">
              <a:buFont typeface="+mj-lt"/>
              <a:buAutoNum type="arabicPeriod"/>
              <a:defRPr/>
            </a:pPr>
            <a:endParaRPr lang="en-US" sz="20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15</a:t>
            </a:fld>
            <a:endParaRPr lang="en-US"/>
          </a:p>
        </p:txBody>
      </p:sp>
      <p:pic>
        <p:nvPicPr>
          <p:cNvPr id="5" name="Picture 4" descr="pic8.gif"/>
          <p:cNvPicPr>
            <a:picLocks noChangeAspect="1"/>
          </p:cNvPicPr>
          <p:nvPr/>
        </p:nvPicPr>
        <p:blipFill>
          <a:blip r:embed="rId4" cstate="print"/>
          <a:srcRect/>
          <a:stretch>
            <a:fillRect/>
          </a:stretch>
        </p:blipFill>
        <p:spPr bwMode="auto">
          <a:xfrm>
            <a:off x="3275856" y="3717032"/>
            <a:ext cx="2246288" cy="22322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457200" indent="-457200">
              <a:buFont typeface="+mj-lt"/>
              <a:buAutoNum type="arabicPeriod" startAt="4"/>
              <a:defRPr/>
            </a:pPr>
            <a:r>
              <a:rPr lang="en-US" sz="2000" dirty="0" smtClean="0">
                <a:latin typeface="Arial" charset="0"/>
              </a:rPr>
              <a:t>Choose Math &amp; Trig from the ribbon to open the function drop down list.</a:t>
            </a:r>
          </a:p>
          <a:p>
            <a:pPr marL="342900" indent="-342900">
              <a:buFont typeface="+mj-lt"/>
              <a:buAutoNum type="arabicPeriod" startAt="4"/>
              <a:defRPr/>
            </a:pPr>
            <a:r>
              <a:rPr lang="en-US" sz="2000" dirty="0" smtClean="0">
                <a:latin typeface="Arial" charset="0"/>
              </a:rPr>
              <a:t>Click on SUM in the list to bring up the function's dialog box.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16</a:t>
            </a:fld>
            <a:endParaRPr lang="en-US"/>
          </a:p>
        </p:txBody>
      </p:sp>
      <p:pic>
        <p:nvPicPr>
          <p:cNvPr id="5" name="Picture 2" descr="pic7.jpg"/>
          <p:cNvPicPr>
            <a:picLocks noChangeAspect="1"/>
          </p:cNvPicPr>
          <p:nvPr/>
        </p:nvPicPr>
        <p:blipFill>
          <a:blip r:embed="rId2" cstate="print"/>
          <a:srcRect/>
          <a:stretch>
            <a:fillRect/>
          </a:stretch>
        </p:blipFill>
        <p:spPr bwMode="auto">
          <a:xfrm>
            <a:off x="2103859" y="2564904"/>
            <a:ext cx="4124325"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457200" indent="-457200">
              <a:buFont typeface="+mj-lt"/>
              <a:buAutoNum type="arabicPeriod" startAt="6"/>
              <a:defRPr/>
            </a:pPr>
            <a:r>
              <a:rPr lang="en-US" sz="2000" dirty="0" smtClean="0">
                <a:latin typeface="Arial" charset="0"/>
              </a:rPr>
              <a:t>In the dialog box, click on the Number1 line    .</a:t>
            </a:r>
          </a:p>
          <a:p>
            <a:pPr marL="342900" indent="-342900">
              <a:buFont typeface="+mj-lt"/>
              <a:buAutoNum type="arabicPeriod" startAt="6"/>
              <a:defRPr/>
            </a:pPr>
            <a:r>
              <a:rPr lang="en-US" sz="2000" dirty="0" smtClean="0">
                <a:latin typeface="Arial" charset="0"/>
              </a:rPr>
              <a:t>Drag selected cells </a:t>
            </a:r>
            <a:r>
              <a:rPr lang="en-US" sz="2000" dirty="0" err="1" smtClean="0">
                <a:latin typeface="Arial" charset="0"/>
              </a:rPr>
              <a:t>D1</a:t>
            </a:r>
            <a:r>
              <a:rPr lang="en-US" sz="2000" dirty="0" smtClean="0">
                <a:latin typeface="Arial" charset="0"/>
              </a:rPr>
              <a:t> to D6 in the spreadsheet.</a:t>
            </a:r>
          </a:p>
          <a:p>
            <a:pPr marL="342900" indent="-342900">
              <a:buFont typeface="+mj-lt"/>
              <a:buAutoNum type="arabicPeriod" startAt="6"/>
              <a:defRPr/>
            </a:pPr>
            <a:r>
              <a:rPr lang="en-US" sz="2000" dirty="0" smtClean="0">
                <a:latin typeface="Arial" charset="0"/>
              </a:rPr>
              <a:t>Click OK.</a:t>
            </a:r>
          </a:p>
          <a:p>
            <a:pPr marL="342900" indent="-342900">
              <a:buFont typeface="+mj-lt"/>
              <a:buAutoNum type="arabicPeriod" startAt="6"/>
              <a:defRPr/>
            </a:pPr>
            <a:r>
              <a:rPr lang="en-US" sz="2000" dirty="0" smtClean="0">
                <a:latin typeface="Arial" charset="0"/>
              </a:rPr>
              <a:t>The answer 895 should appear in cell D7.</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17</a:t>
            </a:fld>
            <a:endParaRPr lang="en-US"/>
          </a:p>
        </p:txBody>
      </p:sp>
      <p:pic>
        <p:nvPicPr>
          <p:cNvPr id="5" name="Picture 4" descr="pic12.jpg"/>
          <p:cNvPicPr>
            <a:picLocks noChangeAspect="1"/>
          </p:cNvPicPr>
          <p:nvPr/>
        </p:nvPicPr>
        <p:blipFill>
          <a:blip r:embed="rId2" cstate="print"/>
          <a:stretch>
            <a:fillRect/>
          </a:stretch>
        </p:blipFill>
        <p:spPr>
          <a:xfrm>
            <a:off x="2915816" y="2780928"/>
            <a:ext cx="5764882" cy="3397696"/>
          </a:xfrm>
          <a:prstGeom prst="rect">
            <a:avLst/>
          </a:prstGeom>
        </p:spPr>
      </p:pic>
      <p:pic>
        <p:nvPicPr>
          <p:cNvPr id="6" name="Picture 7"/>
          <p:cNvPicPr>
            <a:picLocks noChangeAspect="1" noChangeArrowheads="1"/>
          </p:cNvPicPr>
          <p:nvPr/>
        </p:nvPicPr>
        <p:blipFill>
          <a:blip r:embed="rId3" cstate="print"/>
          <a:srcRect/>
          <a:stretch>
            <a:fillRect/>
          </a:stretch>
        </p:blipFill>
        <p:spPr bwMode="auto">
          <a:xfrm>
            <a:off x="5940152" y="1340768"/>
            <a:ext cx="228600" cy="188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381000" indent="-381000">
              <a:lnSpc>
                <a:spcPct val="80000"/>
              </a:lnSpc>
            </a:pPr>
            <a:endParaRPr lang="en-US" sz="2000" dirty="0" smtClean="0">
              <a:latin typeface="Arial" charset="0"/>
              <a:hlinkClick r:id="rId2"/>
            </a:endParaRPr>
          </a:p>
          <a:p>
            <a:pPr marL="381000" indent="-381000">
              <a:lnSpc>
                <a:spcPct val="80000"/>
              </a:lnSpc>
            </a:pPr>
            <a:r>
              <a:rPr lang="en-US" sz="2000" dirty="0" smtClean="0">
                <a:latin typeface="Arial" charset="0"/>
                <a:hlinkClick r:id="rId2"/>
              </a:rPr>
              <a:t>STDEV</a:t>
            </a:r>
            <a:r>
              <a:rPr lang="en-US" sz="2000" dirty="0" smtClean="0">
                <a:latin typeface="Arial" charset="0"/>
              </a:rPr>
              <a:t> </a:t>
            </a:r>
            <a:r>
              <a:rPr lang="en-US" sz="2000" dirty="0" smtClean="0">
                <a:latin typeface="Arial" charset="0"/>
              </a:rPr>
              <a:t>- function estimates standard deviation based on a sample (range of numeric values</a:t>
            </a:r>
            <a:r>
              <a:rPr lang="en-US" sz="2000" dirty="0" smtClean="0">
                <a:latin typeface="Arial" charset="0"/>
              </a:rPr>
              <a:t>).</a:t>
            </a:r>
            <a:endParaRPr lang="en-US" sz="2000" dirty="0" smtClean="0">
              <a:solidFill>
                <a:schemeClr val="tx1"/>
              </a:solidFill>
              <a:latin typeface="Arial" charset="0"/>
            </a:endParaRPr>
          </a:p>
          <a:p>
            <a:pPr marL="655638" lvl="1" indent="-381000">
              <a:lnSpc>
                <a:spcPct val="80000"/>
              </a:lnSpc>
            </a:pPr>
            <a:r>
              <a:rPr lang="en-US" sz="2000" dirty="0" smtClean="0">
                <a:solidFill>
                  <a:schemeClr val="tx1"/>
                </a:solidFill>
                <a:latin typeface="Arial" charset="0"/>
              </a:rPr>
              <a:t>The formula looks like </a:t>
            </a:r>
            <a:r>
              <a:rPr lang="en-US" sz="2000" dirty="0" smtClean="0">
                <a:solidFill>
                  <a:srgbClr val="0070C0"/>
                </a:solidFill>
                <a:latin typeface="Arial" charset="0"/>
              </a:rPr>
              <a:t>=STDEV(A3:E3</a:t>
            </a:r>
            <a:r>
              <a:rPr lang="en-US" sz="2000" dirty="0" smtClean="0">
                <a:solidFill>
                  <a:srgbClr val="0070C0"/>
                </a:solidFill>
                <a:latin typeface="Arial" charset="0"/>
              </a:rPr>
              <a:t>).</a:t>
            </a:r>
          </a:p>
          <a:p>
            <a:pPr marL="655638" lvl="1" indent="-381000">
              <a:lnSpc>
                <a:spcPct val="80000"/>
              </a:lnSpc>
              <a:buNone/>
            </a:pPr>
            <a:endParaRPr lang="en-US" sz="2000" dirty="0" smtClean="0">
              <a:solidFill>
                <a:schemeClr val="tx1"/>
              </a:solidFill>
              <a:latin typeface="Arial" charset="0"/>
            </a:endParaRPr>
          </a:p>
          <a:p>
            <a:pPr marL="381000" indent="-381000">
              <a:lnSpc>
                <a:spcPct val="80000"/>
              </a:lnSpc>
            </a:pPr>
            <a:r>
              <a:rPr lang="en-US" sz="2000" dirty="0" smtClean="0">
                <a:latin typeface="Arial" charset="0"/>
                <a:hlinkClick r:id="rId2"/>
              </a:rPr>
              <a:t>SQRT</a:t>
            </a:r>
            <a:r>
              <a:rPr lang="en-US" sz="2000" dirty="0" smtClean="0">
                <a:latin typeface="Arial" charset="0"/>
              </a:rPr>
              <a:t> - function is used to calculate square root of a number</a:t>
            </a:r>
            <a:r>
              <a:rPr lang="en-US" sz="2000" dirty="0" smtClean="0">
                <a:latin typeface="Arial" charset="0"/>
              </a:rPr>
              <a:t>.</a:t>
            </a:r>
          </a:p>
          <a:p>
            <a:pPr marL="655638" lvl="1" indent="-381000">
              <a:lnSpc>
                <a:spcPct val="80000"/>
              </a:lnSpc>
            </a:pPr>
            <a:r>
              <a:rPr lang="en-US" sz="2000" dirty="0" smtClean="0">
                <a:solidFill>
                  <a:schemeClr val="tx1"/>
                </a:solidFill>
                <a:latin typeface="Arial" charset="0"/>
              </a:rPr>
              <a:t>The formula looks like </a:t>
            </a:r>
            <a:r>
              <a:rPr lang="en-US" sz="2000" dirty="0" smtClean="0">
                <a:solidFill>
                  <a:srgbClr val="0070C0"/>
                </a:solidFill>
                <a:latin typeface="Arial" charset="0"/>
              </a:rPr>
              <a:t>=SQRT(A3</a:t>
            </a:r>
            <a:r>
              <a:rPr lang="en-US" sz="2000" dirty="0" smtClean="0">
                <a:solidFill>
                  <a:srgbClr val="0070C0"/>
                </a:solidFill>
                <a:latin typeface="Arial" charset="0"/>
              </a:rPr>
              <a:t>).</a:t>
            </a:r>
          </a:p>
          <a:p>
            <a:pPr marL="381000" indent="-381000">
              <a:lnSpc>
                <a:spcPct val="80000"/>
              </a:lnSpc>
            </a:pPr>
            <a:endParaRPr lang="en-US" sz="2100" dirty="0" smtClean="0">
              <a:solidFill>
                <a:srgbClr val="0070C0"/>
              </a:solidFill>
              <a:latin typeface="Arial" charset="0"/>
            </a:endParaRPr>
          </a:p>
          <a:p>
            <a:pPr marL="381000" indent="-381000">
              <a:lnSpc>
                <a:spcPct val="80000"/>
              </a:lnSpc>
              <a:buNone/>
            </a:pPr>
            <a:endParaRPr lang="en-US" sz="2100" dirty="0" smtClean="0">
              <a:solidFill>
                <a:srgbClr val="0070C0"/>
              </a:solidFill>
              <a:latin typeface="Arial" charset="0"/>
            </a:endParaRPr>
          </a:p>
          <a:p>
            <a:pPr marL="655638" lvl="1" indent="-381000">
              <a:lnSpc>
                <a:spcPct val="80000"/>
              </a:lnSpc>
            </a:pPr>
            <a:r>
              <a:rPr lang="en-US" sz="2000" dirty="0" smtClean="0">
                <a:solidFill>
                  <a:schemeClr val="tx1"/>
                </a:solidFill>
                <a:latin typeface="Arial" charset="0"/>
              </a:rPr>
              <a:t>Method same as SUM function.</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381000" indent="-381000">
              <a:lnSpc>
                <a:spcPct val="90000"/>
              </a:lnSpc>
            </a:pPr>
            <a:r>
              <a:rPr lang="en-US" sz="2000" dirty="0" smtClean="0">
                <a:latin typeface="Arial" charset="0"/>
                <a:hlinkClick r:id="rId2"/>
              </a:rPr>
              <a:t>SIN</a:t>
            </a:r>
            <a:r>
              <a:rPr lang="en-US" sz="2000" dirty="0" smtClean="0">
                <a:latin typeface="Arial" charset="0"/>
              </a:rPr>
              <a:t> - function is used to find the Sine trigonometric ratio of an angle.</a:t>
            </a:r>
          </a:p>
          <a:p>
            <a:pPr marL="381000" indent="-381000">
              <a:lnSpc>
                <a:spcPct val="90000"/>
              </a:lnSpc>
              <a:buNone/>
            </a:pPr>
            <a:endParaRPr lang="en-US" sz="2000" dirty="0" smtClean="0">
              <a:latin typeface="Arial" charset="0"/>
            </a:endParaRPr>
          </a:p>
          <a:p>
            <a:pPr marL="655638" lvl="1" indent="-381000">
              <a:lnSpc>
                <a:spcPct val="90000"/>
              </a:lnSpc>
            </a:pPr>
            <a:r>
              <a:rPr lang="en-US" sz="2000" dirty="0" smtClean="0">
                <a:solidFill>
                  <a:schemeClr val="tx1"/>
                </a:solidFill>
                <a:latin typeface="Arial" charset="0"/>
              </a:rPr>
              <a:t>Click on the cell where SIN value is required</a:t>
            </a:r>
          </a:p>
          <a:p>
            <a:pPr marL="655638" lvl="1" indent="-381000">
              <a:lnSpc>
                <a:spcPct val="90000"/>
              </a:lnSpc>
            </a:pPr>
            <a:endParaRPr lang="en-US" sz="2000" dirty="0" smtClean="0">
              <a:solidFill>
                <a:schemeClr val="tx1"/>
              </a:solidFill>
              <a:latin typeface="Arial" charset="0"/>
            </a:endParaRPr>
          </a:p>
          <a:p>
            <a:pPr marL="655638" lvl="1" indent="-381000">
              <a:lnSpc>
                <a:spcPct val="90000"/>
              </a:lnSpc>
            </a:pPr>
            <a:r>
              <a:rPr lang="en-US" sz="2000" dirty="0" smtClean="0">
                <a:solidFill>
                  <a:schemeClr val="tx1"/>
                </a:solidFill>
                <a:latin typeface="Arial" charset="0"/>
              </a:rPr>
              <a:t>Type =SIN(</a:t>
            </a:r>
          </a:p>
          <a:p>
            <a:pPr marL="655638" lvl="1" indent="-381000">
              <a:lnSpc>
                <a:spcPct val="90000"/>
              </a:lnSpc>
            </a:pPr>
            <a:endParaRPr lang="en-US" sz="2000" dirty="0" smtClean="0">
              <a:solidFill>
                <a:schemeClr val="tx1"/>
              </a:solidFill>
              <a:latin typeface="Arial" charset="0"/>
            </a:endParaRPr>
          </a:p>
          <a:p>
            <a:pPr marL="655638" lvl="1" indent="-381000">
              <a:lnSpc>
                <a:spcPct val="90000"/>
              </a:lnSpc>
            </a:pPr>
            <a:r>
              <a:rPr lang="en-US" sz="2000" dirty="0" smtClean="0">
                <a:solidFill>
                  <a:schemeClr val="tx1"/>
                </a:solidFill>
                <a:latin typeface="Arial" charset="0"/>
              </a:rPr>
              <a:t>Click on the cell (angle) for which Sin value is needed. The angle is considered in Radians =SIN(A3. If measurement unit of angle is degree, then the angle should be multiplied by Pi/180 as =SIN(A3*3.143/180 </a:t>
            </a:r>
          </a:p>
          <a:p>
            <a:pPr marL="655638" lvl="1" indent="-381000">
              <a:lnSpc>
                <a:spcPct val="90000"/>
              </a:lnSpc>
            </a:pPr>
            <a:endParaRPr lang="en-US" sz="2000" dirty="0" smtClean="0">
              <a:solidFill>
                <a:schemeClr val="tx1"/>
              </a:solidFill>
              <a:latin typeface="Arial" charset="0"/>
            </a:endParaRPr>
          </a:p>
          <a:p>
            <a:pPr marL="655638" lvl="1" indent="-381000">
              <a:lnSpc>
                <a:spcPct val="90000"/>
              </a:lnSpc>
            </a:pPr>
            <a:r>
              <a:rPr lang="en-US" sz="2000" dirty="0" smtClean="0">
                <a:solidFill>
                  <a:schemeClr val="tx1"/>
                </a:solidFill>
                <a:latin typeface="Arial" charset="0"/>
              </a:rPr>
              <a:t>Type ) and press Enter key. Sin value for the given angle is displayed.</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Overview</a:t>
            </a:r>
          </a:p>
        </p:txBody>
      </p:sp>
      <p:sp>
        <p:nvSpPr>
          <p:cNvPr id="10243"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19523936-91F2-4EE9-8809-663DA520273D}" type="slidenum">
              <a:rPr lang="ar-SA">
                <a:latin typeface="Times New Roman" pitchFamily="18" charset="0"/>
              </a:rPr>
              <a:pPr/>
              <a:t>2</a:t>
            </a:fld>
            <a:endParaRPr lang="en-US">
              <a:latin typeface="Times New Roman" pitchFamily="18" charset="0"/>
            </a:endParaRPr>
          </a:p>
        </p:txBody>
      </p:sp>
      <p:sp>
        <p:nvSpPr>
          <p:cNvPr id="4" name="Content Placeholder 3"/>
          <p:cNvSpPr>
            <a:spLocks noGrp="1"/>
          </p:cNvSpPr>
          <p:nvPr>
            <p:ph sz="quarter" idx="1"/>
          </p:nvPr>
        </p:nvSpPr>
        <p:spPr>
          <a:xfrm>
            <a:off x="457200" y="1219200"/>
            <a:ext cx="8229600" cy="4937125"/>
          </a:xfrm>
        </p:spPr>
        <p:txBody>
          <a:bodyPr>
            <a:normAutofit lnSpcReduction="10000"/>
          </a:bodyPr>
          <a:lstStyle/>
          <a:p>
            <a:pPr marL="274320" indent="-274320" fontAlgn="auto">
              <a:spcAft>
                <a:spcPts val="0"/>
              </a:spcAft>
              <a:buFont typeface="Wingdings 3"/>
              <a:buChar char=""/>
              <a:defRPr/>
            </a:pPr>
            <a:r>
              <a:rPr lang="en-US" dirty="0" smtClean="0"/>
              <a:t>What is MS Excel?</a:t>
            </a:r>
          </a:p>
          <a:p>
            <a:pPr marL="274320" indent="-274320" fontAlgn="auto">
              <a:spcAft>
                <a:spcPts val="0"/>
              </a:spcAft>
              <a:buFont typeface="Wingdings 3"/>
              <a:buChar char=""/>
              <a:defRPr/>
            </a:pPr>
            <a:r>
              <a:rPr lang="en-CA" dirty="0" smtClean="0"/>
              <a:t>Functions.</a:t>
            </a:r>
          </a:p>
          <a:p>
            <a:pPr marL="274320" indent="-274320" fontAlgn="auto">
              <a:spcAft>
                <a:spcPts val="0"/>
              </a:spcAft>
              <a:buFont typeface="Wingdings 3"/>
              <a:buChar char=""/>
              <a:defRPr/>
            </a:pPr>
            <a:r>
              <a:rPr lang="en-US" dirty="0" smtClean="0"/>
              <a:t>Sorting Data.</a:t>
            </a:r>
          </a:p>
          <a:p>
            <a:pPr marL="274320" indent="-274320" fontAlgn="auto">
              <a:spcAft>
                <a:spcPts val="0"/>
              </a:spcAft>
              <a:buFont typeface="Wingdings 3"/>
              <a:buChar char=""/>
              <a:defRPr/>
            </a:pPr>
            <a:r>
              <a:rPr lang="en-US" dirty="0" smtClean="0"/>
              <a:t>Filtering Data.</a:t>
            </a:r>
          </a:p>
          <a:p>
            <a:pPr marL="274320" indent="-274320" fontAlgn="auto">
              <a:spcAft>
                <a:spcPts val="0"/>
              </a:spcAft>
              <a:buFont typeface="Wingdings 3"/>
              <a:buChar char=""/>
              <a:defRPr/>
            </a:pPr>
            <a:r>
              <a:rPr lang="en-US" dirty="0" smtClean="0"/>
              <a:t>Data Form.</a:t>
            </a:r>
          </a:p>
          <a:p>
            <a:pPr marL="274320" indent="-274320" fontAlgn="auto">
              <a:spcAft>
                <a:spcPts val="0"/>
              </a:spcAft>
              <a:buFont typeface="Wingdings 3"/>
              <a:buChar char=""/>
              <a:defRPr/>
            </a:pPr>
            <a:r>
              <a:rPr lang="en-US" dirty="0" smtClean="0"/>
              <a:t>Data Validation.</a:t>
            </a:r>
          </a:p>
          <a:p>
            <a:pPr marL="274320" indent="-274320" fontAlgn="auto">
              <a:spcAft>
                <a:spcPts val="0"/>
              </a:spcAft>
              <a:buFont typeface="Wingdings 3"/>
              <a:buChar char=""/>
              <a:defRPr/>
            </a:pPr>
            <a:r>
              <a:rPr lang="en-CA" dirty="0" smtClean="0"/>
              <a:t>Create charts in Excel.</a:t>
            </a:r>
          </a:p>
          <a:p>
            <a:pPr marL="274320" indent="-274320" fontAlgn="auto">
              <a:spcAft>
                <a:spcPts val="0"/>
              </a:spcAft>
              <a:buFont typeface="Wingdings 3"/>
              <a:buChar char=""/>
              <a:defRPr/>
            </a:pPr>
            <a:r>
              <a:rPr lang="en-US" dirty="0" smtClean="0"/>
              <a:t>Formatting Cells.</a:t>
            </a:r>
          </a:p>
          <a:p>
            <a:pPr marL="548958" lvl="1" indent="-274320" fontAlgn="auto">
              <a:spcAft>
                <a:spcPts val="0"/>
              </a:spcAft>
              <a:buFont typeface="Wingdings 3"/>
              <a:buChar char=""/>
              <a:defRPr/>
            </a:pPr>
            <a:r>
              <a:rPr lang="en-US" dirty="0" smtClean="0"/>
              <a:t>Conditional Formatting</a:t>
            </a:r>
          </a:p>
          <a:p>
            <a:pPr marL="274320" indent="-274320" fontAlgn="auto">
              <a:spcAft>
                <a:spcPts val="0"/>
              </a:spcAft>
              <a:buFont typeface="Wingdings 3"/>
              <a:buChar char=""/>
              <a:defRPr/>
            </a:pPr>
            <a:r>
              <a:rPr lang="en-US" dirty="0" smtClean="0"/>
              <a:t>Page Setup.</a:t>
            </a:r>
          </a:p>
          <a:p>
            <a:pPr marL="274320" indent="-274320" fontAlgn="auto">
              <a:spcAft>
                <a:spcPts val="0"/>
              </a:spcAft>
              <a:buFont typeface="Wingdings 3"/>
              <a:buChar char=""/>
              <a:defRPr/>
            </a:pPr>
            <a:r>
              <a:rPr lang="en-US" dirty="0" smtClean="0"/>
              <a:t>Printing Sheet.</a:t>
            </a:r>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CA"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a:p>
            <a:pPr marL="274320" indent="-274320" fontAlgn="auto">
              <a:spcAft>
                <a:spcPts val="0"/>
              </a:spcAft>
              <a:buFont typeface="Wingdings 3"/>
              <a:buChar char=""/>
              <a:defRPr/>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381000" indent="-381000">
              <a:spcBef>
                <a:spcPct val="0"/>
              </a:spcBef>
            </a:pPr>
            <a:endParaRPr lang="en-US" sz="2000" dirty="0" smtClean="0">
              <a:latin typeface="Arial" charset="0"/>
              <a:hlinkClick r:id="rId2"/>
            </a:endParaRPr>
          </a:p>
          <a:p>
            <a:pPr marL="381000" indent="-381000">
              <a:spcBef>
                <a:spcPct val="0"/>
              </a:spcBef>
            </a:pPr>
            <a:endParaRPr lang="en-US" sz="2000" dirty="0" smtClean="0">
              <a:latin typeface="Arial" charset="0"/>
              <a:hlinkClick r:id="rId2"/>
            </a:endParaRPr>
          </a:p>
          <a:p>
            <a:pPr marL="381000" indent="-381000">
              <a:spcBef>
                <a:spcPct val="0"/>
              </a:spcBef>
            </a:pPr>
            <a:r>
              <a:rPr lang="en-US" sz="2000" dirty="0" smtClean="0">
                <a:latin typeface="Arial" charset="0"/>
                <a:hlinkClick r:id="rId2"/>
              </a:rPr>
              <a:t>COS</a:t>
            </a:r>
            <a:r>
              <a:rPr lang="en-US" sz="2000" dirty="0" smtClean="0">
                <a:latin typeface="Arial" charset="0"/>
              </a:rPr>
              <a:t> and </a:t>
            </a:r>
            <a:r>
              <a:rPr lang="en-US" sz="2000" dirty="0" smtClean="0">
                <a:latin typeface="Arial" charset="0"/>
                <a:hlinkClick r:id="rId2"/>
              </a:rPr>
              <a:t>TAN</a:t>
            </a:r>
            <a:r>
              <a:rPr lang="en-US" sz="2000" dirty="0" smtClean="0">
                <a:latin typeface="Arial" charset="0"/>
              </a:rPr>
              <a:t> - functions are used to find the cosine and tangent (trigonometric ) ratios of an angle respectively. </a:t>
            </a:r>
          </a:p>
          <a:p>
            <a:pPr marL="381000" indent="-381000" eaLnBrk="1" hangingPunct="1">
              <a:spcBef>
                <a:spcPct val="0"/>
              </a:spcBef>
              <a:buFontTx/>
              <a:buNone/>
            </a:pPr>
            <a:endParaRPr lang="en-US" sz="2000" dirty="0" smtClean="0">
              <a:latin typeface="Arial" charset="0"/>
            </a:endParaRPr>
          </a:p>
          <a:p>
            <a:pPr marL="655638" lvl="1" indent="-381000"/>
            <a:r>
              <a:rPr lang="en-US" sz="2000" dirty="0" smtClean="0">
                <a:solidFill>
                  <a:schemeClr val="tx1"/>
                </a:solidFill>
                <a:latin typeface="Arial" charset="0"/>
              </a:rPr>
              <a:t>Method same as of SIN function</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Functions YOU should know </a:t>
            </a:r>
            <a:r>
              <a:rPr lang="en-CA" sz="2800" i="1" dirty="0" smtClean="0"/>
              <a:t>(cont)</a:t>
            </a:r>
            <a:endParaRPr lang="en-US" sz="2800" i="1" dirty="0" smtClean="0"/>
          </a:p>
        </p:txBody>
      </p:sp>
      <p:sp>
        <p:nvSpPr>
          <p:cNvPr id="3" name="Content Placeholder 2"/>
          <p:cNvSpPr>
            <a:spLocks noGrp="1"/>
          </p:cNvSpPr>
          <p:nvPr>
            <p:ph sz="quarter" idx="1"/>
          </p:nvPr>
        </p:nvSpPr>
        <p:spPr/>
        <p:txBody>
          <a:bodyPr/>
          <a:lstStyle/>
          <a:p>
            <a:pPr algn="ctr">
              <a:buNone/>
            </a:pPr>
            <a:r>
              <a:rPr lang="en-CA" sz="2000" b="1" u="sng" dirty="0" smtClean="0">
                <a:solidFill>
                  <a:srgbClr val="0070C0"/>
                </a:solidFill>
                <a:latin typeface="Arial" charset="0"/>
              </a:rPr>
              <a:t>Logical Functions</a:t>
            </a:r>
          </a:p>
          <a:p>
            <a:r>
              <a:rPr lang="en-CA" sz="2000" dirty="0" smtClean="0">
                <a:latin typeface="Arial" charset="0"/>
                <a:hlinkClick r:id="rId2"/>
              </a:rPr>
              <a:t>IF</a:t>
            </a:r>
            <a:r>
              <a:rPr lang="en-CA" sz="2000" dirty="0" smtClean="0">
                <a:latin typeface="Arial" charset="0"/>
              </a:rPr>
              <a:t> - a decision making function used to determine the truth value for a condition.</a:t>
            </a:r>
          </a:p>
          <a:p>
            <a:pPr lvl="1"/>
            <a:endParaRPr lang="en-CA" sz="2000" dirty="0" smtClean="0">
              <a:solidFill>
                <a:schemeClr val="tx1"/>
              </a:solidFill>
              <a:latin typeface="Arial" charset="0"/>
            </a:endParaRPr>
          </a:p>
          <a:p>
            <a:pPr lvl="1"/>
            <a:r>
              <a:rPr lang="en-CA" sz="2000" dirty="0" smtClean="0">
                <a:solidFill>
                  <a:schemeClr val="tx1"/>
                </a:solidFill>
                <a:latin typeface="Arial" charset="0"/>
              </a:rPr>
              <a:t>AND - determines the truth value for a group of</a:t>
            </a:r>
            <a:br>
              <a:rPr lang="en-CA" sz="2000" dirty="0" smtClean="0">
                <a:solidFill>
                  <a:schemeClr val="tx1"/>
                </a:solidFill>
                <a:latin typeface="Arial" charset="0"/>
              </a:rPr>
            </a:br>
            <a:r>
              <a:rPr lang="en-CA" sz="2000" dirty="0" smtClean="0">
                <a:solidFill>
                  <a:schemeClr val="tx1"/>
                </a:solidFill>
                <a:latin typeface="Arial" charset="0"/>
              </a:rPr>
              <a:t>arguments as a whole (all must be true to be true)</a:t>
            </a:r>
          </a:p>
          <a:p>
            <a:pPr lvl="1"/>
            <a:endParaRPr lang="en-CA" sz="2000" dirty="0" smtClean="0">
              <a:solidFill>
                <a:schemeClr val="tx1"/>
              </a:solidFill>
              <a:latin typeface="Arial" charset="0"/>
            </a:endParaRPr>
          </a:p>
          <a:p>
            <a:pPr lvl="1"/>
            <a:r>
              <a:rPr lang="en-CA" sz="2000" dirty="0" smtClean="0">
                <a:solidFill>
                  <a:schemeClr val="tx1"/>
                </a:solidFill>
                <a:latin typeface="Arial" charset="0"/>
              </a:rPr>
              <a:t>OR - determines the truth value for a group of</a:t>
            </a:r>
            <a:br>
              <a:rPr lang="en-CA" sz="2000" dirty="0" smtClean="0">
                <a:solidFill>
                  <a:schemeClr val="tx1"/>
                </a:solidFill>
                <a:latin typeface="Arial" charset="0"/>
              </a:rPr>
            </a:br>
            <a:r>
              <a:rPr lang="en-CA" sz="2000" dirty="0" smtClean="0">
                <a:solidFill>
                  <a:schemeClr val="tx1"/>
                </a:solidFill>
                <a:latin typeface="Arial" charset="0"/>
              </a:rPr>
              <a:t>arguments separately (only one must be true)</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marL="381000" indent="-381000" eaLnBrk="1" hangingPunct="1">
              <a:lnSpc>
                <a:spcPct val="90000"/>
              </a:lnSpc>
              <a:buFontTx/>
              <a:buNone/>
            </a:pPr>
            <a:r>
              <a:rPr lang="en-US" sz="2000" dirty="0" smtClean="0">
                <a:latin typeface="Arial" charset="0"/>
                <a:hlinkClick r:id="rId2"/>
              </a:rPr>
              <a:t>IF General form: </a:t>
            </a:r>
          </a:p>
          <a:p>
            <a:pPr marL="381000" indent="-381000" eaLnBrk="1" hangingPunct="1">
              <a:lnSpc>
                <a:spcPct val="90000"/>
              </a:lnSpc>
              <a:buFontTx/>
              <a:buNone/>
            </a:pPr>
            <a:endParaRPr lang="en-US" sz="2000" dirty="0" smtClean="0">
              <a:latin typeface="Arial" charset="0"/>
              <a:hlinkClick r:id="rId2"/>
            </a:endParaRPr>
          </a:p>
          <a:p>
            <a:pPr marL="381000" indent="-381000" eaLnBrk="1" hangingPunct="1">
              <a:lnSpc>
                <a:spcPct val="90000"/>
              </a:lnSpc>
              <a:buFontTx/>
              <a:buNone/>
            </a:pPr>
            <a:r>
              <a:rPr lang="en-US" sz="2000" dirty="0" smtClean="0">
                <a:solidFill>
                  <a:srgbClr val="0070C0"/>
                </a:solidFill>
                <a:latin typeface="Arial" charset="0"/>
              </a:rPr>
              <a:t>=IF(</a:t>
            </a:r>
            <a:r>
              <a:rPr lang="en-US" sz="2000" dirty="0" err="1" smtClean="0">
                <a:solidFill>
                  <a:srgbClr val="0070C0"/>
                </a:solidFill>
                <a:latin typeface="Arial" charset="0"/>
              </a:rPr>
              <a:t>logical_test</a:t>
            </a:r>
            <a:r>
              <a:rPr lang="en-US" sz="2000" dirty="0" smtClean="0">
                <a:solidFill>
                  <a:srgbClr val="0070C0"/>
                </a:solidFill>
                <a:latin typeface="Arial" charset="0"/>
              </a:rPr>
              <a:t>, </a:t>
            </a:r>
            <a:r>
              <a:rPr lang="en-US" sz="2000" dirty="0" err="1" smtClean="0">
                <a:solidFill>
                  <a:srgbClr val="0070C0"/>
                </a:solidFill>
                <a:latin typeface="Arial" charset="0"/>
              </a:rPr>
              <a:t>value_if_true</a:t>
            </a:r>
            <a:r>
              <a:rPr lang="en-US" sz="2000" dirty="0" smtClean="0">
                <a:solidFill>
                  <a:srgbClr val="0070C0"/>
                </a:solidFill>
                <a:latin typeface="Arial" charset="0"/>
              </a:rPr>
              <a:t>, </a:t>
            </a:r>
            <a:r>
              <a:rPr lang="en-US" sz="2000" dirty="0" err="1" smtClean="0">
                <a:solidFill>
                  <a:srgbClr val="0070C0"/>
                </a:solidFill>
                <a:latin typeface="Arial" charset="0"/>
              </a:rPr>
              <a:t>value_if_false</a:t>
            </a:r>
            <a:r>
              <a:rPr lang="en-US" sz="2000" dirty="0" smtClean="0">
                <a:solidFill>
                  <a:srgbClr val="0070C0"/>
                </a:solidFill>
                <a:latin typeface="Arial" charset="0"/>
              </a:rPr>
              <a:t>)</a:t>
            </a:r>
          </a:p>
          <a:p>
            <a:pPr marL="381000" indent="-381000" eaLnBrk="1" hangingPunct="1">
              <a:lnSpc>
                <a:spcPct val="90000"/>
              </a:lnSpc>
            </a:pPr>
            <a:endParaRPr lang="en-US" sz="2000" dirty="0" smtClean="0">
              <a:latin typeface="Arial" charset="0"/>
            </a:endParaRPr>
          </a:p>
          <a:p>
            <a:pPr marL="381000" indent="-381000" eaLnBrk="1" hangingPunct="1">
              <a:lnSpc>
                <a:spcPct val="90000"/>
              </a:lnSpc>
            </a:pPr>
            <a:r>
              <a:rPr lang="en-US" sz="2000" dirty="0" smtClean="0">
                <a:latin typeface="Arial" charset="0"/>
              </a:rPr>
              <a:t>Locate the pointer in the cell where IF function is required.</a:t>
            </a:r>
          </a:p>
          <a:p>
            <a:pPr marL="381000" indent="-381000" eaLnBrk="1" hangingPunct="1">
              <a:lnSpc>
                <a:spcPct val="90000"/>
              </a:lnSpc>
            </a:pPr>
            <a:endParaRPr lang="en-US" sz="2000" dirty="0" smtClean="0">
              <a:latin typeface="Arial" charset="0"/>
            </a:endParaRPr>
          </a:p>
          <a:p>
            <a:pPr marL="381000" indent="-381000" eaLnBrk="1" hangingPunct="1">
              <a:lnSpc>
                <a:spcPct val="90000"/>
              </a:lnSpc>
            </a:pPr>
            <a:r>
              <a:rPr lang="en-US" sz="2000" dirty="0" smtClean="0">
                <a:latin typeface="Arial" charset="0"/>
              </a:rPr>
              <a:t>Type =IF(D5&gt;=50,"Pass","Fail")</a:t>
            </a:r>
          </a:p>
          <a:p>
            <a:pPr marL="381000" indent="-381000" eaLnBrk="1" hangingPunct="1">
              <a:lnSpc>
                <a:spcPct val="90000"/>
              </a:lnSpc>
            </a:pPr>
            <a:endParaRPr lang="en-US" sz="2000" dirty="0" smtClean="0">
              <a:latin typeface="Arial" charset="0"/>
            </a:endParaRPr>
          </a:p>
          <a:p>
            <a:pPr marL="381000" indent="-381000" eaLnBrk="1" hangingPunct="1">
              <a:lnSpc>
                <a:spcPct val="90000"/>
              </a:lnSpc>
            </a:pPr>
            <a:r>
              <a:rPr lang="en-US" sz="2000" dirty="0" smtClean="0">
                <a:latin typeface="Arial" charset="0"/>
              </a:rPr>
              <a:t>D5 is the cell address whose value is compared with 50. If its value is greater than or equal to 50, the Pass is displayed otherwise Fail is displayed.</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marL="381000" indent="-381000" eaLnBrk="1" hangingPunct="1">
              <a:lnSpc>
                <a:spcPct val="90000"/>
              </a:lnSpc>
              <a:buFontTx/>
              <a:buNone/>
              <a:defRPr/>
            </a:pPr>
            <a:r>
              <a:rPr lang="en-US" sz="2000" dirty="0" smtClean="0">
                <a:latin typeface="Arial" charset="0"/>
                <a:hlinkClick r:id="rId2"/>
              </a:rPr>
              <a:t>Percentage</a:t>
            </a:r>
            <a:r>
              <a:rPr lang="en-US" sz="2000" dirty="0" smtClean="0">
                <a:latin typeface="Arial" charset="0"/>
              </a:rPr>
              <a:t> – </a:t>
            </a:r>
          </a:p>
          <a:p>
            <a:pPr marL="381000" indent="-381000" eaLnBrk="1" hangingPunct="1">
              <a:lnSpc>
                <a:spcPct val="90000"/>
              </a:lnSpc>
              <a:buFontTx/>
              <a:buNone/>
              <a:defRPr/>
            </a:pPr>
            <a:endParaRPr lang="en-US" sz="2000" dirty="0" smtClean="0">
              <a:latin typeface="Arial" charset="0"/>
            </a:endParaRPr>
          </a:p>
          <a:p>
            <a:pPr marL="381000" indent="-381000" eaLnBrk="1" hangingPunct="1">
              <a:lnSpc>
                <a:spcPct val="90000"/>
              </a:lnSpc>
              <a:buFontTx/>
              <a:buNone/>
              <a:defRPr/>
            </a:pPr>
            <a:r>
              <a:rPr lang="en-US" sz="2000" dirty="0" smtClean="0">
                <a:solidFill>
                  <a:srgbClr val="0070C0"/>
                </a:solidFill>
                <a:latin typeface="Arial" charset="0"/>
              </a:rPr>
              <a:t>Example: A student scores 453 marks out of 750, find %age result?</a:t>
            </a:r>
          </a:p>
          <a:p>
            <a:pPr marL="381000" indent="-381000" eaLnBrk="1" hangingPunct="1">
              <a:lnSpc>
                <a:spcPct val="90000"/>
              </a:lnSpc>
              <a:buFontTx/>
              <a:buNone/>
              <a:defRPr/>
            </a:pPr>
            <a:endParaRPr lang="en-US" sz="2000" dirty="0" smtClean="0">
              <a:latin typeface="Arial" charset="0"/>
            </a:endParaRPr>
          </a:p>
          <a:p>
            <a:pPr marL="381000" indent="-381000" eaLnBrk="1" hangingPunct="1">
              <a:lnSpc>
                <a:spcPct val="90000"/>
              </a:lnSpc>
              <a:buFontTx/>
              <a:buAutoNum type="arabicPeriod"/>
              <a:defRPr/>
            </a:pPr>
            <a:r>
              <a:rPr lang="en-US" sz="2000" dirty="0" smtClean="0">
                <a:latin typeface="Arial" charset="0"/>
              </a:rPr>
              <a:t>Locate the pointer in the cell where you need the percentage</a:t>
            </a:r>
          </a:p>
          <a:p>
            <a:pPr marL="381000" indent="-381000" eaLnBrk="1" hangingPunct="1">
              <a:lnSpc>
                <a:spcPct val="90000"/>
              </a:lnSpc>
              <a:buFontTx/>
              <a:buAutoNum type="arabicPeriod"/>
              <a:defRPr/>
            </a:pPr>
            <a:r>
              <a:rPr lang="en-US" sz="2000" dirty="0" smtClean="0">
                <a:latin typeface="Arial" charset="0"/>
              </a:rPr>
              <a:t>Type =</a:t>
            </a:r>
          </a:p>
          <a:p>
            <a:pPr marL="381000" indent="-381000" eaLnBrk="1" hangingPunct="1">
              <a:lnSpc>
                <a:spcPct val="90000"/>
              </a:lnSpc>
              <a:buFontTx/>
              <a:buAutoNum type="arabicPeriod"/>
              <a:defRPr/>
            </a:pPr>
            <a:r>
              <a:rPr lang="en-US" sz="2000" dirty="0" smtClean="0">
                <a:latin typeface="Arial" charset="0"/>
              </a:rPr>
              <a:t>Click on the numerator value then type /</a:t>
            </a:r>
          </a:p>
          <a:p>
            <a:pPr marL="381000" indent="-381000" eaLnBrk="1" hangingPunct="1">
              <a:lnSpc>
                <a:spcPct val="90000"/>
              </a:lnSpc>
              <a:buFontTx/>
              <a:buAutoNum type="arabicPeriod"/>
              <a:defRPr/>
            </a:pPr>
            <a:r>
              <a:rPr lang="en-US" sz="2000" dirty="0" smtClean="0">
                <a:latin typeface="Arial" charset="0"/>
              </a:rPr>
              <a:t>Click on the value denominator value. The formula will look like =D18/E18. Now press Enter key</a:t>
            </a:r>
          </a:p>
          <a:p>
            <a:pPr marL="381000" indent="-381000" eaLnBrk="1" hangingPunct="1">
              <a:lnSpc>
                <a:spcPct val="90000"/>
              </a:lnSpc>
              <a:buFontTx/>
              <a:buAutoNum type="arabicPeriod"/>
              <a:defRPr/>
            </a:pPr>
            <a:r>
              <a:rPr lang="en-US" sz="2000" dirty="0" smtClean="0">
                <a:latin typeface="Arial" charset="0"/>
              </a:rPr>
              <a:t>To convert the result into percentage format, right click on the cell &gt; format cells  &gt; Number Tab &gt; Percentage &gt; OK</a:t>
            </a:r>
          </a:p>
          <a:p>
            <a:pPr marL="381000" indent="-381000" eaLnBrk="1" hangingPunct="1">
              <a:lnSpc>
                <a:spcPct val="90000"/>
              </a:lnSpc>
              <a:buFontTx/>
              <a:buAutoNum type="arabicPeriod"/>
              <a:defRPr/>
            </a:pPr>
            <a:endParaRPr lang="en-US" sz="2000" dirty="0" smtClean="0">
              <a:latin typeface="Arial" charset="0"/>
            </a:endParaRP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marL="381000" indent="-381000" eaLnBrk="1" hangingPunct="1">
              <a:buFontTx/>
              <a:buNone/>
              <a:defRPr/>
            </a:pPr>
            <a:r>
              <a:rPr lang="en-US" sz="2000" dirty="0" smtClean="0">
                <a:latin typeface="Arial" charset="0"/>
                <a:hlinkClick r:id="rId2"/>
              </a:rPr>
              <a:t>Tax</a:t>
            </a:r>
            <a:r>
              <a:rPr lang="en-US" sz="2000" dirty="0" smtClean="0">
                <a:latin typeface="Arial" charset="0"/>
              </a:rPr>
              <a:t> – </a:t>
            </a:r>
          </a:p>
          <a:p>
            <a:pPr marL="381000" indent="-381000" eaLnBrk="1" hangingPunct="1">
              <a:buFontTx/>
              <a:buNone/>
              <a:defRPr/>
            </a:pPr>
            <a:endParaRPr lang="en-US" sz="2000" dirty="0" smtClean="0">
              <a:latin typeface="Arial" charset="0"/>
            </a:endParaRPr>
          </a:p>
          <a:p>
            <a:pPr marL="381000" indent="-381000" eaLnBrk="1" hangingPunct="1">
              <a:buFontTx/>
              <a:buNone/>
              <a:defRPr/>
            </a:pPr>
            <a:r>
              <a:rPr lang="en-US" sz="2000" dirty="0" smtClean="0">
                <a:solidFill>
                  <a:srgbClr val="0070C0"/>
                </a:solidFill>
                <a:latin typeface="Arial" charset="0"/>
              </a:rPr>
              <a:t>Example: A company imports some goods of SR 100,000. Find 3% Tax. </a:t>
            </a:r>
          </a:p>
          <a:p>
            <a:pPr marL="381000" indent="-381000" eaLnBrk="1" hangingPunct="1">
              <a:buFontTx/>
              <a:buAutoNum type="arabicPeriod"/>
              <a:defRPr/>
            </a:pPr>
            <a:endParaRPr lang="en-US" sz="2000" dirty="0" smtClean="0">
              <a:latin typeface="Arial" charset="0"/>
            </a:endParaRPr>
          </a:p>
          <a:p>
            <a:pPr marL="381000" indent="-381000" eaLnBrk="1" hangingPunct="1">
              <a:buFontTx/>
              <a:buAutoNum type="arabicPeriod"/>
              <a:defRPr/>
            </a:pPr>
            <a:r>
              <a:rPr lang="en-US" sz="2000" dirty="0" smtClean="0">
                <a:latin typeface="Arial" charset="0"/>
              </a:rPr>
              <a:t>Locate the pointer in the cell where you need the Tax amount</a:t>
            </a:r>
          </a:p>
          <a:p>
            <a:pPr marL="381000" indent="-381000" eaLnBrk="1" hangingPunct="1">
              <a:buFontTx/>
              <a:buAutoNum type="arabicPeriod"/>
              <a:defRPr/>
            </a:pPr>
            <a:r>
              <a:rPr lang="en-US" sz="2000" dirty="0" smtClean="0">
                <a:latin typeface="Arial" charset="0"/>
              </a:rPr>
              <a:t>Type =3/100*</a:t>
            </a:r>
          </a:p>
          <a:p>
            <a:pPr marL="381000" indent="-381000" eaLnBrk="1" hangingPunct="1">
              <a:buFontTx/>
              <a:buAutoNum type="arabicPeriod"/>
              <a:defRPr/>
            </a:pPr>
            <a:r>
              <a:rPr lang="en-US" sz="2000" dirty="0" smtClean="0">
                <a:latin typeface="Arial" charset="0"/>
              </a:rPr>
              <a:t>Click on total amount, the formula is shown as =3/100*D21</a:t>
            </a:r>
          </a:p>
          <a:p>
            <a:pPr marL="381000" indent="-381000" eaLnBrk="1" hangingPunct="1">
              <a:buFontTx/>
              <a:buAutoNum type="arabicPeriod"/>
              <a:defRPr/>
            </a:pPr>
            <a:r>
              <a:rPr lang="en-US" sz="2000" dirty="0" smtClean="0">
                <a:latin typeface="Arial" charset="0"/>
              </a:rPr>
              <a:t>Press Enter key, 3% tax of the total amount is displayed.</a:t>
            </a:r>
          </a:p>
          <a:p>
            <a:endParaRPr lang="en-US" sz="20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Sorting Data</a:t>
            </a:r>
          </a:p>
        </p:txBody>
      </p:sp>
      <p:sp>
        <p:nvSpPr>
          <p:cNvPr id="3" name="Content Placeholder 2"/>
          <p:cNvSpPr>
            <a:spLocks noGrp="1"/>
          </p:cNvSpPr>
          <p:nvPr>
            <p:ph sz="quarter" idx="1"/>
          </p:nvPr>
        </p:nvSpPr>
        <p:spPr/>
        <p:txBody>
          <a:bodyPr/>
          <a:lstStyle/>
          <a:p>
            <a:pPr marL="381000" indent="-381000" eaLnBrk="1" hangingPunct="1">
              <a:lnSpc>
                <a:spcPct val="90000"/>
              </a:lnSpc>
              <a:buFontTx/>
              <a:buNone/>
            </a:pPr>
            <a:r>
              <a:rPr lang="en-US" sz="2000" dirty="0" smtClean="0">
                <a:latin typeface="Arial" charset="0"/>
                <a:hlinkClick r:id="rId2"/>
              </a:rPr>
              <a:t>Sorting data </a:t>
            </a:r>
            <a:r>
              <a:rPr lang="en-US" sz="2000" dirty="0" smtClean="0">
                <a:latin typeface="Arial" charset="0"/>
              </a:rPr>
              <a:t>means rearranging records in ascending or descending order based on any Field / Column</a:t>
            </a:r>
          </a:p>
          <a:p>
            <a:pPr marL="381000" indent="-381000" eaLnBrk="1" hangingPunct="1">
              <a:lnSpc>
                <a:spcPct val="90000"/>
              </a:lnSpc>
              <a:buFontTx/>
              <a:buNone/>
            </a:pPr>
            <a:endParaRPr lang="en-US" sz="2000" dirty="0" smtClean="0">
              <a:latin typeface="Arial" charset="0"/>
            </a:endParaRPr>
          </a:p>
          <a:p>
            <a:pPr marL="381000" indent="-381000" eaLnBrk="1" hangingPunct="1">
              <a:lnSpc>
                <a:spcPct val="90000"/>
              </a:lnSpc>
            </a:pPr>
            <a:r>
              <a:rPr lang="en-US" sz="2000" dirty="0" smtClean="0">
                <a:latin typeface="Arial" charset="0"/>
              </a:rPr>
              <a:t>TO sort the data do the two steps:</a:t>
            </a:r>
          </a:p>
          <a:p>
            <a:pPr marL="655638" lvl="1" indent="-381000">
              <a:lnSpc>
                <a:spcPct val="90000"/>
              </a:lnSpc>
            </a:pPr>
            <a:r>
              <a:rPr lang="en-US" sz="2000" dirty="0" smtClean="0">
                <a:solidFill>
                  <a:schemeClr val="tx1"/>
                </a:solidFill>
                <a:latin typeface="Arial" charset="0"/>
              </a:rPr>
              <a:t>select data in worksheet to be sorted.</a:t>
            </a:r>
          </a:p>
          <a:p>
            <a:pPr marL="655638" lvl="1" indent="-381000">
              <a:lnSpc>
                <a:spcPct val="90000"/>
              </a:lnSpc>
            </a:pPr>
            <a:r>
              <a:rPr lang="en-US" sz="2000" dirty="0" smtClean="0">
                <a:solidFill>
                  <a:schemeClr val="tx1"/>
                </a:solidFill>
                <a:latin typeface="Arial" charset="0"/>
              </a:rPr>
              <a:t>from the Data tab ,select either :</a:t>
            </a:r>
          </a:p>
          <a:p>
            <a:pPr marL="930275" lvl="2" indent="-381000">
              <a:lnSpc>
                <a:spcPct val="90000"/>
              </a:lnSpc>
            </a:pPr>
            <a:r>
              <a:rPr lang="en-US" sz="1700" dirty="0" smtClean="0">
                <a:solidFill>
                  <a:schemeClr val="tx1"/>
                </a:solidFill>
                <a:latin typeface="Arial" charset="0"/>
              </a:rPr>
              <a:t>Ascending</a:t>
            </a:r>
          </a:p>
          <a:p>
            <a:pPr marL="930275" lvl="2" indent="-381000">
              <a:lnSpc>
                <a:spcPct val="90000"/>
              </a:lnSpc>
            </a:pPr>
            <a:r>
              <a:rPr lang="en-US" sz="1700" dirty="0" smtClean="0">
                <a:solidFill>
                  <a:schemeClr val="tx1"/>
                </a:solidFill>
                <a:latin typeface="Arial" charset="0"/>
              </a:rPr>
              <a:t>Or Descending </a:t>
            </a:r>
          </a:p>
          <a:p>
            <a:pPr marL="381000" indent="-381000" eaLnBrk="1" hangingPunct="1">
              <a:lnSpc>
                <a:spcPct val="90000"/>
              </a:lnSpc>
              <a:buFontTx/>
              <a:buNone/>
            </a:pPr>
            <a:endParaRPr lang="en-US" sz="2800" dirty="0" smtClean="0"/>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25</a:t>
            </a:fld>
            <a:endParaRPr lang="en-US"/>
          </a:p>
        </p:txBody>
      </p:sp>
      <p:pic>
        <p:nvPicPr>
          <p:cNvPr id="5" name="Picture 6" descr="22.png"/>
          <p:cNvPicPr>
            <a:picLocks noChangeAspect="1"/>
          </p:cNvPicPr>
          <p:nvPr/>
        </p:nvPicPr>
        <p:blipFill>
          <a:blip r:embed="rId3" cstate="print"/>
          <a:srcRect/>
          <a:stretch>
            <a:fillRect/>
          </a:stretch>
        </p:blipFill>
        <p:spPr bwMode="auto">
          <a:xfrm>
            <a:off x="4648200" y="4005064"/>
            <a:ext cx="3629025" cy="1524000"/>
          </a:xfrm>
          <a:prstGeom prst="rect">
            <a:avLst/>
          </a:prstGeom>
          <a:noFill/>
          <a:ln w="9525">
            <a:noFill/>
            <a:miter lim="800000"/>
            <a:headEnd/>
            <a:tailEnd/>
          </a:ln>
        </p:spPr>
      </p:pic>
      <p:cxnSp>
        <p:nvCxnSpPr>
          <p:cNvPr id="7" name="Straight Arrow Connector 6"/>
          <p:cNvCxnSpPr/>
          <p:nvPr/>
        </p:nvCxnSpPr>
        <p:spPr>
          <a:xfrm>
            <a:off x="2555776" y="3356992"/>
            <a:ext cx="3384376" cy="1296144"/>
          </a:xfrm>
          <a:prstGeom prst="straightConnector1">
            <a:avLst/>
          </a:prstGeom>
          <a:ln w="19050">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a:off x="2915816" y="3717032"/>
            <a:ext cx="2952328" cy="1296144"/>
          </a:xfrm>
          <a:prstGeom prst="straightConnector1">
            <a:avLst/>
          </a:prstGeom>
          <a:ln w="19050">
            <a:solidFill>
              <a:srgbClr val="FF0000"/>
            </a:solidFill>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key sorting</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26</a:t>
            </a:fld>
            <a:endParaRPr lang="en-US"/>
          </a:p>
        </p:txBody>
      </p:sp>
      <p:pic>
        <p:nvPicPr>
          <p:cNvPr id="5" name="Content Placeholder 4" descr="pic6.jpg"/>
          <p:cNvPicPr>
            <a:picLocks noGrp="1" noChangeAspect="1"/>
          </p:cNvPicPr>
          <p:nvPr>
            <p:ph sz="quarter" idx="1"/>
          </p:nvPr>
        </p:nvPicPr>
        <p:blipFill>
          <a:blip r:embed="rId2" cstate="print"/>
          <a:srcRect/>
          <a:stretch>
            <a:fillRect/>
          </a:stretch>
        </p:blipFill>
        <p:spPr>
          <a:xfrm>
            <a:off x="944392" y="1219200"/>
            <a:ext cx="7255215" cy="4937125"/>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 Data</a:t>
            </a:r>
          </a:p>
        </p:txBody>
      </p:sp>
      <p:sp>
        <p:nvSpPr>
          <p:cNvPr id="3" name="Content Placeholder 2"/>
          <p:cNvSpPr>
            <a:spLocks noGrp="1"/>
          </p:cNvSpPr>
          <p:nvPr>
            <p:ph sz="quarter" idx="1"/>
          </p:nvPr>
        </p:nvSpPr>
        <p:spPr/>
        <p:txBody>
          <a:bodyPr/>
          <a:lstStyle/>
          <a:p>
            <a:pPr marL="381000" indent="-381000" eaLnBrk="1" hangingPunct="1">
              <a:buFontTx/>
              <a:buNone/>
            </a:pPr>
            <a:r>
              <a:rPr lang="en-GB" sz="2000" dirty="0" smtClean="0">
                <a:latin typeface="Arial" charset="0"/>
                <a:hlinkClick r:id="rId2"/>
              </a:rPr>
              <a:t>Filtering</a:t>
            </a:r>
            <a:r>
              <a:rPr lang="en-GB" sz="2000" dirty="0" smtClean="0">
                <a:latin typeface="Arial" charset="0"/>
              </a:rPr>
              <a:t> is a quick and easy way to find and work with a subset of data in a range. A filtered range displays only the rows that meet the criteria</a:t>
            </a:r>
          </a:p>
          <a:p>
            <a:pPr marL="381000" indent="-381000" eaLnBrk="1" hangingPunct="1">
              <a:buFontTx/>
              <a:buNone/>
            </a:pPr>
            <a:r>
              <a:rPr lang="en-GB" sz="2000" dirty="0" smtClean="0">
                <a:latin typeface="Arial" charset="0"/>
              </a:rPr>
              <a:t> </a:t>
            </a:r>
          </a:p>
          <a:p>
            <a:pPr marL="381000" indent="-381000"/>
            <a:r>
              <a:rPr lang="en-GB" sz="2000" dirty="0" smtClean="0">
                <a:latin typeface="Arial" charset="0"/>
              </a:rPr>
              <a:t>Unlike Sorting ,Filtering doesn't rearrange a range –filtering temporarily hides rows you don’t want displayed. </a:t>
            </a:r>
            <a:endParaRPr lang="en-US" sz="2000" dirty="0" smtClean="0">
              <a:latin typeface="Arial" charset="0"/>
            </a:endParaRPr>
          </a:p>
          <a:p>
            <a:pPr marL="381000" indent="-381000" eaLnBrk="1" hangingPunct="1">
              <a:buFontTx/>
              <a:buNone/>
            </a:pPr>
            <a:endParaRPr lang="en-US" sz="2000" dirty="0" smtClean="0">
              <a:latin typeface="Arial" charset="0"/>
            </a:endParaRPr>
          </a:p>
          <a:p>
            <a:pPr marL="381000" indent="-381000" eaLnBrk="1" hangingPunct="1">
              <a:lnSpc>
                <a:spcPct val="90000"/>
              </a:lnSpc>
            </a:pPr>
            <a:r>
              <a:rPr lang="en-US" sz="2000" dirty="0" smtClean="0">
                <a:latin typeface="Arial" charset="0"/>
              </a:rPr>
              <a:t>TO filter the data do the two steps:</a:t>
            </a:r>
          </a:p>
          <a:p>
            <a:pPr marL="655638" lvl="1" indent="-381000">
              <a:lnSpc>
                <a:spcPct val="90000"/>
              </a:lnSpc>
            </a:pPr>
            <a:r>
              <a:rPr lang="en-US" sz="2000" dirty="0" smtClean="0">
                <a:solidFill>
                  <a:schemeClr val="tx1"/>
                </a:solidFill>
                <a:latin typeface="Arial" charset="0"/>
              </a:rPr>
              <a:t>select data in worksheet to be filtered.</a:t>
            </a:r>
          </a:p>
          <a:p>
            <a:pPr marL="655638" lvl="1" indent="-381000">
              <a:lnSpc>
                <a:spcPct val="90000"/>
              </a:lnSpc>
            </a:pPr>
            <a:r>
              <a:rPr lang="en-US" sz="2000" dirty="0" smtClean="0">
                <a:solidFill>
                  <a:schemeClr val="tx1"/>
                </a:solidFill>
                <a:latin typeface="Arial" charset="0"/>
              </a:rPr>
              <a:t>from the Data tab ,select Filter.</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27</a:t>
            </a:fld>
            <a:endParaRPr lang="en-US"/>
          </a:p>
        </p:txBody>
      </p:sp>
      <p:pic>
        <p:nvPicPr>
          <p:cNvPr id="5" name="Picture 5" descr="12-03-33 12-33-58 م.png"/>
          <p:cNvPicPr>
            <a:picLocks noChangeAspect="1"/>
          </p:cNvPicPr>
          <p:nvPr/>
        </p:nvPicPr>
        <p:blipFill>
          <a:blip r:embed="rId3" cstate="print"/>
          <a:srcRect/>
          <a:stretch>
            <a:fillRect/>
          </a:stretch>
        </p:blipFill>
        <p:spPr bwMode="auto">
          <a:xfrm>
            <a:off x="5098231" y="4581128"/>
            <a:ext cx="3578225" cy="1403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 Data </a:t>
            </a:r>
            <a:r>
              <a:rPr lang="en-US" sz="2800" i="1" dirty="0" smtClean="0"/>
              <a:t>(cont)</a:t>
            </a:r>
            <a:endParaRPr lang="en-US" sz="2800" i="1"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28</a:t>
            </a:fld>
            <a:endParaRPr lang="en-US"/>
          </a:p>
        </p:txBody>
      </p:sp>
      <p:pic>
        <p:nvPicPr>
          <p:cNvPr id="5" name="Content Placeholder 4" descr="f1.png"/>
          <p:cNvPicPr>
            <a:picLocks noChangeAspect="1"/>
          </p:cNvPicPr>
          <p:nvPr/>
        </p:nvPicPr>
        <p:blipFill>
          <a:blip r:embed="rId2" cstate="print"/>
          <a:srcRect/>
          <a:stretch>
            <a:fillRect/>
          </a:stretch>
        </p:blipFill>
        <p:spPr bwMode="auto">
          <a:xfrm>
            <a:off x="919163" y="1700213"/>
            <a:ext cx="7305675" cy="4256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 Data </a:t>
            </a:r>
            <a:r>
              <a:rPr lang="en-US" sz="2800" i="1" dirty="0" smtClean="0"/>
              <a:t>(cont)</a:t>
            </a:r>
            <a:endParaRPr lang="en-US" dirty="0"/>
          </a:p>
        </p:txBody>
      </p:sp>
      <p:sp>
        <p:nvSpPr>
          <p:cNvPr id="3" name="Content Placeholder 2"/>
          <p:cNvSpPr>
            <a:spLocks noGrp="1"/>
          </p:cNvSpPr>
          <p:nvPr>
            <p:ph sz="quarter" idx="1"/>
          </p:nvPr>
        </p:nvSpPr>
        <p:spPr/>
        <p:txBody>
          <a:bodyPr/>
          <a:lstStyle/>
          <a:p>
            <a:r>
              <a:rPr lang="en-US" sz="2000" dirty="0" smtClean="0">
                <a:latin typeface="Arial" charset="0"/>
              </a:rPr>
              <a:t>By using Text Filters, you can specify a condition [to filter data by] that would normally take a great deal of time when you use the simple sort /remove method.</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29</a:t>
            </a:fld>
            <a:endParaRPr lang="en-US"/>
          </a:p>
        </p:txBody>
      </p:sp>
      <p:pic>
        <p:nvPicPr>
          <p:cNvPr id="5" name="Content Placeholder 4" descr="f2.png"/>
          <p:cNvPicPr>
            <a:picLocks noChangeAspect="1"/>
          </p:cNvPicPr>
          <p:nvPr/>
        </p:nvPicPr>
        <p:blipFill>
          <a:blip r:embed="rId2" cstate="print"/>
          <a:srcRect/>
          <a:stretch>
            <a:fillRect/>
          </a:stretch>
        </p:blipFill>
        <p:spPr bwMode="auto">
          <a:xfrm>
            <a:off x="4716016" y="2455515"/>
            <a:ext cx="3486150" cy="313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What is a MS Excel? </a:t>
            </a:r>
          </a:p>
        </p:txBody>
      </p:sp>
      <p:sp>
        <p:nvSpPr>
          <p:cNvPr id="11267"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7912E7F4-E9F5-4233-A359-61D454EA5A25}" type="slidenum">
              <a:rPr lang="ar-SA">
                <a:latin typeface="Times New Roman" pitchFamily="18" charset="0"/>
              </a:rPr>
              <a:pPr/>
              <a:t>3</a:t>
            </a:fld>
            <a:endParaRPr lang="en-US">
              <a:latin typeface="Times New Roman" pitchFamily="18" charset="0"/>
            </a:endParaRPr>
          </a:p>
        </p:txBody>
      </p:sp>
      <p:sp>
        <p:nvSpPr>
          <p:cNvPr id="4" name="Content Placeholder 3"/>
          <p:cNvSpPr>
            <a:spLocks noGrp="1"/>
          </p:cNvSpPr>
          <p:nvPr>
            <p:ph sz="quarter" idx="1"/>
          </p:nvPr>
        </p:nvSpPr>
        <p:spPr>
          <a:xfrm>
            <a:off x="457200" y="1219200"/>
            <a:ext cx="8229600" cy="5281613"/>
          </a:xfrm>
        </p:spPr>
        <p:txBody>
          <a:bodyPr>
            <a:noAutofit/>
          </a:bodyPr>
          <a:lstStyle/>
          <a:p>
            <a:pPr marL="548640" lvl="1" indent="-274320" algn="just" fontAlgn="auto">
              <a:spcAft>
                <a:spcPts val="0"/>
              </a:spcAft>
              <a:buNone/>
              <a:defRPr/>
            </a:pPr>
            <a:r>
              <a:rPr lang="en-US" sz="2000" b="1" u="sng" dirty="0" smtClean="0">
                <a:solidFill>
                  <a:srgbClr val="0070C0"/>
                </a:solidFill>
                <a:latin typeface="Arial" charset="0"/>
              </a:rPr>
              <a:t>A spread sheet program</a:t>
            </a:r>
          </a:p>
          <a:p>
            <a:pPr marL="548640" lvl="1" indent="-274320" algn="just" fontAlgn="auto">
              <a:spcAft>
                <a:spcPts val="0"/>
              </a:spcAft>
              <a:buFontTx/>
              <a:buNone/>
              <a:defRPr/>
            </a:pPr>
            <a:endParaRPr lang="en-US" sz="2000" b="1" u="sng" dirty="0" smtClean="0">
              <a:solidFill>
                <a:srgbClr val="0070C0"/>
              </a:solidFill>
              <a:latin typeface="Arial" charset="0"/>
            </a:endParaRPr>
          </a:p>
          <a:p>
            <a:pPr>
              <a:spcBef>
                <a:spcPct val="50000"/>
              </a:spcBef>
            </a:pPr>
            <a:r>
              <a:rPr lang="en-US" sz="2000" dirty="0" smtClean="0">
                <a:latin typeface="Arial" charset="0"/>
              </a:rPr>
              <a:t>	A spreadsheet is a </a:t>
            </a:r>
            <a:r>
              <a:rPr lang="en-US" sz="2000" dirty="0" smtClean="0">
                <a:solidFill>
                  <a:srgbClr val="FFFF00"/>
                </a:solidFill>
                <a:latin typeface="Arial" charset="0"/>
                <a:hlinkClick r:id="rId2" action="ppaction://hlinkfile" tooltip="Computer application"/>
              </a:rPr>
              <a:t>computer application</a:t>
            </a:r>
            <a:r>
              <a:rPr lang="en-US" sz="2000" dirty="0" smtClean="0">
                <a:solidFill>
                  <a:srgbClr val="FFFF00"/>
                </a:solidFill>
                <a:latin typeface="Arial" charset="0"/>
              </a:rPr>
              <a:t> </a:t>
            </a:r>
            <a:r>
              <a:rPr lang="en-US" sz="2000" dirty="0" smtClean="0">
                <a:latin typeface="Arial" charset="0"/>
              </a:rPr>
              <a:t>that simulates a paper </a:t>
            </a:r>
            <a:r>
              <a:rPr lang="en-US" sz="2000" dirty="0" smtClean="0">
                <a:latin typeface="Arial" charset="0"/>
                <a:hlinkClick r:id="rId3" action="ppaction://hlinkfile" tooltip="Worksheet"/>
              </a:rPr>
              <a:t>worksheet</a:t>
            </a:r>
            <a:r>
              <a:rPr lang="en-US" sz="2000" dirty="0" smtClean="0">
                <a:latin typeface="Arial" charset="0"/>
              </a:rPr>
              <a:t>. </a:t>
            </a:r>
          </a:p>
          <a:p>
            <a:pPr>
              <a:spcBef>
                <a:spcPct val="50000"/>
              </a:spcBef>
            </a:pPr>
            <a:r>
              <a:rPr lang="en-US" sz="2000" dirty="0" smtClean="0">
                <a:latin typeface="Arial" charset="0"/>
              </a:rPr>
              <a:t>It displays multiple cells that together make up a grid consisting of rows and columns, each cell containing either </a:t>
            </a:r>
            <a:r>
              <a:rPr lang="en-US" sz="2000" dirty="0" smtClean="0">
                <a:latin typeface="Arial" charset="0"/>
                <a:hlinkClick r:id="rId4" action="ppaction://hlinkfile" tooltip="Alphanumeric"/>
              </a:rPr>
              <a:t>alphanumeric</a:t>
            </a:r>
            <a:r>
              <a:rPr lang="en-US" sz="2000" dirty="0" smtClean="0">
                <a:latin typeface="Arial" charset="0"/>
              </a:rPr>
              <a:t> text or numeric values. </a:t>
            </a:r>
          </a:p>
          <a:p>
            <a:pPr>
              <a:spcBef>
                <a:spcPct val="50000"/>
              </a:spcBef>
            </a:pPr>
            <a:r>
              <a:rPr lang="en-US" sz="2000" dirty="0" smtClean="0">
                <a:latin typeface="Arial" charset="0"/>
              </a:rPr>
              <a:t>A spreadsheet cell may alternatively contain a </a:t>
            </a:r>
            <a:r>
              <a:rPr lang="en-US" sz="2000" dirty="0" smtClean="0">
                <a:latin typeface="Arial" charset="0"/>
                <a:hlinkClick r:id="rId5" action="ppaction://hlinkfile" tooltip="Formula"/>
              </a:rPr>
              <a:t>formula</a:t>
            </a:r>
            <a:r>
              <a:rPr lang="en-US" sz="2000" dirty="0" smtClean="0">
                <a:latin typeface="Arial" charset="0"/>
              </a:rPr>
              <a:t> that defines how the contents of that cell is to be calculated from the contents of any other cell (or combination of cells) each time any cell is updated.</a:t>
            </a:r>
          </a:p>
          <a:p>
            <a:pPr>
              <a:spcBef>
                <a:spcPct val="50000"/>
              </a:spcBef>
            </a:pPr>
            <a:r>
              <a:rPr lang="en-US" sz="2000" dirty="0" smtClean="0">
                <a:latin typeface="Arial" charset="0"/>
              </a:rPr>
              <a:t>Spreadsheets are frequently used for </a:t>
            </a:r>
            <a:r>
              <a:rPr lang="en-US" sz="2000" dirty="0" smtClean="0">
                <a:latin typeface="Arial" charset="0"/>
                <a:hlinkClick r:id="rId6" action="ppaction://hlinkfile" tooltip="Financial"/>
              </a:rPr>
              <a:t>financial</a:t>
            </a:r>
            <a:r>
              <a:rPr lang="en-US" sz="2000" dirty="0" smtClean="0">
                <a:latin typeface="Arial" charset="0"/>
              </a:rPr>
              <a:t> information because of their ability to re-calculate the entire sheet automatically after a change to a single cell is made.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Form</a:t>
            </a:r>
            <a:endParaRPr lang="en-US" dirty="0"/>
          </a:p>
        </p:txBody>
      </p:sp>
      <p:sp>
        <p:nvSpPr>
          <p:cNvPr id="3" name="Content Placeholder 2"/>
          <p:cNvSpPr>
            <a:spLocks noGrp="1"/>
          </p:cNvSpPr>
          <p:nvPr>
            <p:ph sz="quarter" idx="1"/>
          </p:nvPr>
        </p:nvSpPr>
        <p:spPr/>
        <p:txBody>
          <a:bodyPr/>
          <a:lstStyle/>
          <a:p>
            <a:r>
              <a:rPr lang="en-GB" sz="2000" dirty="0" smtClean="0">
                <a:latin typeface="Arial" charset="0"/>
              </a:rPr>
              <a:t>Excel can generate a built-in data form (data form: A dialog box that displays one complete record at a time. You can use data forms to add, change, locate, and delete records.) for your range. The data form displays all of your column labels in a single dialog box, with a blank space beside each label for you to fill in data for the column. You can enter new data, find rows based on cell contents, update existing data, and delete rows from the range.  </a:t>
            </a:r>
            <a:endParaRPr lang="en-US" sz="2000" dirty="0" smtClean="0">
              <a:latin typeface="Arial" charset="0"/>
            </a:endParaRPr>
          </a:p>
          <a:p>
            <a:endParaRPr lang="en-US" sz="2000" dirty="0" smtClean="0">
              <a:latin typeface="Arial" charset="0"/>
            </a:endParaRPr>
          </a:p>
          <a:p>
            <a:r>
              <a:rPr lang="en-US" sz="2000" dirty="0" smtClean="0">
                <a:latin typeface="Arial" charset="0"/>
              </a:rPr>
              <a:t>Microsoft chose not to include the Form button on the </a:t>
            </a:r>
            <a:r>
              <a:rPr lang="en-US" sz="2000" dirty="0" smtClean="0">
                <a:latin typeface="Arial" charset="0"/>
                <a:hlinkClick r:id="rId2" action="ppaction://hlinkfile"/>
              </a:rPr>
              <a:t>ribbon</a:t>
            </a:r>
            <a:r>
              <a:rPr lang="en-US" sz="2000" dirty="0" smtClean="0">
                <a:latin typeface="Arial" charset="0"/>
              </a:rPr>
              <a:t> in Excel 2007. </a:t>
            </a:r>
          </a:p>
          <a:p>
            <a:endParaRPr lang="en-US" sz="2000" dirty="0" smtClean="0">
              <a:latin typeface="Arial" charset="0"/>
            </a:endParaRPr>
          </a:p>
          <a:p>
            <a:r>
              <a:rPr lang="en-US" sz="2000" dirty="0" smtClean="0">
                <a:latin typeface="Arial" charset="0"/>
              </a:rPr>
              <a:t>The first step to using the data entry form, therefore, is, to add the Form button to the </a:t>
            </a:r>
            <a:r>
              <a:rPr lang="en-US" sz="2000" dirty="0" smtClean="0">
                <a:latin typeface="Arial" charset="0"/>
                <a:hlinkClick r:id="rId3" action="ppaction://hlinkfile"/>
              </a:rPr>
              <a:t>Quick Access Toolbar</a:t>
            </a:r>
            <a:r>
              <a:rPr lang="en-US" sz="2000" dirty="0" smtClean="0">
                <a:latin typeface="Arial" charset="0"/>
              </a:rPr>
              <a:t> so that we can use it.</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Form </a:t>
            </a:r>
            <a:r>
              <a:rPr lang="en-US" sz="2800" i="1" dirty="0" smtClean="0"/>
              <a:t>(cont)</a:t>
            </a:r>
            <a:endParaRPr lang="en-US" sz="2800" i="1" dirty="0"/>
          </a:p>
        </p:txBody>
      </p:sp>
      <p:sp>
        <p:nvSpPr>
          <p:cNvPr id="3" name="Content Placeholder 2"/>
          <p:cNvSpPr>
            <a:spLocks noGrp="1"/>
          </p:cNvSpPr>
          <p:nvPr>
            <p:ph sz="quarter" idx="1"/>
          </p:nvPr>
        </p:nvSpPr>
        <p:spPr/>
        <p:txBody>
          <a:bodyPr/>
          <a:lstStyle/>
          <a:p>
            <a:pPr>
              <a:buNone/>
            </a:pPr>
            <a:r>
              <a:rPr lang="en-US" sz="2000" dirty="0" smtClean="0">
                <a:solidFill>
                  <a:srgbClr val="0070C0"/>
                </a:solidFill>
                <a:latin typeface="Arial" charset="0"/>
              </a:rPr>
              <a:t>How to Add the Data Form to the Quick Access Toolbar?</a:t>
            </a:r>
          </a:p>
          <a:p>
            <a:pPr>
              <a:buNone/>
            </a:pPr>
            <a:endParaRPr lang="en-US" sz="2000" dirty="0" smtClean="0">
              <a:latin typeface="Arial" charset="0"/>
            </a:endParaRPr>
          </a:p>
          <a:p>
            <a:r>
              <a:rPr lang="en-US" sz="2000" dirty="0" smtClean="0">
                <a:latin typeface="Arial" charset="0"/>
              </a:rPr>
              <a:t>Click on down arrow at the end of the Quick Access Toolbar to open the drop down menu.</a:t>
            </a:r>
          </a:p>
          <a:p>
            <a:endParaRPr lang="en-US" sz="2000" dirty="0" smtClean="0">
              <a:latin typeface="Arial" charset="0"/>
            </a:endParaRPr>
          </a:p>
          <a:p>
            <a:r>
              <a:rPr lang="en-US" sz="2000" dirty="0" smtClean="0">
                <a:latin typeface="Arial" charset="0"/>
              </a:rPr>
              <a:t>Choose More Commands from the list to open the Customize the Quick Access Toolbar </a:t>
            </a:r>
            <a:r>
              <a:rPr lang="en-US" sz="2000" dirty="0" smtClean="0">
                <a:latin typeface="Arial" charset="0"/>
                <a:hlinkClick r:id="rId2" action="ppaction://hlinkfile"/>
              </a:rPr>
              <a:t>dialog box</a:t>
            </a:r>
            <a:r>
              <a:rPr lang="en-US" sz="2000" dirty="0" smtClean="0">
                <a:latin typeface="Arial" charset="0"/>
              </a:rPr>
              <a:t>.</a:t>
            </a:r>
          </a:p>
          <a:p>
            <a:endParaRPr lang="en-US" sz="2000" dirty="0" smtClean="0">
              <a:latin typeface="Arial" charset="0"/>
            </a:endParaRPr>
          </a:p>
          <a:p>
            <a:r>
              <a:rPr lang="en-US" sz="2000" dirty="0" smtClean="0">
                <a:latin typeface="Arial" charset="0"/>
              </a:rPr>
              <a:t>Click on down arrow at the end of the Choose</a:t>
            </a:r>
          </a:p>
          <a:p>
            <a:pPr>
              <a:buNone/>
            </a:pPr>
            <a:r>
              <a:rPr lang="en-US" sz="2000" dirty="0" smtClean="0">
                <a:latin typeface="Arial" charset="0"/>
              </a:rPr>
              <a:t> commands from line to open the drop down menu.</a:t>
            </a:r>
          </a:p>
          <a:p>
            <a:endParaRPr lang="en-US" sz="20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31</a:t>
            </a:fld>
            <a:endParaRPr lang="en-US"/>
          </a:p>
        </p:txBody>
      </p:sp>
      <p:pic>
        <p:nvPicPr>
          <p:cNvPr id="5" name="Content Placeholder 4" descr="r.png"/>
          <p:cNvPicPr>
            <a:picLocks noChangeAspect="1"/>
          </p:cNvPicPr>
          <p:nvPr/>
        </p:nvPicPr>
        <p:blipFill>
          <a:blip r:embed="rId3" cstate="print"/>
          <a:srcRect/>
          <a:stretch>
            <a:fillRect/>
          </a:stretch>
        </p:blipFill>
        <p:spPr bwMode="auto">
          <a:xfrm>
            <a:off x="6398840" y="3861048"/>
            <a:ext cx="2133600" cy="212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Form </a:t>
            </a:r>
            <a:r>
              <a:rPr lang="en-US" sz="2800" i="1" dirty="0" smtClean="0"/>
              <a:t>(cont)</a:t>
            </a:r>
            <a:endParaRPr lang="en-US" dirty="0"/>
          </a:p>
        </p:txBody>
      </p:sp>
      <p:sp>
        <p:nvSpPr>
          <p:cNvPr id="3" name="Content Placeholder 2"/>
          <p:cNvSpPr>
            <a:spLocks noGrp="1"/>
          </p:cNvSpPr>
          <p:nvPr>
            <p:ph sz="quarter" idx="1"/>
          </p:nvPr>
        </p:nvSpPr>
        <p:spPr/>
        <p:txBody>
          <a:bodyPr/>
          <a:lstStyle/>
          <a:p>
            <a:pPr>
              <a:buNone/>
            </a:pPr>
            <a:endParaRPr lang="en-US" sz="2000" dirty="0" smtClean="0">
              <a:latin typeface="Arial" charset="0"/>
            </a:endParaRPr>
          </a:p>
          <a:p>
            <a:r>
              <a:rPr lang="en-US" sz="2000" dirty="0" smtClean="0">
                <a:latin typeface="Arial" charset="0"/>
              </a:rPr>
              <a:t>Choose All Commands from the list to see all the commands available in Excel 2007 in the left hand pane.</a:t>
            </a:r>
          </a:p>
          <a:p>
            <a:endParaRPr lang="en-US" sz="2000" dirty="0" smtClean="0">
              <a:latin typeface="Arial" charset="0"/>
            </a:endParaRPr>
          </a:p>
          <a:p>
            <a:r>
              <a:rPr lang="en-US" sz="2000" dirty="0" smtClean="0">
                <a:latin typeface="Arial" charset="0"/>
              </a:rPr>
              <a:t>Scroll through this alphabetical list to find the Form command.</a:t>
            </a:r>
          </a:p>
          <a:p>
            <a:endParaRPr lang="en-US" sz="2000" dirty="0" smtClean="0">
              <a:latin typeface="Arial" charset="0"/>
            </a:endParaRPr>
          </a:p>
          <a:p>
            <a:r>
              <a:rPr lang="en-US" sz="2000" dirty="0" smtClean="0">
                <a:latin typeface="Arial" charset="0"/>
              </a:rPr>
              <a:t>Click on Add button between the command panes to add the Form command to the Quick Access Toolbar.</a:t>
            </a:r>
          </a:p>
          <a:p>
            <a:endParaRPr lang="en-US" sz="2000" dirty="0" smtClean="0">
              <a:latin typeface="Arial" charset="0"/>
            </a:endParaRPr>
          </a:p>
          <a:p>
            <a:r>
              <a:rPr lang="en-US" sz="2000" dirty="0" smtClean="0">
                <a:latin typeface="Arial" charset="0"/>
              </a:rPr>
              <a:t>Click OK.</a:t>
            </a:r>
          </a:p>
          <a:p>
            <a:endParaRPr lang="en-US" sz="2000" dirty="0" smtClean="0">
              <a:latin typeface="Arial" charset="0"/>
            </a:endParaRPr>
          </a:p>
          <a:p>
            <a:r>
              <a:rPr lang="en-US" sz="2000" dirty="0" smtClean="0">
                <a:latin typeface="Arial" charset="0"/>
              </a:rPr>
              <a:t>The Form button should now be added to the Quick Access Toolbar.</a:t>
            </a:r>
          </a:p>
          <a:p>
            <a:endParaRPr lang="en-US" sz="20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of Data Form</a:t>
            </a:r>
            <a:endParaRPr lang="en-US" dirty="0"/>
          </a:p>
        </p:txBody>
      </p:sp>
      <p:sp>
        <p:nvSpPr>
          <p:cNvPr id="3" name="Content Placeholder 2"/>
          <p:cNvSpPr>
            <a:spLocks noGrp="1"/>
          </p:cNvSpPr>
          <p:nvPr>
            <p:ph sz="quarter" idx="1"/>
          </p:nvPr>
        </p:nvSpPr>
        <p:spPr/>
        <p:txBody>
          <a:bodyPr/>
          <a:lstStyle/>
          <a:p>
            <a:pPr marL="381000" indent="-381000" eaLnBrk="1" hangingPunct="1"/>
            <a:r>
              <a:rPr lang="en-US" sz="2000" dirty="0" smtClean="0">
                <a:latin typeface="Arial" charset="0"/>
              </a:rPr>
              <a:t>Select  the data range.</a:t>
            </a:r>
          </a:p>
          <a:p>
            <a:pPr marL="381000" indent="-381000" eaLnBrk="1" hangingPunct="1"/>
            <a:r>
              <a:rPr lang="en-US" sz="2000" dirty="0" smtClean="0">
                <a:latin typeface="Arial" charset="0"/>
              </a:rPr>
              <a:t>Click on the Form button. </a:t>
            </a:r>
          </a:p>
          <a:p>
            <a:pPr marL="381000" indent="-381000" eaLnBrk="1" hangingPunct="1"/>
            <a:r>
              <a:rPr lang="en-US" sz="2000" dirty="0" smtClean="0">
                <a:latin typeface="Arial" charset="0"/>
              </a:rPr>
              <a:t>A form is displayed containing all the fieldnames. You can add, delete, or find  records.</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33</a:t>
            </a:fld>
            <a:endParaRPr lang="en-US"/>
          </a:p>
        </p:txBody>
      </p:sp>
      <p:pic>
        <p:nvPicPr>
          <p:cNvPr id="5" name="Picture 5" descr="formم.png"/>
          <p:cNvPicPr>
            <a:picLocks noChangeAspect="1"/>
          </p:cNvPicPr>
          <p:nvPr/>
        </p:nvPicPr>
        <p:blipFill>
          <a:blip r:embed="rId2" cstate="print"/>
          <a:srcRect/>
          <a:stretch>
            <a:fillRect/>
          </a:stretch>
        </p:blipFill>
        <p:spPr bwMode="auto">
          <a:xfrm>
            <a:off x="1524000" y="2724745"/>
            <a:ext cx="5943600" cy="3584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Validation</a:t>
            </a:r>
          </a:p>
        </p:txBody>
      </p:sp>
      <p:sp>
        <p:nvSpPr>
          <p:cNvPr id="3" name="Content Placeholder 2"/>
          <p:cNvSpPr>
            <a:spLocks noGrp="1"/>
          </p:cNvSpPr>
          <p:nvPr>
            <p:ph sz="quarter" idx="1"/>
          </p:nvPr>
        </p:nvSpPr>
        <p:spPr/>
        <p:txBody>
          <a:bodyPr/>
          <a:lstStyle/>
          <a:p>
            <a:pPr marL="381000" indent="-381000" eaLnBrk="1" hangingPunct="1">
              <a:buFontTx/>
              <a:buNone/>
            </a:pPr>
            <a:endParaRPr lang="en-GB" sz="2000" dirty="0" smtClean="0">
              <a:latin typeface="Arial" charset="0"/>
            </a:endParaRPr>
          </a:p>
          <a:p>
            <a:pPr marL="381000" indent="-381000"/>
            <a:r>
              <a:rPr lang="en-GB" sz="2000" dirty="0" smtClean="0">
                <a:latin typeface="Arial" charset="0"/>
              </a:rPr>
              <a:t>Ensuring valid data entry is an important task. You may want to restrict data entry to a certain range of dates, limit choices by using a list, or make sure that only positive whole numbers are entered. </a:t>
            </a:r>
          </a:p>
          <a:p>
            <a:pPr marL="381000" indent="-381000"/>
            <a:endParaRPr lang="en-GB" sz="2000" dirty="0" smtClean="0">
              <a:latin typeface="Arial" charset="0"/>
            </a:endParaRPr>
          </a:p>
          <a:p>
            <a:pPr marL="381000" indent="-381000"/>
            <a:r>
              <a:rPr lang="en-GB" sz="2000" dirty="0" smtClean="0">
                <a:latin typeface="Arial" charset="0"/>
              </a:rPr>
              <a:t>Providing immediate help to instruct users and clear messages when invalid data is entered is also essential to make the data entry experience go smoothly.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of Data Validation</a:t>
            </a:r>
            <a:endParaRPr lang="en-US" dirty="0"/>
          </a:p>
        </p:txBody>
      </p:sp>
      <p:sp>
        <p:nvSpPr>
          <p:cNvPr id="3" name="Content Placeholder 2"/>
          <p:cNvSpPr>
            <a:spLocks noGrp="1"/>
          </p:cNvSpPr>
          <p:nvPr>
            <p:ph sz="quarter" idx="1"/>
          </p:nvPr>
        </p:nvSpPr>
        <p:spPr/>
        <p:txBody>
          <a:bodyPr/>
          <a:lstStyle/>
          <a:p>
            <a:pPr marL="381000" indent="-381000" eaLnBrk="1" hangingPunct="1"/>
            <a:r>
              <a:rPr lang="en-GB" sz="2000" dirty="0" smtClean="0">
                <a:latin typeface="Arial" charset="0"/>
              </a:rPr>
              <a:t>Select one or more cells to validate. </a:t>
            </a:r>
          </a:p>
          <a:p>
            <a:pPr marL="381000" indent="-381000" eaLnBrk="1" hangingPunct="1"/>
            <a:r>
              <a:rPr lang="en-GB" sz="2000" dirty="0" smtClean="0">
                <a:latin typeface="Arial" charset="0"/>
              </a:rPr>
              <a:t>On the Data tab, click Data Validation, and then click the Settings tab.</a:t>
            </a:r>
          </a:p>
          <a:p>
            <a:pPr marL="381000" indent="-381000" eaLnBrk="1" hangingPunct="1"/>
            <a:r>
              <a:rPr lang="en-GB" sz="2000" dirty="0" smtClean="0">
                <a:latin typeface="Arial" charset="0"/>
              </a:rPr>
              <a:t>To specify the type of validation that you want, do one of the following:</a:t>
            </a:r>
          </a:p>
          <a:p>
            <a:pPr marL="655638" lvl="1" indent="-381000"/>
            <a:r>
              <a:rPr lang="en-GB" sz="1700" dirty="0" smtClean="0">
                <a:latin typeface="Arial" charset="0"/>
              </a:rPr>
              <a:t>Any value, whole number, decimal, List, Date, Time, Text Length or Custom</a:t>
            </a:r>
          </a:p>
          <a:p>
            <a:pPr marL="381000" indent="-381000" eaLnBrk="1" hangingPunct="1"/>
            <a:r>
              <a:rPr lang="en-US" sz="2000" dirty="0" smtClean="0">
                <a:latin typeface="Arial" charset="0"/>
              </a:rPr>
              <a:t>In Custom, any criteria can be given e.g. &gt;=3000</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35</a:t>
            </a:fld>
            <a:endParaRPr lang="en-US"/>
          </a:p>
        </p:txBody>
      </p:sp>
      <p:pic>
        <p:nvPicPr>
          <p:cNvPr id="5" name="Picture 4"/>
          <p:cNvPicPr>
            <a:picLocks noChangeAspect="1" noChangeArrowheads="1"/>
          </p:cNvPicPr>
          <p:nvPr/>
        </p:nvPicPr>
        <p:blipFill>
          <a:blip r:embed="rId2" cstate="print"/>
          <a:srcRect/>
          <a:stretch>
            <a:fillRect/>
          </a:stretch>
        </p:blipFill>
        <p:spPr bwMode="auto">
          <a:xfrm>
            <a:off x="2627784" y="3717032"/>
            <a:ext cx="5686425" cy="256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ts val="3960"/>
              </a:lnSpc>
            </a:pPr>
            <a:r>
              <a:rPr lang="en-CA" dirty="0" smtClean="0"/>
              <a:t>Create charts in Excel</a:t>
            </a:r>
          </a:p>
        </p:txBody>
      </p:sp>
      <p:sp>
        <p:nvSpPr>
          <p:cNvPr id="3" name="Content Placeholder 2"/>
          <p:cNvSpPr>
            <a:spLocks noGrp="1"/>
          </p:cNvSpPr>
          <p:nvPr>
            <p:ph sz="quarter" idx="1"/>
          </p:nvPr>
        </p:nvSpPr>
        <p:spPr/>
        <p:txBody>
          <a:bodyPr/>
          <a:lstStyle/>
          <a:p>
            <a:endParaRPr lang="en-CA" sz="2000" dirty="0" smtClean="0">
              <a:latin typeface="Arial" charset="0"/>
            </a:endParaRPr>
          </a:p>
          <a:p>
            <a:r>
              <a:rPr lang="en-CA" sz="2000" dirty="0" smtClean="0">
                <a:latin typeface="Arial" charset="0"/>
              </a:rPr>
              <a:t>Charts, or graphs, provide visual representations</a:t>
            </a:r>
            <a:br>
              <a:rPr lang="en-CA" sz="2000" dirty="0" smtClean="0">
                <a:latin typeface="Arial" charset="0"/>
              </a:rPr>
            </a:br>
            <a:r>
              <a:rPr lang="en-CA" sz="2000" dirty="0" smtClean="0">
                <a:latin typeface="Arial" charset="0"/>
              </a:rPr>
              <a:t>of the data.</a:t>
            </a:r>
          </a:p>
          <a:p>
            <a:pPr>
              <a:buNone/>
            </a:pPr>
            <a:endParaRPr lang="en-CA" sz="2000" dirty="0" smtClean="0">
              <a:latin typeface="Arial" charset="0"/>
            </a:endParaRPr>
          </a:p>
          <a:p>
            <a:r>
              <a:rPr lang="en-CA" sz="2000" dirty="0" smtClean="0">
                <a:latin typeface="Arial" charset="0"/>
              </a:rPr>
              <a:t>A chart may be embedded in an existing worksheet, or can be created on a separate</a:t>
            </a:r>
            <a:r>
              <a:rPr lang="en-US" sz="2000" dirty="0" smtClean="0">
                <a:latin typeface="Arial" charset="0"/>
              </a:rPr>
              <a:t> </a:t>
            </a:r>
            <a:r>
              <a:rPr lang="en-CA" sz="2000" dirty="0" smtClean="0">
                <a:latin typeface="Arial" charset="0"/>
              </a:rPr>
              <a:t>chart sheet with its own tab in the workbook.</a:t>
            </a:r>
          </a:p>
          <a:p>
            <a:pPr>
              <a:buNone/>
            </a:pPr>
            <a:endParaRPr lang="en-CA" sz="2800" dirty="0" smtClean="0">
              <a:solidFill>
                <a:srgbClr val="000000"/>
              </a:solidFill>
              <a:latin typeface="Calibri"/>
              <a:cs typeface="Calibri"/>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ts val="3960"/>
              </a:lnSpc>
            </a:pPr>
            <a:r>
              <a:rPr lang="en-CA" dirty="0" smtClean="0"/>
              <a:t>Creating a chart</a:t>
            </a:r>
            <a:endParaRPr lang="en-US" dirty="0"/>
          </a:p>
        </p:txBody>
      </p:sp>
      <p:pic>
        <p:nvPicPr>
          <p:cNvPr id="5" name="Content Placeholder 4" descr="pic14.jpg"/>
          <p:cNvPicPr>
            <a:picLocks noGrp="1" noChangeAspect="1"/>
          </p:cNvPicPr>
          <p:nvPr>
            <p:ph sz="quarter" idx="1"/>
          </p:nvPr>
        </p:nvPicPr>
        <p:blipFill>
          <a:blip r:embed="rId2" cstate="print"/>
          <a:stretch>
            <a:fillRect/>
          </a:stretch>
        </p:blipFill>
        <p:spPr>
          <a:xfrm>
            <a:off x="457200" y="2097524"/>
            <a:ext cx="8229600" cy="3180476"/>
          </a:xfrm>
        </p:spPr>
      </p:pic>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ts val="3960"/>
              </a:lnSpc>
            </a:pPr>
            <a:r>
              <a:rPr lang="en-CA" dirty="0" smtClean="0"/>
              <a:t>Method of chart creation</a:t>
            </a:r>
            <a:endParaRPr lang="en-US" dirty="0"/>
          </a:p>
        </p:txBody>
      </p:sp>
      <p:sp>
        <p:nvSpPr>
          <p:cNvPr id="3" name="Content Placeholder 2"/>
          <p:cNvSpPr>
            <a:spLocks noGrp="1"/>
          </p:cNvSpPr>
          <p:nvPr>
            <p:ph sz="quarter" idx="1"/>
          </p:nvPr>
        </p:nvSpPr>
        <p:spPr/>
        <p:txBody>
          <a:bodyPr/>
          <a:lstStyle/>
          <a:p>
            <a:pPr marL="457200" indent="-457200">
              <a:buFont typeface="+mj-lt"/>
              <a:buAutoNum type="arabicPeriod"/>
            </a:pPr>
            <a:r>
              <a:rPr lang="en-CA" sz="2000" dirty="0" smtClean="0">
                <a:latin typeface="Arial" charset="0"/>
              </a:rPr>
              <a:t>Select the data range (same as data series).</a:t>
            </a:r>
          </a:p>
          <a:p>
            <a:pPr marL="547687" lvl="2">
              <a:spcBef>
                <a:spcPts val="600"/>
              </a:spcBef>
              <a:buClr>
                <a:schemeClr val="accent1"/>
              </a:buClr>
            </a:pPr>
            <a:r>
              <a:rPr lang="en-CA" dirty="0" smtClean="0">
                <a:latin typeface="Arial" charset="0"/>
              </a:rPr>
              <a:t>Tip: Including Column Headings will save you time.</a:t>
            </a:r>
          </a:p>
          <a:p>
            <a:pPr marL="547687" lvl="2">
              <a:spcBef>
                <a:spcPts val="600"/>
              </a:spcBef>
              <a:buClr>
                <a:schemeClr val="accent1"/>
              </a:buClr>
              <a:buNone/>
            </a:pPr>
            <a:endParaRPr lang="en-CA" dirty="0" smtClean="0">
              <a:latin typeface="Arial" charset="0"/>
            </a:endParaRPr>
          </a:p>
          <a:p>
            <a:pPr marL="547687" lvl="2">
              <a:spcBef>
                <a:spcPts val="600"/>
              </a:spcBef>
              <a:buClr>
                <a:schemeClr val="accent1"/>
              </a:buClr>
              <a:buNone/>
            </a:pPr>
            <a:endParaRPr lang="en-CA" dirty="0" smtClean="0">
              <a:latin typeface="Arial" charset="0"/>
            </a:endParaRPr>
          </a:p>
          <a:p>
            <a:pPr marL="547687" lvl="2">
              <a:spcBef>
                <a:spcPts val="600"/>
              </a:spcBef>
              <a:buClr>
                <a:schemeClr val="accent1"/>
              </a:buClr>
              <a:buNone/>
            </a:pPr>
            <a:endParaRPr lang="en-CA" dirty="0" smtClean="0">
              <a:latin typeface="Arial" charset="0"/>
            </a:endParaRPr>
          </a:p>
          <a:p>
            <a:pPr marL="457200" lvl="1" indent="-457200">
              <a:spcBef>
                <a:spcPts val="600"/>
              </a:spcBef>
              <a:buClr>
                <a:schemeClr val="accent1"/>
              </a:buClr>
              <a:buFont typeface="+mj-lt"/>
              <a:buAutoNum type="arabicPeriod" startAt="2"/>
            </a:pPr>
            <a:endParaRPr lang="en-CA" sz="2000" dirty="0" smtClean="0">
              <a:solidFill>
                <a:schemeClr val="tx1"/>
              </a:solidFill>
              <a:latin typeface="Arial" charset="0"/>
            </a:endParaRPr>
          </a:p>
          <a:p>
            <a:pPr marL="457200" lvl="1" indent="-457200">
              <a:spcBef>
                <a:spcPts val="600"/>
              </a:spcBef>
              <a:buClr>
                <a:schemeClr val="accent1"/>
              </a:buClr>
              <a:buFont typeface="+mj-lt"/>
              <a:buAutoNum type="arabicPeriod" startAt="2"/>
            </a:pPr>
            <a:endParaRPr lang="en-CA" sz="2000" dirty="0" smtClean="0">
              <a:solidFill>
                <a:schemeClr val="tx1"/>
              </a:solidFill>
              <a:latin typeface="Arial" charset="0"/>
            </a:endParaRPr>
          </a:p>
          <a:p>
            <a:pPr marL="457200" lvl="1" indent="-457200">
              <a:spcBef>
                <a:spcPts val="600"/>
              </a:spcBef>
              <a:buClr>
                <a:schemeClr val="accent1"/>
              </a:buClr>
              <a:buFont typeface="+mj-lt"/>
              <a:buAutoNum type="arabicPeriod" startAt="2"/>
            </a:pPr>
            <a:endParaRPr lang="en-CA" sz="2000" dirty="0" smtClean="0">
              <a:solidFill>
                <a:schemeClr val="tx1"/>
              </a:solidFill>
              <a:latin typeface="Arial" charset="0"/>
            </a:endParaRPr>
          </a:p>
          <a:p>
            <a:pPr marL="457200" lvl="1" indent="-457200">
              <a:spcBef>
                <a:spcPts val="600"/>
              </a:spcBef>
              <a:buClr>
                <a:schemeClr val="accent1"/>
              </a:buClr>
              <a:buFont typeface="+mj-lt"/>
              <a:buAutoNum type="arabicPeriod" startAt="2"/>
            </a:pPr>
            <a:r>
              <a:rPr lang="en-CA" sz="2000" dirty="0" smtClean="0">
                <a:solidFill>
                  <a:schemeClr val="tx1"/>
                </a:solidFill>
                <a:latin typeface="Arial" charset="0"/>
              </a:rPr>
              <a:t>Select the chart type.</a:t>
            </a:r>
          </a:p>
          <a:p>
            <a:pPr marL="457200" lvl="1" indent="-457200">
              <a:spcBef>
                <a:spcPts val="600"/>
              </a:spcBef>
              <a:buClr>
                <a:schemeClr val="accent1"/>
              </a:buClr>
              <a:buFont typeface="+mj-lt"/>
              <a:buAutoNum type="arabicPeriod" startAt="2"/>
            </a:pPr>
            <a:r>
              <a:rPr lang="en-CA" sz="2000" dirty="0" smtClean="0">
                <a:solidFill>
                  <a:schemeClr val="tx1"/>
                </a:solidFill>
                <a:latin typeface="Arial" charset="0"/>
              </a:rPr>
              <a:t>Insert and designate the chart location.</a:t>
            </a:r>
          </a:p>
          <a:p>
            <a:pPr marL="457200" lvl="1" indent="-457200">
              <a:spcBef>
                <a:spcPts val="600"/>
              </a:spcBef>
              <a:buClr>
                <a:schemeClr val="accent1"/>
              </a:buClr>
              <a:buFont typeface="+mj-lt"/>
              <a:buAutoNum type="arabicPeriod" startAt="2"/>
            </a:pPr>
            <a:r>
              <a:rPr lang="en-CA" sz="2000" dirty="0" smtClean="0">
                <a:solidFill>
                  <a:schemeClr val="tx1"/>
                </a:solidFill>
                <a:latin typeface="Arial" charset="0"/>
              </a:rPr>
              <a:t>Choose the chart options.</a:t>
            </a:r>
          </a:p>
          <a:p>
            <a:pPr marL="457200" lvl="1" indent="-457200">
              <a:spcBef>
                <a:spcPts val="600"/>
              </a:spcBef>
              <a:buClr>
                <a:schemeClr val="accent1"/>
              </a:buClr>
              <a:buFont typeface="+mj-lt"/>
              <a:buAutoNum type="arabicPeriod" startAt="2"/>
            </a:pPr>
            <a:r>
              <a:rPr lang="en-CA" sz="2000" dirty="0" smtClean="0">
                <a:solidFill>
                  <a:schemeClr val="tx1"/>
                </a:solidFill>
                <a:latin typeface="Arial" charset="0"/>
              </a:rPr>
              <a:t>Change the chart location and size.</a:t>
            </a:r>
          </a:p>
          <a:p>
            <a:pPr>
              <a:lnSpc>
                <a:spcPts val="3680"/>
              </a:lnSpc>
            </a:pPr>
            <a:endParaRPr lang="en-CA" sz="2800" dirty="0" smtClean="0">
              <a:solidFill>
                <a:srgbClr val="000000"/>
              </a:solidFill>
            </a:endParaRPr>
          </a:p>
          <a:p>
            <a:pPr>
              <a:lnSpc>
                <a:spcPts val="3680"/>
              </a:lnSpc>
              <a:buNone/>
            </a:pPr>
            <a:endParaRPr lang="en-CA" sz="2800" dirty="0" smtClean="0">
              <a:solidFill>
                <a:srgbClr val="000000"/>
              </a:solidFill>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38</a:t>
            </a:fld>
            <a:endParaRPr lang="en-US"/>
          </a:p>
        </p:txBody>
      </p:sp>
      <p:pic>
        <p:nvPicPr>
          <p:cNvPr id="5" name="Picture 4" descr="pic15.jpg"/>
          <p:cNvPicPr>
            <a:picLocks noChangeAspect="1"/>
          </p:cNvPicPr>
          <p:nvPr/>
        </p:nvPicPr>
        <p:blipFill>
          <a:blip r:embed="rId2" cstate="print"/>
          <a:stretch>
            <a:fillRect/>
          </a:stretch>
        </p:blipFill>
        <p:spPr>
          <a:xfrm>
            <a:off x="1338262" y="2060848"/>
            <a:ext cx="6467475" cy="20574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ts val="3960"/>
              </a:lnSpc>
            </a:pPr>
            <a:r>
              <a:rPr lang="en-CA" dirty="0" smtClean="0"/>
              <a:t>Chart in sight</a:t>
            </a:r>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39</a:t>
            </a:fld>
            <a:endParaRPr lang="en-US"/>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1213404" y="1644328"/>
            <a:ext cx="7103012" cy="41609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50000"/>
              </a:spcBef>
              <a:defRPr/>
            </a:pPr>
            <a:r>
              <a:rPr lang="en-US" dirty="0" smtClean="0"/>
              <a:t>Excel First Screen</a:t>
            </a:r>
          </a:p>
        </p:txBody>
      </p:sp>
      <p:sp>
        <p:nvSpPr>
          <p:cNvPr id="12291" name="Slide Number Placeholder 2"/>
          <p:cNvSpPr>
            <a:spLocks noGrp="1"/>
          </p:cNvSpPr>
          <p:nvPr>
            <p:ph type="sldNum" sz="quarter" idx="12"/>
          </p:nvPr>
        </p:nvSpPr>
        <p:spPr bwMode="auto">
          <a:noFill/>
          <a:ln>
            <a:miter lim="800000"/>
            <a:headEnd/>
            <a:tailEnd/>
          </a:ln>
        </p:spPr>
        <p:txBody>
          <a:bodyPr wrap="square" lIns="91440" tIns="45720" rIns="91440" bIns="45720" numCol="1" anchor="t" anchorCtr="0" compatLnSpc="1">
            <a:prstTxWarp prst="textNoShape">
              <a:avLst/>
            </a:prstTxWarp>
          </a:bodyPr>
          <a:lstStyle/>
          <a:p>
            <a:fld id="{393665D7-8C2C-4D47-9E19-8A8364EE6482}" type="slidenum">
              <a:rPr lang="ar-SA">
                <a:latin typeface="Times New Roman" pitchFamily="18" charset="0"/>
              </a:rPr>
              <a:pPr/>
              <a:t>4</a:t>
            </a:fld>
            <a:endParaRPr lang="en-US">
              <a:latin typeface="Times New Roman" pitchFamily="18" charset="0"/>
            </a:endParaRPr>
          </a:p>
        </p:txBody>
      </p:sp>
      <p:pic>
        <p:nvPicPr>
          <p:cNvPr id="6" name="Picture 5"/>
          <p:cNvPicPr>
            <a:picLocks noChangeAspect="1" noChangeArrowheads="1"/>
          </p:cNvPicPr>
          <p:nvPr/>
        </p:nvPicPr>
        <p:blipFill>
          <a:blip r:embed="rId2" cstate="print"/>
          <a:srcRect/>
          <a:stretch>
            <a:fillRect/>
          </a:stretch>
        </p:blipFill>
        <p:spPr bwMode="auto">
          <a:xfrm>
            <a:off x="914400" y="1546126"/>
            <a:ext cx="7440613" cy="4475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Formatting Cells</a:t>
            </a:r>
          </a:p>
        </p:txBody>
      </p:sp>
      <p:sp>
        <p:nvSpPr>
          <p:cNvPr id="3" name="Content Placeholder 2"/>
          <p:cNvSpPr>
            <a:spLocks noGrp="1"/>
          </p:cNvSpPr>
          <p:nvPr>
            <p:ph sz="quarter" idx="1"/>
          </p:nvPr>
        </p:nvSpPr>
        <p:spPr/>
        <p:txBody>
          <a:bodyPr/>
          <a:lstStyle/>
          <a:p>
            <a:pPr marL="609600" indent="-609600" algn="just" eaLnBrk="1" hangingPunct="1">
              <a:lnSpc>
                <a:spcPct val="80000"/>
              </a:lnSpc>
              <a:buFontTx/>
              <a:buNone/>
            </a:pPr>
            <a:r>
              <a:rPr lang="en-US" sz="2000" dirty="0" smtClean="0">
                <a:latin typeface="Arial" charset="0"/>
              </a:rPr>
              <a:t>The arrangement of data for storage or display is called formatting. To format cell(s), select the cell(s) to be formatted and follow the steps:</a:t>
            </a:r>
          </a:p>
          <a:p>
            <a:pPr marL="609600" indent="-609600" algn="just" eaLnBrk="1" hangingPunct="1">
              <a:lnSpc>
                <a:spcPct val="80000"/>
              </a:lnSpc>
              <a:buFontTx/>
              <a:buAutoNum type="arabicPeriod"/>
            </a:pPr>
            <a:r>
              <a:rPr lang="en-US" sz="2000" dirty="0" smtClean="0">
                <a:latin typeface="Arial" charset="0"/>
              </a:rPr>
              <a:t>Right click on the selected cells and select the Format cells menu item.</a:t>
            </a:r>
          </a:p>
          <a:p>
            <a:pPr marL="609600" indent="-609600" algn="just" eaLnBrk="1" hangingPunct="1">
              <a:lnSpc>
                <a:spcPct val="80000"/>
              </a:lnSpc>
              <a:buFontTx/>
              <a:buAutoNum type="arabicPeriod"/>
            </a:pPr>
            <a:r>
              <a:rPr lang="en-US" sz="2000" dirty="0" smtClean="0">
                <a:latin typeface="Arial" charset="0"/>
              </a:rPr>
              <a:t>The following dialog box is displayed , you can configure all formatting options and press the Ok button.</a:t>
            </a:r>
          </a:p>
          <a:p>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40</a:t>
            </a:fld>
            <a:endParaRPr lang="en-US"/>
          </a:p>
        </p:txBody>
      </p:sp>
      <p:pic>
        <p:nvPicPr>
          <p:cNvPr id="5" name="Picture 5"/>
          <p:cNvPicPr>
            <a:picLocks noChangeAspect="1" noChangeArrowheads="1"/>
          </p:cNvPicPr>
          <p:nvPr/>
        </p:nvPicPr>
        <p:blipFill>
          <a:blip r:embed="rId2" cstate="print"/>
          <a:srcRect/>
          <a:stretch>
            <a:fillRect/>
          </a:stretch>
        </p:blipFill>
        <p:spPr bwMode="auto">
          <a:xfrm>
            <a:off x="2562200" y="3140968"/>
            <a:ext cx="3810000" cy="3282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Formatting Cells </a:t>
            </a:r>
            <a:r>
              <a:rPr lang="en-US" sz="2800" i="1" dirty="0" smtClean="0"/>
              <a:t>(cont)</a:t>
            </a:r>
            <a:endParaRPr lang="en-US" sz="2800" i="1" dirty="0"/>
          </a:p>
        </p:txBody>
      </p:sp>
      <p:sp>
        <p:nvSpPr>
          <p:cNvPr id="3" name="Content Placeholder 2"/>
          <p:cNvSpPr>
            <a:spLocks noGrp="1"/>
          </p:cNvSpPr>
          <p:nvPr>
            <p:ph sz="quarter" idx="1"/>
          </p:nvPr>
        </p:nvSpPr>
        <p:spPr/>
        <p:txBody>
          <a:bodyPr/>
          <a:lstStyle/>
          <a:p>
            <a:pPr marL="609600" indent="-609600" eaLnBrk="1" hangingPunct="1">
              <a:lnSpc>
                <a:spcPct val="80000"/>
              </a:lnSpc>
              <a:buFontTx/>
              <a:buNone/>
            </a:pPr>
            <a:r>
              <a:rPr lang="en-US" sz="1600" dirty="0" smtClean="0">
                <a:latin typeface="Arial" charset="0"/>
              </a:rPr>
              <a:t>There are six tabs in the Format Cells dialog box: Number, Alignment, Font, Border, Patterns, and Protection. </a:t>
            </a:r>
          </a:p>
          <a:p>
            <a:pPr marL="609600" indent="-609600" eaLnBrk="1" hangingPunct="1">
              <a:lnSpc>
                <a:spcPct val="80000"/>
              </a:lnSpc>
              <a:buFontTx/>
              <a:buAutoNum type="arabicPeriod"/>
            </a:pPr>
            <a:r>
              <a:rPr lang="en-US" sz="1600" dirty="0" smtClean="0">
                <a:latin typeface="Arial" charset="0"/>
                <a:hlinkClick r:id="rId2" action="ppaction://hlinkfile"/>
              </a:rPr>
              <a:t>Number Tab: </a:t>
            </a:r>
            <a:r>
              <a:rPr lang="en-US" sz="1600" dirty="0" smtClean="0">
                <a:latin typeface="Arial" charset="0"/>
              </a:rPr>
              <a:t>This tab contains options regarding formats of numbers. These are General, Number, Accounting, date, time, Percentage, Fraction, Scientific, text, Special and custom. By default, the general format. The user can select any format as per requirement.</a:t>
            </a:r>
          </a:p>
          <a:p>
            <a:pPr marL="609600" indent="-609600" eaLnBrk="1" hangingPunct="1">
              <a:lnSpc>
                <a:spcPct val="80000"/>
              </a:lnSpc>
              <a:buFontTx/>
              <a:buAutoNum type="arabicPeriod"/>
            </a:pPr>
            <a:r>
              <a:rPr lang="en-US" sz="1600" dirty="0" smtClean="0">
                <a:latin typeface="Arial" charset="0"/>
                <a:hlinkClick r:id="rId2" action="ppaction://hlinkfile"/>
              </a:rPr>
              <a:t>Alignment Tab:  </a:t>
            </a:r>
            <a:r>
              <a:rPr lang="en-US" sz="1600" dirty="0" smtClean="0">
                <a:latin typeface="Arial" charset="0"/>
              </a:rPr>
              <a:t>It contains options to align text horizontally (left, center, right, justify etc), vertically (left, center, right, justify etc), orientation of text, merging of cells etc.</a:t>
            </a:r>
          </a:p>
          <a:p>
            <a:pPr marL="609600" indent="-609600" eaLnBrk="1" hangingPunct="1">
              <a:lnSpc>
                <a:spcPct val="80000"/>
              </a:lnSpc>
              <a:buFontTx/>
              <a:buAutoNum type="arabicPeriod"/>
            </a:pPr>
            <a:endParaRPr lang="en-US" sz="1600" dirty="0" smtClean="0">
              <a:latin typeface="Arial" charset="0"/>
            </a:endParaRPr>
          </a:p>
          <a:p>
            <a:pPr marL="609600" indent="-609600" eaLnBrk="1" hangingPunct="1">
              <a:lnSpc>
                <a:spcPct val="80000"/>
              </a:lnSpc>
              <a:buFontTx/>
              <a:buAutoNum type="arabicPeriod"/>
            </a:pPr>
            <a:endParaRPr lang="en-US" sz="1600" dirty="0" smtClean="0">
              <a:latin typeface="Arial" charset="0"/>
            </a:endParaRPr>
          </a:p>
          <a:p>
            <a:pPr marL="609600" indent="-609600" eaLnBrk="1" hangingPunct="1">
              <a:lnSpc>
                <a:spcPct val="80000"/>
              </a:lnSpc>
              <a:buFontTx/>
              <a:buAutoNum type="arabicPeriod"/>
            </a:pPr>
            <a:endParaRPr lang="en-US" sz="1600" dirty="0" smtClean="0">
              <a:latin typeface="Arial" charset="0"/>
            </a:endParaRPr>
          </a:p>
          <a:p>
            <a:pPr marL="609600" indent="-609600" eaLnBrk="1" hangingPunct="1">
              <a:lnSpc>
                <a:spcPct val="80000"/>
              </a:lnSpc>
              <a:buFontTx/>
              <a:buAutoNum type="arabicPeriod"/>
            </a:pPr>
            <a:endParaRPr lang="en-US" sz="1600" dirty="0" smtClean="0">
              <a:latin typeface="Arial" charset="0"/>
            </a:endParaRPr>
          </a:p>
          <a:p>
            <a:pPr marL="609600" indent="-609600" eaLnBrk="1" hangingPunct="1">
              <a:lnSpc>
                <a:spcPct val="80000"/>
              </a:lnSpc>
              <a:buFontTx/>
              <a:buAutoNum type="arabicPeriod"/>
            </a:pPr>
            <a:endParaRPr lang="en-US" sz="1600" dirty="0" smtClean="0">
              <a:latin typeface="Arial" charset="0"/>
            </a:endParaRPr>
          </a:p>
          <a:p>
            <a:pPr marL="609600" indent="-609600" eaLnBrk="1" hangingPunct="1">
              <a:lnSpc>
                <a:spcPct val="80000"/>
              </a:lnSpc>
              <a:buFontTx/>
              <a:buAutoNum type="arabicPeriod"/>
            </a:pPr>
            <a:endParaRPr lang="en-US" sz="1600" dirty="0" smtClean="0">
              <a:latin typeface="Arial" charset="0"/>
            </a:endParaRPr>
          </a:p>
          <a:p>
            <a:pPr marL="609600" indent="-609600" eaLnBrk="1" hangingPunct="1">
              <a:lnSpc>
                <a:spcPct val="80000"/>
              </a:lnSpc>
              <a:buFontTx/>
              <a:buAutoNum type="arabicPeriod"/>
            </a:pPr>
            <a:endParaRPr lang="en-US" sz="1600" dirty="0" smtClean="0">
              <a:latin typeface="Arial" charset="0"/>
            </a:endParaRPr>
          </a:p>
          <a:p>
            <a:pPr marL="609600" indent="-609600" eaLnBrk="1" hangingPunct="1">
              <a:lnSpc>
                <a:spcPct val="80000"/>
              </a:lnSpc>
              <a:buFontTx/>
              <a:buAutoNum type="arabicPeriod"/>
            </a:pPr>
            <a:endParaRPr lang="en-US" sz="1600" dirty="0" smtClean="0">
              <a:latin typeface="Arial" charset="0"/>
            </a:endParaRPr>
          </a:p>
          <a:p>
            <a:pPr marL="609600" indent="-609600" eaLnBrk="1" hangingPunct="1">
              <a:lnSpc>
                <a:spcPct val="80000"/>
              </a:lnSpc>
              <a:buFontTx/>
              <a:buAutoNum type="arabicPeriod"/>
            </a:pPr>
            <a:r>
              <a:rPr lang="en-US" sz="1600" dirty="0" smtClean="0">
                <a:latin typeface="Arial" charset="0"/>
                <a:hlinkClick r:id="rId2" action="ppaction://hlinkfile"/>
              </a:rPr>
              <a:t>Font Tab</a:t>
            </a:r>
            <a:r>
              <a:rPr lang="en-US" sz="1600" dirty="0" smtClean="0">
                <a:latin typeface="Arial" charset="0"/>
              </a:rPr>
              <a:t>: Here the user can select a specific font type, size of text, </a:t>
            </a:r>
            <a:r>
              <a:rPr lang="en-US" sz="1600" dirty="0" err="1" smtClean="0">
                <a:latin typeface="Arial" charset="0"/>
              </a:rPr>
              <a:t>colour</a:t>
            </a:r>
            <a:r>
              <a:rPr lang="en-US" sz="1600" dirty="0" smtClean="0">
                <a:latin typeface="Arial" charset="0"/>
              </a:rPr>
              <a:t> and underline text etc.</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41</a:t>
            </a:fld>
            <a:endParaRPr lang="en-US"/>
          </a:p>
        </p:txBody>
      </p:sp>
      <p:pic>
        <p:nvPicPr>
          <p:cNvPr id="5" name="Picture 5"/>
          <p:cNvPicPr>
            <a:picLocks noChangeAspect="1" noChangeArrowheads="1"/>
          </p:cNvPicPr>
          <p:nvPr/>
        </p:nvPicPr>
        <p:blipFill>
          <a:blip r:embed="rId3" cstate="print"/>
          <a:srcRect/>
          <a:stretch>
            <a:fillRect/>
          </a:stretch>
        </p:blipFill>
        <p:spPr bwMode="auto">
          <a:xfrm>
            <a:off x="3763963" y="3200400"/>
            <a:ext cx="2378075" cy="2058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Formatting Cells </a:t>
            </a:r>
            <a:r>
              <a:rPr lang="en-US" sz="2800" i="1" dirty="0" smtClean="0"/>
              <a:t>(cont)</a:t>
            </a:r>
            <a:endParaRPr lang="en-US" dirty="0" smtClean="0"/>
          </a:p>
        </p:txBody>
      </p:sp>
      <p:sp>
        <p:nvSpPr>
          <p:cNvPr id="3" name="Content Placeholder 2"/>
          <p:cNvSpPr>
            <a:spLocks noGrp="1"/>
          </p:cNvSpPr>
          <p:nvPr>
            <p:ph sz="quarter" idx="1"/>
          </p:nvPr>
        </p:nvSpPr>
        <p:spPr/>
        <p:txBody>
          <a:bodyPr/>
          <a:lstStyle/>
          <a:p>
            <a:pPr marL="609600" indent="-609600" eaLnBrk="1" hangingPunct="1">
              <a:lnSpc>
                <a:spcPct val="80000"/>
              </a:lnSpc>
              <a:buFontTx/>
              <a:buAutoNum type="arabicPeriod" startAt="4"/>
            </a:pPr>
            <a:r>
              <a:rPr lang="en-US" sz="1600" dirty="0" smtClean="0">
                <a:latin typeface="Arial" charset="0"/>
                <a:hlinkClick r:id="rId2" action="ppaction://hlinkfile"/>
              </a:rPr>
              <a:t>Border Tab: </a:t>
            </a:r>
            <a:r>
              <a:rPr lang="en-US" sz="1600" dirty="0" smtClean="0">
                <a:latin typeface="Arial" charset="0"/>
              </a:rPr>
              <a:t>To surround the cells with border (lines), border option is used. It contains line types, lines colors, and options to draw border on left, right, top and bottom etc.</a:t>
            </a: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endParaRPr lang="en-US" sz="1600" dirty="0" smtClean="0">
              <a:latin typeface="Arial" charset="0"/>
            </a:endParaRPr>
          </a:p>
          <a:p>
            <a:pPr marL="609600" indent="-609600" eaLnBrk="1" hangingPunct="1">
              <a:lnSpc>
                <a:spcPct val="80000"/>
              </a:lnSpc>
              <a:buFontTx/>
              <a:buAutoNum type="arabicPeriod" startAt="4"/>
            </a:pPr>
            <a:r>
              <a:rPr lang="en-US" sz="1600" dirty="0" smtClean="0">
                <a:latin typeface="Arial" charset="0"/>
                <a:hlinkClick r:id="rId2" action="ppaction://hlinkfile"/>
              </a:rPr>
              <a:t>Fill Tab: </a:t>
            </a:r>
            <a:r>
              <a:rPr lang="en-US" sz="1600" dirty="0" smtClean="0">
                <a:latin typeface="Arial" charset="0"/>
              </a:rPr>
              <a:t>It has the patterns and colors shown in the dialog box.</a:t>
            </a:r>
          </a:p>
          <a:p>
            <a:pPr marL="609600" indent="-609600" eaLnBrk="1" hangingPunct="1">
              <a:lnSpc>
                <a:spcPct val="80000"/>
              </a:lnSpc>
              <a:buFontTx/>
              <a:buAutoNum type="arabicPeriod" startAt="4"/>
            </a:pPr>
            <a:r>
              <a:rPr lang="en-US" sz="1600" dirty="0" smtClean="0">
                <a:latin typeface="Arial" charset="0"/>
                <a:hlinkClick r:id="rId2" action="ppaction://hlinkfile"/>
              </a:rPr>
              <a:t>Protection Tab</a:t>
            </a:r>
            <a:r>
              <a:rPr lang="en-US" sz="1600" dirty="0" smtClean="0">
                <a:latin typeface="Arial" charset="0"/>
              </a:rPr>
              <a:t>:  It has two options Locked and Hidden but these options work only when the worksheet is protected. To protect the sheet, click on </a:t>
            </a:r>
            <a:r>
              <a:rPr lang="en-US" sz="1600" dirty="0" smtClean="0">
                <a:latin typeface="Arial" charset="0"/>
                <a:hlinkClick r:id="rId2" action="ppaction://hlinkfile"/>
              </a:rPr>
              <a:t>Review tab &gt; Protect Sheet</a:t>
            </a:r>
          </a:p>
          <a:p>
            <a:endParaRPr lang="en-US" sz="1600" dirty="0" smtClean="0">
              <a:latin typeface="Arial" charset="0"/>
            </a:endParaRP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42</a:t>
            </a:fld>
            <a:endParaRPr lang="en-US"/>
          </a:p>
        </p:txBody>
      </p:sp>
      <p:pic>
        <p:nvPicPr>
          <p:cNvPr id="5" name="Picture 5"/>
          <p:cNvPicPr>
            <a:picLocks noChangeAspect="1" noChangeArrowheads="1"/>
          </p:cNvPicPr>
          <p:nvPr/>
        </p:nvPicPr>
        <p:blipFill>
          <a:blip r:embed="rId3" cstate="print"/>
          <a:srcRect/>
          <a:stretch>
            <a:fillRect/>
          </a:stretch>
        </p:blipFill>
        <p:spPr bwMode="auto">
          <a:xfrm>
            <a:off x="1331640" y="2165846"/>
            <a:ext cx="2435225" cy="2127250"/>
          </a:xfrm>
          <a:prstGeom prst="rect">
            <a:avLst/>
          </a:prstGeom>
          <a:noFill/>
          <a:ln w="9525">
            <a:noFill/>
            <a:miter lim="800000"/>
            <a:headEnd/>
            <a:tailEnd/>
          </a:ln>
        </p:spPr>
      </p:pic>
      <p:pic>
        <p:nvPicPr>
          <p:cNvPr id="6" name="Picture 6"/>
          <p:cNvPicPr>
            <a:picLocks noChangeAspect="1" noChangeArrowheads="1"/>
          </p:cNvPicPr>
          <p:nvPr/>
        </p:nvPicPr>
        <p:blipFill>
          <a:blip r:embed="rId4" cstate="print"/>
          <a:srcRect/>
          <a:stretch>
            <a:fillRect/>
          </a:stretch>
        </p:blipFill>
        <p:spPr bwMode="auto">
          <a:xfrm>
            <a:off x="5004048" y="2057400"/>
            <a:ext cx="2884488"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 Formatting</a:t>
            </a:r>
          </a:p>
        </p:txBody>
      </p:sp>
      <p:sp>
        <p:nvSpPr>
          <p:cNvPr id="3" name="Content Placeholder 2"/>
          <p:cNvSpPr>
            <a:spLocks noGrp="1"/>
          </p:cNvSpPr>
          <p:nvPr>
            <p:ph sz="quarter" idx="1"/>
          </p:nvPr>
        </p:nvSpPr>
        <p:spPr/>
        <p:txBody>
          <a:bodyPr/>
          <a:lstStyle/>
          <a:p>
            <a:pPr marL="609600" indent="-609600" algn="just" eaLnBrk="1" hangingPunct="1">
              <a:lnSpc>
                <a:spcPct val="80000"/>
              </a:lnSpc>
              <a:buFontTx/>
              <a:buNone/>
            </a:pPr>
            <a:r>
              <a:rPr lang="en-US" sz="1800" dirty="0" smtClean="0">
                <a:latin typeface="Arial" charset="0"/>
                <a:hlinkClick r:id="rId2" action="ppaction://hlinkfile"/>
              </a:rPr>
              <a:t>Conditional Formatting </a:t>
            </a:r>
            <a:r>
              <a:rPr lang="en-US" sz="1600" dirty="0" smtClean="0">
                <a:latin typeface="Arial" charset="0"/>
              </a:rPr>
              <a:t>is based on fulfillment of a condition. f the condition is true, formatting takes and no action otherwise. </a:t>
            </a:r>
          </a:p>
          <a:p>
            <a:pPr marL="609600" indent="-609600" algn="just" eaLnBrk="1" hangingPunct="1">
              <a:lnSpc>
                <a:spcPct val="80000"/>
              </a:lnSpc>
              <a:buFont typeface="+mj-lt"/>
              <a:buAutoNum type="arabicPeriod"/>
            </a:pPr>
            <a:r>
              <a:rPr lang="en-US" sz="1600" dirty="0" smtClean="0">
                <a:latin typeface="Arial" charset="0"/>
              </a:rPr>
              <a:t>Select the cells in which conditional formatting is required. </a:t>
            </a:r>
          </a:p>
          <a:p>
            <a:pPr marL="609600" indent="-609600" algn="just" eaLnBrk="1" hangingPunct="1">
              <a:lnSpc>
                <a:spcPct val="80000"/>
              </a:lnSpc>
              <a:buFont typeface="+mj-lt"/>
              <a:buAutoNum type="arabicPeriod"/>
            </a:pPr>
            <a:r>
              <a:rPr lang="en-US" sz="1600" dirty="0" smtClean="0">
                <a:latin typeface="Arial" charset="0"/>
              </a:rPr>
              <a:t>Click the Conditional Formatting button under the Home tab, Styles section. </a:t>
            </a:r>
          </a:p>
          <a:p>
            <a:pPr marL="609600" indent="-609600" algn="just" eaLnBrk="1" hangingPunct="1">
              <a:lnSpc>
                <a:spcPct val="80000"/>
              </a:lnSpc>
              <a:buFont typeface="+mj-lt"/>
              <a:buAutoNum type="arabicPeriod"/>
            </a:pPr>
            <a:r>
              <a:rPr lang="en-US" sz="1600" dirty="0" smtClean="0">
                <a:latin typeface="Arial" charset="0"/>
              </a:rPr>
              <a:t>Select your rules. For this example,. The rule was that any text Equal to SR was red.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43</a:t>
            </a:fld>
            <a:endParaRPr lang="en-US"/>
          </a:p>
        </p:txBody>
      </p:sp>
      <p:pic>
        <p:nvPicPr>
          <p:cNvPr id="5" name="Picture 15" descr="cf2.png"/>
          <p:cNvPicPr>
            <a:picLocks noChangeAspect="1"/>
          </p:cNvPicPr>
          <p:nvPr/>
        </p:nvPicPr>
        <p:blipFill>
          <a:blip r:embed="rId3" cstate="print"/>
          <a:srcRect/>
          <a:stretch>
            <a:fillRect/>
          </a:stretch>
        </p:blipFill>
        <p:spPr bwMode="auto">
          <a:xfrm>
            <a:off x="2786608" y="2564904"/>
            <a:ext cx="3657600" cy="3978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44</a:t>
            </a:fld>
            <a:endParaRPr lang="en-US"/>
          </a:p>
        </p:txBody>
      </p:sp>
      <p:pic>
        <p:nvPicPr>
          <p:cNvPr id="5" name="Content Placeholder 4" descr="CF5.png"/>
          <p:cNvPicPr>
            <a:picLocks noChangeAspect="1"/>
          </p:cNvPicPr>
          <p:nvPr/>
        </p:nvPicPr>
        <p:blipFill>
          <a:blip r:embed="rId2" cstate="print"/>
          <a:srcRect/>
          <a:stretch>
            <a:fillRect/>
          </a:stretch>
        </p:blipFill>
        <p:spPr bwMode="auto">
          <a:xfrm>
            <a:off x="4265240" y="1340768"/>
            <a:ext cx="4267200" cy="1301750"/>
          </a:xfrm>
          <a:prstGeom prst="rect">
            <a:avLst/>
          </a:prstGeom>
          <a:noFill/>
          <a:ln w="9525">
            <a:noFill/>
            <a:miter lim="800000"/>
            <a:headEnd/>
            <a:tailEnd/>
          </a:ln>
        </p:spPr>
      </p:pic>
      <p:sp>
        <p:nvSpPr>
          <p:cNvPr id="6" name="Rectangle 7"/>
          <p:cNvSpPr>
            <a:spLocks noChangeArrowheads="1"/>
          </p:cNvSpPr>
          <p:nvPr/>
        </p:nvSpPr>
        <p:spPr bwMode="auto">
          <a:xfrm>
            <a:off x="323528" y="3009146"/>
            <a:ext cx="4572000" cy="707886"/>
          </a:xfrm>
          <a:prstGeom prst="rect">
            <a:avLst/>
          </a:prstGeom>
          <a:noFill/>
          <a:ln w="9525">
            <a:noFill/>
            <a:miter lim="800000"/>
            <a:headEnd/>
            <a:tailEnd/>
          </a:ln>
        </p:spPr>
        <p:txBody>
          <a:bodyPr>
            <a:spAutoFit/>
          </a:bodyPr>
          <a:lstStyle/>
          <a:p>
            <a:r>
              <a:rPr lang="en-US" sz="2000" dirty="0">
                <a:latin typeface="Arial" charset="0"/>
              </a:rPr>
              <a:t>Here is what a portion of the finished spreadsheet looks like.</a:t>
            </a:r>
          </a:p>
        </p:txBody>
      </p:sp>
      <p:pic>
        <p:nvPicPr>
          <p:cNvPr id="7" name="Picture 6" descr="CF6.png"/>
          <p:cNvPicPr>
            <a:picLocks noChangeAspect="1"/>
          </p:cNvPicPr>
          <p:nvPr/>
        </p:nvPicPr>
        <p:blipFill>
          <a:blip r:embed="rId3" cstate="print"/>
          <a:srcRect/>
          <a:stretch>
            <a:fillRect/>
          </a:stretch>
        </p:blipFill>
        <p:spPr bwMode="auto">
          <a:xfrm>
            <a:off x="4860032" y="2852936"/>
            <a:ext cx="3314700" cy="3333750"/>
          </a:xfrm>
          <a:prstGeom prst="rect">
            <a:avLst/>
          </a:prstGeom>
          <a:noFill/>
          <a:ln w="9525">
            <a:noFill/>
            <a:miter lim="800000"/>
            <a:headEnd/>
            <a:tailEnd/>
          </a:ln>
        </p:spPr>
      </p:pic>
      <p:sp>
        <p:nvSpPr>
          <p:cNvPr id="9" name="Title 1"/>
          <p:cNvSpPr>
            <a:spLocks noGrp="1"/>
          </p:cNvSpPr>
          <p:nvPr>
            <p:ph type="title"/>
          </p:nvPr>
        </p:nvSpPr>
        <p:spPr>
          <a:xfrm>
            <a:off x="457200" y="152400"/>
            <a:ext cx="8229600" cy="990600"/>
          </a:xfrm>
        </p:spPr>
        <p:txBody>
          <a:bodyPr/>
          <a:lstStyle/>
          <a:p>
            <a:r>
              <a:rPr lang="en-US" dirty="0" smtClean="0"/>
              <a:t>Conditional Formatting</a:t>
            </a:r>
            <a:r>
              <a:rPr lang="en-US" i="1" dirty="0" smtClean="0"/>
              <a:t>(cont)</a:t>
            </a:r>
            <a:endParaRPr lang="en-US" i="1"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Setup</a:t>
            </a:r>
          </a:p>
        </p:txBody>
      </p:sp>
      <p:sp>
        <p:nvSpPr>
          <p:cNvPr id="3" name="Content Placeholder 2"/>
          <p:cNvSpPr>
            <a:spLocks noGrp="1"/>
          </p:cNvSpPr>
          <p:nvPr>
            <p:ph sz="quarter" idx="1"/>
          </p:nvPr>
        </p:nvSpPr>
        <p:spPr/>
        <p:txBody>
          <a:bodyPr/>
          <a:lstStyle/>
          <a:p>
            <a:r>
              <a:rPr lang="en-US" sz="2000" dirty="0" smtClean="0">
                <a:latin typeface="Arial" charset="0"/>
              </a:rPr>
              <a:t>Under the Page Layout tab.. You’ve noticed that a lot of the options are there as separate buttons, allowing you to quickly set one aspect, without the need for the Page Setup dialog box. </a:t>
            </a:r>
          </a:p>
          <a:p>
            <a:endParaRPr lang="en-US" sz="2000" dirty="0" smtClean="0">
              <a:latin typeface="Arial" charset="0"/>
            </a:endParaRPr>
          </a:p>
          <a:p>
            <a:r>
              <a:rPr lang="en-US" sz="2000" dirty="0" smtClean="0">
                <a:latin typeface="Arial" charset="0"/>
              </a:rPr>
              <a:t>if you really need to get into the Page Setup dialog box:</a:t>
            </a:r>
            <a:endParaRPr lang="ar-SA" sz="2000" dirty="0" smtClean="0">
              <a:latin typeface="Arial" charset="0"/>
            </a:endParaRPr>
          </a:p>
          <a:p>
            <a:pPr lvl="1"/>
            <a:r>
              <a:rPr lang="en-US" sz="1700" dirty="0" smtClean="0">
                <a:latin typeface="Arial" charset="0"/>
              </a:rPr>
              <a:t>Under the Page Layout tab ,A Page Setup section on the ribbon have a little arrow in the bottom right hand corner of the section , click on the arrow ,the page setup dialog box is displayed.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45</a:t>
            </a:fld>
            <a:endParaRPr lang="en-US"/>
          </a:p>
        </p:txBody>
      </p:sp>
      <p:pic>
        <p:nvPicPr>
          <p:cNvPr id="5" name="Picture 7" descr="ps.png"/>
          <p:cNvPicPr>
            <a:picLocks noChangeAspect="1"/>
          </p:cNvPicPr>
          <p:nvPr/>
        </p:nvPicPr>
        <p:blipFill>
          <a:blip r:embed="rId2" cstate="print"/>
          <a:srcRect/>
          <a:stretch>
            <a:fillRect/>
          </a:stretch>
        </p:blipFill>
        <p:spPr bwMode="auto">
          <a:xfrm>
            <a:off x="2843808" y="4221088"/>
            <a:ext cx="33528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Setup </a:t>
            </a:r>
            <a:r>
              <a:rPr lang="en-US" i="1" dirty="0" smtClean="0"/>
              <a:t>(cont)</a:t>
            </a:r>
            <a:endParaRPr lang="en-US" i="1" dirty="0"/>
          </a:p>
        </p:txBody>
      </p:sp>
      <p:sp>
        <p:nvSpPr>
          <p:cNvPr id="3" name="Content Placeholder 2"/>
          <p:cNvSpPr>
            <a:spLocks noGrp="1"/>
          </p:cNvSpPr>
          <p:nvPr>
            <p:ph sz="quarter" idx="1"/>
          </p:nvPr>
        </p:nvSpPr>
        <p:spPr>
          <a:xfrm>
            <a:off x="395536" y="1363216"/>
            <a:ext cx="3970784" cy="4802088"/>
          </a:xfrm>
        </p:spPr>
        <p:txBody>
          <a:bodyPr/>
          <a:lstStyle/>
          <a:p>
            <a:pPr>
              <a:lnSpc>
                <a:spcPct val="80000"/>
              </a:lnSpc>
              <a:spcBef>
                <a:spcPct val="50000"/>
              </a:spcBef>
            </a:pPr>
            <a:r>
              <a:rPr lang="en-US" sz="1800" dirty="0" smtClean="0">
                <a:latin typeface="Arial" charset="0"/>
              </a:rPr>
              <a:t>The page setup dialog box contains four tabs i.e., Page, Margins, Header/Footer and Sheet. </a:t>
            </a:r>
          </a:p>
          <a:p>
            <a:pPr>
              <a:lnSpc>
                <a:spcPct val="80000"/>
              </a:lnSpc>
              <a:spcBef>
                <a:spcPct val="50000"/>
              </a:spcBef>
            </a:pPr>
            <a:endParaRPr lang="en-US" sz="1800" dirty="0" smtClean="0">
              <a:latin typeface="Arial" charset="0"/>
            </a:endParaRPr>
          </a:p>
          <a:p>
            <a:pPr>
              <a:lnSpc>
                <a:spcPct val="80000"/>
              </a:lnSpc>
              <a:spcBef>
                <a:spcPct val="50000"/>
              </a:spcBef>
            </a:pPr>
            <a:r>
              <a:rPr lang="en-US" sz="1800" dirty="0" smtClean="0">
                <a:latin typeface="Arial" charset="0"/>
                <a:hlinkClick r:id="rId2" action="ppaction://hlinkfile"/>
              </a:rPr>
              <a:t>Page Tab: </a:t>
            </a:r>
            <a:r>
              <a:rPr lang="en-US" sz="1800" dirty="0" smtClean="0">
                <a:latin typeface="Arial" charset="0"/>
              </a:rPr>
              <a:t>In Page Tab, orientation(i.e., Portrait / Landscape), Scaling and Paper Size can be selected.</a:t>
            </a:r>
          </a:p>
          <a:p>
            <a:pPr>
              <a:lnSpc>
                <a:spcPct val="80000"/>
              </a:lnSpc>
              <a:spcBef>
                <a:spcPct val="50000"/>
              </a:spcBef>
            </a:pPr>
            <a:endParaRPr lang="en-US" sz="1800" dirty="0" smtClean="0">
              <a:latin typeface="Arial" charset="0"/>
            </a:endParaRPr>
          </a:p>
          <a:p>
            <a:pPr>
              <a:lnSpc>
                <a:spcPct val="80000"/>
              </a:lnSpc>
              <a:spcBef>
                <a:spcPct val="50000"/>
              </a:spcBef>
            </a:pPr>
            <a:r>
              <a:rPr lang="en-US" sz="1800" dirty="0" smtClean="0">
                <a:latin typeface="Arial" charset="0"/>
                <a:hlinkClick r:id="rId2" action="ppaction://hlinkfile"/>
              </a:rPr>
              <a:t>Margins Tab: </a:t>
            </a:r>
            <a:r>
              <a:rPr lang="en-US" sz="1800" dirty="0" smtClean="0">
                <a:latin typeface="Arial" charset="0"/>
              </a:rPr>
              <a:t>Margin means the blank space from any edge to the text. Margins are on all four sides i.e., Top, Bottom, Left and Right. Other than these four, margin from header and margin from footer can also be adjusted.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46</a:t>
            </a:fld>
            <a:endParaRPr lang="en-US"/>
          </a:p>
        </p:txBody>
      </p:sp>
      <p:pic>
        <p:nvPicPr>
          <p:cNvPr id="5" name="Picture 5" descr="page.png"/>
          <p:cNvPicPr>
            <a:picLocks noChangeAspect="1"/>
          </p:cNvPicPr>
          <p:nvPr/>
        </p:nvPicPr>
        <p:blipFill>
          <a:blip r:embed="rId3" cstate="print"/>
          <a:srcRect/>
          <a:stretch>
            <a:fillRect/>
          </a:stretch>
        </p:blipFill>
        <p:spPr bwMode="auto">
          <a:xfrm>
            <a:off x="5508104" y="908720"/>
            <a:ext cx="2552700" cy="2674938"/>
          </a:xfrm>
          <a:prstGeom prst="rect">
            <a:avLst/>
          </a:prstGeom>
          <a:noFill/>
          <a:ln w="9525">
            <a:noFill/>
            <a:miter lim="800000"/>
            <a:headEnd/>
            <a:tailEnd/>
          </a:ln>
        </p:spPr>
      </p:pic>
      <p:pic>
        <p:nvPicPr>
          <p:cNvPr id="6" name="Picture 6" descr="margin.png"/>
          <p:cNvPicPr>
            <a:picLocks noChangeAspect="1"/>
          </p:cNvPicPr>
          <p:nvPr/>
        </p:nvPicPr>
        <p:blipFill>
          <a:blip r:embed="rId4" cstate="print"/>
          <a:srcRect/>
          <a:stretch>
            <a:fillRect/>
          </a:stretch>
        </p:blipFill>
        <p:spPr bwMode="auto">
          <a:xfrm>
            <a:off x="5538167" y="3645024"/>
            <a:ext cx="2562225" cy="2697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Setup </a:t>
            </a:r>
            <a:r>
              <a:rPr lang="en-US" i="1" dirty="0" smtClean="0"/>
              <a:t>(cont)</a:t>
            </a:r>
            <a:endParaRPr lang="en-US" dirty="0"/>
          </a:p>
        </p:txBody>
      </p:sp>
      <p:sp>
        <p:nvSpPr>
          <p:cNvPr id="3" name="Content Placeholder 2"/>
          <p:cNvSpPr>
            <a:spLocks noGrp="1"/>
          </p:cNvSpPr>
          <p:nvPr>
            <p:ph sz="quarter" idx="1"/>
          </p:nvPr>
        </p:nvSpPr>
        <p:spPr>
          <a:xfrm>
            <a:off x="457200" y="1219200"/>
            <a:ext cx="3898776" cy="4937760"/>
          </a:xfrm>
        </p:spPr>
        <p:txBody>
          <a:bodyPr/>
          <a:lstStyle/>
          <a:p>
            <a:pPr>
              <a:lnSpc>
                <a:spcPct val="80000"/>
              </a:lnSpc>
              <a:spcBef>
                <a:spcPct val="50000"/>
              </a:spcBef>
              <a:defRPr/>
            </a:pPr>
            <a:r>
              <a:rPr lang="en-US" sz="1800" dirty="0" smtClean="0">
                <a:latin typeface="Arial" charset="0"/>
                <a:hlinkClick r:id="rId2" action="ppaction://hlinkfile"/>
              </a:rPr>
              <a:t>Header/Footer Tab</a:t>
            </a:r>
            <a:r>
              <a:rPr lang="en-US" sz="1800" dirty="0" smtClean="0">
                <a:latin typeface="Arial" charset="0"/>
              </a:rPr>
              <a:t>: In Microsoft Excel, headers and footers are lines of text that print at the top (header) and bottom (footer) of each page in the spreadsheet. </a:t>
            </a:r>
          </a:p>
          <a:p>
            <a:pPr>
              <a:lnSpc>
                <a:spcPct val="80000"/>
              </a:lnSpc>
              <a:spcBef>
                <a:spcPct val="50000"/>
              </a:spcBef>
              <a:defRPr/>
            </a:pPr>
            <a:endParaRPr lang="en-US" sz="1800" dirty="0" smtClean="0">
              <a:latin typeface="Arial" charset="0"/>
            </a:endParaRPr>
          </a:p>
          <a:p>
            <a:pPr>
              <a:lnSpc>
                <a:spcPct val="80000"/>
              </a:lnSpc>
              <a:spcBef>
                <a:spcPct val="50000"/>
              </a:spcBef>
              <a:defRPr/>
            </a:pPr>
            <a:r>
              <a:rPr lang="en-US" sz="1800" dirty="0" smtClean="0">
                <a:latin typeface="Arial" charset="0"/>
              </a:rPr>
              <a:t>In Excel, Header and footer both areas are divided into three i.e., Left Section, Center Section and Right Section. In these section the user can type any text like title and insert page#, time date etc.  </a:t>
            </a:r>
          </a:p>
          <a:p>
            <a:pPr>
              <a:lnSpc>
                <a:spcPct val="80000"/>
              </a:lnSpc>
              <a:spcBef>
                <a:spcPct val="50000"/>
              </a:spcBef>
              <a:defRPr/>
            </a:pPr>
            <a:endParaRPr lang="en-US" sz="1800" dirty="0" smtClean="0">
              <a:latin typeface="Arial" charset="0"/>
            </a:endParaRPr>
          </a:p>
          <a:p>
            <a:pPr>
              <a:lnSpc>
                <a:spcPct val="80000"/>
              </a:lnSpc>
              <a:spcBef>
                <a:spcPct val="50000"/>
              </a:spcBef>
              <a:defRPr/>
            </a:pPr>
            <a:r>
              <a:rPr lang="en-US" sz="1800" dirty="0" smtClean="0">
                <a:latin typeface="Arial" charset="0"/>
              </a:rPr>
              <a:t>Write your text in the desired left/center/right section(s) and the click OK.</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47</a:t>
            </a:fld>
            <a:endParaRPr lang="en-US"/>
          </a:p>
        </p:txBody>
      </p:sp>
      <p:grpSp>
        <p:nvGrpSpPr>
          <p:cNvPr id="8" name="Group 7"/>
          <p:cNvGrpSpPr/>
          <p:nvPr/>
        </p:nvGrpSpPr>
        <p:grpSpPr>
          <a:xfrm>
            <a:off x="4355976" y="838200"/>
            <a:ext cx="4267200" cy="3691136"/>
            <a:chOff x="4355976" y="838200"/>
            <a:chExt cx="4267200" cy="3691136"/>
          </a:xfrm>
        </p:grpSpPr>
        <p:pic>
          <p:nvPicPr>
            <p:cNvPr id="5" name="Picture 6" descr="footer.png"/>
            <p:cNvPicPr>
              <a:picLocks noChangeAspect="1"/>
            </p:cNvPicPr>
            <p:nvPr/>
          </p:nvPicPr>
          <p:blipFill>
            <a:blip r:embed="rId3" cstate="print"/>
            <a:srcRect/>
            <a:stretch>
              <a:fillRect/>
            </a:stretch>
          </p:blipFill>
          <p:spPr bwMode="auto">
            <a:xfrm>
              <a:off x="5715000" y="838200"/>
              <a:ext cx="2663825" cy="2786063"/>
            </a:xfrm>
            <a:prstGeom prst="rect">
              <a:avLst/>
            </a:prstGeom>
            <a:noFill/>
            <a:ln w="9525">
              <a:noFill/>
              <a:miter lim="800000"/>
              <a:headEnd/>
              <a:tailEnd/>
            </a:ln>
          </p:spPr>
        </p:pic>
        <p:pic>
          <p:nvPicPr>
            <p:cNvPr id="6" name="Picture 7" descr="footersection.png"/>
            <p:cNvPicPr>
              <a:picLocks noChangeAspect="1"/>
            </p:cNvPicPr>
            <p:nvPr/>
          </p:nvPicPr>
          <p:blipFill>
            <a:blip r:embed="rId4" cstate="print"/>
            <a:srcRect/>
            <a:stretch>
              <a:fillRect/>
            </a:stretch>
          </p:blipFill>
          <p:spPr bwMode="auto">
            <a:xfrm>
              <a:off x="4355976" y="2852936"/>
              <a:ext cx="4267200" cy="1676400"/>
            </a:xfrm>
            <a:prstGeom prst="rect">
              <a:avLst/>
            </a:prstGeom>
            <a:noFill/>
            <a:ln w="9525">
              <a:noFill/>
              <a:miter lim="800000"/>
              <a:headEnd/>
              <a:tailEnd/>
            </a:ln>
          </p:spPr>
        </p:pic>
      </p:grpSp>
      <p:pic>
        <p:nvPicPr>
          <p:cNvPr id="7" name="Picture 8" descr="headersection.png"/>
          <p:cNvPicPr>
            <a:picLocks noChangeAspect="1"/>
          </p:cNvPicPr>
          <p:nvPr/>
        </p:nvPicPr>
        <p:blipFill>
          <a:blip r:embed="rId5" cstate="print"/>
          <a:srcRect/>
          <a:stretch>
            <a:fillRect/>
          </a:stretch>
        </p:blipFill>
        <p:spPr bwMode="auto">
          <a:xfrm>
            <a:off x="4419600" y="4800600"/>
            <a:ext cx="4286250" cy="1611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Setup </a:t>
            </a:r>
            <a:r>
              <a:rPr lang="en-US" i="1" dirty="0" smtClean="0"/>
              <a:t>(cont)</a:t>
            </a:r>
            <a:endParaRPr lang="en-US" dirty="0"/>
          </a:p>
        </p:txBody>
      </p:sp>
      <p:sp>
        <p:nvSpPr>
          <p:cNvPr id="3" name="Content Placeholder 2"/>
          <p:cNvSpPr>
            <a:spLocks noGrp="1"/>
          </p:cNvSpPr>
          <p:nvPr>
            <p:ph sz="quarter" idx="1"/>
          </p:nvPr>
        </p:nvSpPr>
        <p:spPr>
          <a:xfrm>
            <a:off x="457200" y="1219200"/>
            <a:ext cx="3250704" cy="4937760"/>
          </a:xfrm>
        </p:spPr>
        <p:txBody>
          <a:bodyPr/>
          <a:lstStyle/>
          <a:p>
            <a:pPr>
              <a:lnSpc>
                <a:spcPct val="80000"/>
              </a:lnSpc>
              <a:spcBef>
                <a:spcPct val="50000"/>
              </a:spcBef>
              <a:defRPr/>
            </a:pPr>
            <a:r>
              <a:rPr lang="en-US" sz="1800" dirty="0" smtClean="0">
                <a:latin typeface="Arial" charset="0"/>
                <a:hlinkClick r:id="rId2" action="ppaction://hlinkfile"/>
              </a:rPr>
              <a:t>Sheet Tab: </a:t>
            </a:r>
            <a:r>
              <a:rPr lang="en-US" sz="1800" dirty="0" smtClean="0">
                <a:latin typeface="Arial" charset="0"/>
              </a:rPr>
              <a:t>This tab contains four major options:</a:t>
            </a:r>
          </a:p>
          <a:p>
            <a:pPr lvl="1">
              <a:lnSpc>
                <a:spcPct val="80000"/>
              </a:lnSpc>
              <a:spcBef>
                <a:spcPct val="50000"/>
              </a:spcBef>
              <a:defRPr/>
            </a:pPr>
            <a:r>
              <a:rPr lang="en-US" sz="1800" dirty="0" smtClean="0">
                <a:solidFill>
                  <a:schemeClr val="tx1"/>
                </a:solidFill>
                <a:latin typeface="Arial" charset="0"/>
                <a:hlinkClick r:id="rId2" action="ppaction://hlinkfile"/>
              </a:rPr>
              <a:t>Print Area: </a:t>
            </a:r>
            <a:r>
              <a:rPr lang="en-US" sz="1500" dirty="0" smtClean="0">
                <a:latin typeface="Arial" charset="0"/>
              </a:rPr>
              <a:t>A Particular area in the sheet can be selected for printing. When print command is given, complete sheet is not printed, only selected area is printed. To select Print Area click on      in front of Print Area. Then select rows and columns and click on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48</a:t>
            </a:fld>
            <a:endParaRPr lang="en-US"/>
          </a:p>
        </p:txBody>
      </p:sp>
      <p:pic>
        <p:nvPicPr>
          <p:cNvPr id="5" name="Picture 7"/>
          <p:cNvPicPr>
            <a:picLocks noChangeAspect="1" noChangeArrowheads="1"/>
          </p:cNvPicPr>
          <p:nvPr/>
        </p:nvPicPr>
        <p:blipFill>
          <a:blip r:embed="rId3" cstate="print"/>
          <a:srcRect/>
          <a:stretch>
            <a:fillRect/>
          </a:stretch>
        </p:blipFill>
        <p:spPr bwMode="auto">
          <a:xfrm>
            <a:off x="1823120" y="3672135"/>
            <a:ext cx="228600" cy="188913"/>
          </a:xfrm>
          <a:prstGeom prst="rect">
            <a:avLst/>
          </a:prstGeom>
          <a:noFill/>
          <a:ln w="9525">
            <a:noFill/>
            <a:miter lim="800000"/>
            <a:headEnd/>
            <a:tailEnd/>
          </a:ln>
        </p:spPr>
      </p:pic>
      <p:pic>
        <p:nvPicPr>
          <p:cNvPr id="6" name="Picture 7"/>
          <p:cNvPicPr>
            <a:picLocks noChangeAspect="1" noChangeArrowheads="1"/>
          </p:cNvPicPr>
          <p:nvPr/>
        </p:nvPicPr>
        <p:blipFill>
          <a:blip r:embed="rId3" cstate="print"/>
          <a:srcRect/>
          <a:stretch>
            <a:fillRect/>
          </a:stretch>
        </p:blipFill>
        <p:spPr bwMode="auto">
          <a:xfrm>
            <a:off x="3491880" y="3140968"/>
            <a:ext cx="228600" cy="188913"/>
          </a:xfrm>
          <a:prstGeom prst="rect">
            <a:avLst/>
          </a:prstGeom>
          <a:noFill/>
          <a:ln w="9525">
            <a:noFill/>
            <a:miter lim="800000"/>
            <a:headEnd/>
            <a:tailEnd/>
          </a:ln>
        </p:spPr>
      </p:pic>
      <p:pic>
        <p:nvPicPr>
          <p:cNvPr id="7" name="Picture 8" descr="sheettab.png"/>
          <p:cNvPicPr>
            <a:picLocks noChangeAspect="1"/>
          </p:cNvPicPr>
          <p:nvPr/>
        </p:nvPicPr>
        <p:blipFill>
          <a:blip r:embed="rId4" cstate="print"/>
          <a:srcRect/>
          <a:stretch>
            <a:fillRect/>
          </a:stretch>
        </p:blipFill>
        <p:spPr bwMode="auto">
          <a:xfrm>
            <a:off x="5292080" y="1628800"/>
            <a:ext cx="2743200" cy="2914650"/>
          </a:xfrm>
          <a:prstGeom prst="rect">
            <a:avLst/>
          </a:prstGeom>
          <a:noFill/>
          <a:ln w="9525">
            <a:noFill/>
            <a:miter lim="800000"/>
            <a:headEnd/>
            <a:tailEnd/>
          </a:ln>
        </p:spPr>
      </p:pic>
      <p:pic>
        <p:nvPicPr>
          <p:cNvPr id="8" name="Picture 8"/>
          <p:cNvPicPr>
            <a:picLocks noChangeAspect="1" noChangeArrowheads="1"/>
          </p:cNvPicPr>
          <p:nvPr/>
        </p:nvPicPr>
        <p:blipFill>
          <a:blip r:embed="rId5" cstate="print"/>
          <a:srcRect/>
          <a:stretch>
            <a:fillRect/>
          </a:stretch>
        </p:blipFill>
        <p:spPr bwMode="auto">
          <a:xfrm>
            <a:off x="1979712" y="4365104"/>
            <a:ext cx="2676525" cy="320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Setup </a:t>
            </a:r>
            <a:r>
              <a:rPr lang="en-US" i="1" dirty="0" smtClean="0"/>
              <a:t>(cont)</a:t>
            </a:r>
            <a:endParaRPr lang="en-US" dirty="0"/>
          </a:p>
        </p:txBody>
      </p:sp>
      <p:sp>
        <p:nvSpPr>
          <p:cNvPr id="3" name="Content Placeholder 2"/>
          <p:cNvSpPr>
            <a:spLocks noGrp="1"/>
          </p:cNvSpPr>
          <p:nvPr>
            <p:ph sz="quarter" idx="1"/>
          </p:nvPr>
        </p:nvSpPr>
        <p:spPr/>
        <p:txBody>
          <a:bodyPr/>
          <a:lstStyle/>
          <a:p>
            <a:r>
              <a:rPr lang="en-US" sz="1800" dirty="0" smtClean="0">
                <a:latin typeface="Arial" charset="0"/>
                <a:hlinkClick r:id="rId2" action="ppaction://hlinkfile"/>
              </a:rPr>
              <a:t>Print Titles: </a:t>
            </a:r>
            <a:r>
              <a:rPr lang="en-US" sz="1800" dirty="0" smtClean="0">
                <a:latin typeface="Arial" charset="0"/>
              </a:rPr>
              <a:t>Here you can select the rows/columns to be repeated in every page. Procedure is same is above for print area.</a:t>
            </a:r>
          </a:p>
          <a:p>
            <a:endParaRPr lang="en-US" sz="1800" dirty="0" smtClean="0">
              <a:latin typeface="Arial" charset="0"/>
            </a:endParaRPr>
          </a:p>
          <a:p>
            <a:r>
              <a:rPr lang="en-US" sz="1800" dirty="0" smtClean="0">
                <a:latin typeface="Arial" charset="0"/>
                <a:hlinkClick r:id="rId2" action="ppaction://hlinkfile"/>
              </a:rPr>
              <a:t>Print:</a:t>
            </a:r>
            <a:r>
              <a:rPr lang="en-US" sz="1800" dirty="0" smtClean="0">
                <a:latin typeface="Arial" charset="0"/>
              </a:rPr>
              <a:t> Here are different options to print gridlines, row and columns headings etc. These are turned on/off as per requirements.</a:t>
            </a:r>
          </a:p>
          <a:p>
            <a:endParaRPr lang="en-US" sz="1800" dirty="0" smtClean="0">
              <a:latin typeface="Arial" charset="0"/>
            </a:endParaRPr>
          </a:p>
          <a:p>
            <a:r>
              <a:rPr lang="en-US" sz="1800" dirty="0" smtClean="0">
                <a:latin typeface="Arial" charset="0"/>
                <a:hlinkClick r:id="rId2" action="ppaction://hlinkfile"/>
              </a:rPr>
              <a:t>Page Order: </a:t>
            </a:r>
            <a:r>
              <a:rPr lang="en-US" sz="1800" dirty="0" smtClean="0">
                <a:latin typeface="Arial" charset="0"/>
              </a:rPr>
              <a:t>There are two main options: Down, then over mean the pages are printed from top to bottom and the next series is started if there are horizontally more pages in the sheet. Over, then down means that horizontally all pages are printed first and vertically next series is started then.</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Excel Components</a:t>
            </a:r>
            <a:endParaRPr lang="en-US" dirty="0"/>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a:t>
            </a:fld>
            <a:endParaRPr lang="en-US"/>
          </a:p>
        </p:txBody>
      </p:sp>
      <p:pic>
        <p:nvPicPr>
          <p:cNvPr id="7" name="Content Placeholder 4" descr="pic1.jpg"/>
          <p:cNvPicPr>
            <a:picLocks noGrp="1" noChangeAspect="1"/>
          </p:cNvPicPr>
          <p:nvPr>
            <p:ph idx="1"/>
          </p:nvPr>
        </p:nvPicPr>
        <p:blipFill>
          <a:blip r:embed="rId2" cstate="print"/>
          <a:srcRect/>
          <a:stretch>
            <a:fillRect/>
          </a:stretch>
        </p:blipFill>
        <p:spPr>
          <a:xfrm>
            <a:off x="2195736" y="1565175"/>
            <a:ext cx="4552950" cy="4456113"/>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Printing Sheet</a:t>
            </a:r>
          </a:p>
        </p:txBody>
      </p:sp>
      <p:pic>
        <p:nvPicPr>
          <p:cNvPr id="5" name="Content Placeholder 4" descr="pic17.jpg"/>
          <p:cNvPicPr>
            <a:picLocks noGrp="1" noChangeAspect="1"/>
          </p:cNvPicPr>
          <p:nvPr>
            <p:ph sz="quarter" idx="1"/>
          </p:nvPr>
        </p:nvPicPr>
        <p:blipFill>
          <a:blip r:embed="rId2" cstate="print"/>
          <a:stretch>
            <a:fillRect/>
          </a:stretch>
        </p:blipFill>
        <p:spPr>
          <a:xfrm>
            <a:off x="1295400" y="2144712"/>
            <a:ext cx="6553200" cy="3086100"/>
          </a:xfrm>
        </p:spPr>
      </p:pic>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Printing Sheet </a:t>
            </a:r>
            <a:r>
              <a:rPr lang="en-US" i="1" dirty="0" smtClean="0"/>
              <a:t>(cont)</a:t>
            </a:r>
            <a:endParaRPr lang="en-US" i="1" dirty="0"/>
          </a:p>
        </p:txBody>
      </p:sp>
      <p:sp>
        <p:nvSpPr>
          <p:cNvPr id="3" name="Content Placeholder 2"/>
          <p:cNvSpPr>
            <a:spLocks noGrp="1"/>
          </p:cNvSpPr>
          <p:nvPr>
            <p:ph sz="quarter" idx="1"/>
          </p:nvPr>
        </p:nvSpPr>
        <p:spPr>
          <a:xfrm>
            <a:off x="251520" y="1219200"/>
            <a:ext cx="4906888" cy="4937760"/>
          </a:xfrm>
        </p:spPr>
        <p:txBody>
          <a:bodyPr/>
          <a:lstStyle/>
          <a:p>
            <a:pPr>
              <a:lnSpc>
                <a:spcPct val="80000"/>
              </a:lnSpc>
              <a:spcBef>
                <a:spcPct val="50000"/>
              </a:spcBef>
            </a:pPr>
            <a:r>
              <a:rPr lang="en-US" sz="1800" dirty="0" smtClean="0">
                <a:latin typeface="Arial" charset="0"/>
              </a:rPr>
              <a:t>The Print dialog box is displayed. It contains five important options Printer, Properties, Print Range, Copies and Print What:</a:t>
            </a:r>
          </a:p>
          <a:p>
            <a:pPr>
              <a:lnSpc>
                <a:spcPct val="80000"/>
              </a:lnSpc>
              <a:spcBef>
                <a:spcPct val="50000"/>
              </a:spcBef>
            </a:pPr>
            <a:r>
              <a:rPr lang="en-US" sz="1800" dirty="0" smtClean="0">
                <a:latin typeface="Arial" charset="0"/>
                <a:hlinkClick r:id="rId2" action="ppaction://hlinkfile"/>
              </a:rPr>
              <a:t>Printer:</a:t>
            </a:r>
            <a:r>
              <a:rPr lang="en-US" sz="1800" dirty="0" smtClean="0">
                <a:latin typeface="Arial" charset="0"/>
              </a:rPr>
              <a:t> From here you can select printer of your own choice among the printer installed on your computer.</a:t>
            </a:r>
          </a:p>
          <a:p>
            <a:pPr>
              <a:lnSpc>
                <a:spcPct val="80000"/>
              </a:lnSpc>
              <a:spcBef>
                <a:spcPct val="50000"/>
              </a:spcBef>
            </a:pPr>
            <a:r>
              <a:rPr lang="en-US" sz="1800" dirty="0" smtClean="0">
                <a:latin typeface="Arial" charset="0"/>
                <a:hlinkClick r:id="rId2" action="ppaction://hlinkfile"/>
              </a:rPr>
              <a:t>Properties:</a:t>
            </a:r>
            <a:r>
              <a:rPr lang="en-US" sz="1800" dirty="0" smtClean="0">
                <a:latin typeface="Arial" charset="0"/>
              </a:rPr>
              <a:t> Properties of printer like paper size, quality of output etc. are set from here.</a:t>
            </a:r>
          </a:p>
          <a:p>
            <a:pPr>
              <a:lnSpc>
                <a:spcPct val="80000"/>
              </a:lnSpc>
              <a:spcBef>
                <a:spcPct val="50000"/>
              </a:spcBef>
            </a:pPr>
            <a:r>
              <a:rPr lang="en-US" sz="1800" dirty="0" smtClean="0">
                <a:latin typeface="Arial" charset="0"/>
                <a:hlinkClick r:id="rId2" action="ppaction://hlinkfile"/>
              </a:rPr>
              <a:t>Print Range: </a:t>
            </a:r>
            <a:r>
              <a:rPr lang="en-US" sz="1800" dirty="0" smtClean="0">
                <a:latin typeface="Arial" charset="0"/>
              </a:rPr>
              <a:t>Print range means how much pages of sheet are required to be printed i.e. all pages or some pages.</a:t>
            </a:r>
          </a:p>
          <a:p>
            <a:pPr>
              <a:lnSpc>
                <a:spcPct val="80000"/>
              </a:lnSpc>
              <a:spcBef>
                <a:spcPct val="50000"/>
              </a:spcBef>
            </a:pPr>
            <a:r>
              <a:rPr lang="en-US" sz="1800" dirty="0" smtClean="0">
                <a:latin typeface="Arial" charset="0"/>
                <a:hlinkClick r:id="rId2" action="ppaction://hlinkfile"/>
              </a:rPr>
              <a:t>Copies:</a:t>
            </a:r>
            <a:r>
              <a:rPr lang="en-US" sz="1800" dirty="0" smtClean="0">
                <a:latin typeface="Arial" charset="0"/>
              </a:rPr>
              <a:t> Copies means how much times the same page to be printed.</a:t>
            </a:r>
          </a:p>
          <a:p>
            <a:pPr>
              <a:lnSpc>
                <a:spcPct val="80000"/>
              </a:lnSpc>
              <a:spcBef>
                <a:spcPct val="50000"/>
              </a:spcBef>
            </a:pPr>
            <a:r>
              <a:rPr lang="en-US" sz="1800" dirty="0" smtClean="0">
                <a:latin typeface="Arial" charset="0"/>
                <a:hlinkClick r:id="rId2" action="ppaction://hlinkfile"/>
              </a:rPr>
              <a:t>Print What: </a:t>
            </a:r>
            <a:r>
              <a:rPr lang="en-US" sz="1800" dirty="0" smtClean="0">
                <a:latin typeface="Arial" charset="0"/>
              </a:rPr>
              <a:t>It contains three options i.e. Selection (selected area of sheet is printed only), Entire workbook (all sheets of workbook are printed) and Active Sheet (the sheet which is active that is printed only.)</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51</a:t>
            </a:fld>
            <a:endParaRPr lang="en-US"/>
          </a:p>
        </p:txBody>
      </p:sp>
      <p:pic>
        <p:nvPicPr>
          <p:cNvPr id="5" name="Picture 8"/>
          <p:cNvPicPr>
            <a:picLocks noChangeAspect="1" noChangeArrowheads="1"/>
          </p:cNvPicPr>
          <p:nvPr/>
        </p:nvPicPr>
        <p:blipFill>
          <a:blip r:embed="rId3" cstate="print"/>
          <a:srcRect/>
          <a:stretch>
            <a:fillRect/>
          </a:stretch>
        </p:blipFill>
        <p:spPr bwMode="auto">
          <a:xfrm>
            <a:off x="5302696" y="2116435"/>
            <a:ext cx="3733800" cy="2752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ctr">
              <a:buNone/>
            </a:pPr>
            <a:endParaRPr lang="en-US" sz="3200" dirty="0" smtClean="0">
              <a:solidFill>
                <a:schemeClr val="tx2"/>
              </a:solidFill>
              <a:latin typeface="+mj-lt"/>
              <a:ea typeface="+mj-ea"/>
              <a:cs typeface="+mj-cs"/>
            </a:endParaRPr>
          </a:p>
          <a:p>
            <a:pPr algn="ctr">
              <a:buNone/>
            </a:pPr>
            <a:endParaRPr lang="en-US" sz="3200" dirty="0" smtClean="0">
              <a:solidFill>
                <a:schemeClr val="tx2"/>
              </a:solidFill>
              <a:latin typeface="+mj-lt"/>
              <a:ea typeface="+mj-ea"/>
              <a:cs typeface="+mj-cs"/>
            </a:endParaRPr>
          </a:p>
          <a:p>
            <a:pPr algn="ctr">
              <a:buNone/>
            </a:pPr>
            <a:endParaRPr lang="en-US" sz="3200" dirty="0" smtClean="0">
              <a:solidFill>
                <a:schemeClr val="tx2"/>
              </a:solidFill>
              <a:latin typeface="+mj-lt"/>
              <a:ea typeface="+mj-ea"/>
              <a:cs typeface="+mj-cs"/>
            </a:endParaRPr>
          </a:p>
          <a:p>
            <a:pPr algn="ctr">
              <a:buNone/>
            </a:pPr>
            <a:r>
              <a:rPr lang="en-US" sz="3200" dirty="0" smtClean="0">
                <a:solidFill>
                  <a:schemeClr val="tx2"/>
                </a:solidFill>
                <a:latin typeface="+mj-lt"/>
                <a:ea typeface="+mj-ea"/>
                <a:cs typeface="+mj-cs"/>
              </a:rPr>
              <a:t>The End………</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52</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active cell</a:t>
            </a:r>
            <a:endParaRPr lang="en-US" dirty="0"/>
          </a:p>
        </p:txBody>
      </p:sp>
      <p:sp>
        <p:nvSpPr>
          <p:cNvPr id="3" name="Content Placeholder 2"/>
          <p:cNvSpPr>
            <a:spLocks noGrp="1"/>
          </p:cNvSpPr>
          <p:nvPr>
            <p:ph sz="quarter" idx="1"/>
          </p:nvPr>
        </p:nvSpPr>
        <p:spPr/>
        <p:txBody>
          <a:bodyPr/>
          <a:lstStyle/>
          <a:p>
            <a:r>
              <a:rPr lang="en-US" sz="2000" dirty="0" smtClean="0">
                <a:latin typeface="Arial" charset="0"/>
              </a:rPr>
              <a:t>Cell Address shows where the pointer is located in the worksheet</a:t>
            </a:r>
          </a:p>
          <a:p>
            <a:pPr eaLnBrk="1" hangingPunct="1">
              <a:lnSpc>
                <a:spcPct val="80000"/>
              </a:lnSpc>
            </a:pPr>
            <a:r>
              <a:rPr lang="en-US" sz="2000" dirty="0" smtClean="0">
                <a:latin typeface="Arial" charset="0"/>
              </a:rPr>
              <a:t>Cell Address is composed of Column Number followed by Row Number</a:t>
            </a:r>
          </a:p>
          <a:p>
            <a:pPr eaLnBrk="1" hangingPunct="1">
              <a:lnSpc>
                <a:spcPct val="80000"/>
              </a:lnSpc>
            </a:pPr>
            <a:r>
              <a:rPr lang="en-US" sz="2000" dirty="0" smtClean="0">
                <a:latin typeface="Arial" charset="0"/>
              </a:rPr>
              <a:t>For Example A1 means Column A and Row 1</a:t>
            </a:r>
          </a:p>
          <a:p>
            <a:pPr eaLnBrk="1" hangingPunct="1">
              <a:lnSpc>
                <a:spcPct val="80000"/>
              </a:lnSpc>
            </a:pPr>
            <a:r>
              <a:rPr lang="en-US" sz="2000" dirty="0" smtClean="0">
                <a:latin typeface="Arial" charset="0"/>
              </a:rPr>
              <a:t>Total Rows 		:  65536</a:t>
            </a:r>
          </a:p>
          <a:p>
            <a:pPr eaLnBrk="1" hangingPunct="1">
              <a:lnSpc>
                <a:spcPct val="80000"/>
              </a:lnSpc>
            </a:pPr>
            <a:r>
              <a:rPr lang="en-US" sz="2000" dirty="0" smtClean="0">
                <a:latin typeface="Arial" charset="0"/>
              </a:rPr>
              <a:t>Total Columns 	:  256</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6</a:t>
            </a:fld>
            <a:endParaRPr lang="en-US"/>
          </a:p>
        </p:txBody>
      </p:sp>
      <p:pic>
        <p:nvPicPr>
          <p:cNvPr id="5" name="Picture 4" descr="pic2.jpg"/>
          <p:cNvPicPr>
            <a:picLocks noChangeAspect="1"/>
          </p:cNvPicPr>
          <p:nvPr/>
        </p:nvPicPr>
        <p:blipFill>
          <a:blip r:embed="rId2" cstate="print"/>
          <a:srcRect/>
          <a:stretch>
            <a:fillRect/>
          </a:stretch>
        </p:blipFill>
        <p:spPr bwMode="auto">
          <a:xfrm>
            <a:off x="899592" y="3356992"/>
            <a:ext cx="6629400" cy="2432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Book vs. Work Sheet</a:t>
            </a:r>
          </a:p>
        </p:txBody>
      </p:sp>
      <p:sp>
        <p:nvSpPr>
          <p:cNvPr id="3" name="Content Placeholder 2"/>
          <p:cNvSpPr>
            <a:spLocks noGrp="1"/>
          </p:cNvSpPr>
          <p:nvPr>
            <p:ph sz="quarter" idx="1"/>
          </p:nvPr>
        </p:nvSpPr>
        <p:spPr/>
        <p:txBody>
          <a:bodyPr/>
          <a:lstStyle/>
          <a:p>
            <a:pPr algn="justLow"/>
            <a:endParaRPr lang="en-US" sz="2000" dirty="0" smtClean="0">
              <a:latin typeface="Arial" charset="0"/>
            </a:endParaRPr>
          </a:p>
          <a:p>
            <a:pPr algn="justLow"/>
            <a:endParaRPr lang="en-US" sz="2000" dirty="0" smtClean="0">
              <a:latin typeface="Arial" charset="0"/>
            </a:endParaRPr>
          </a:p>
          <a:p>
            <a:pPr algn="justLow"/>
            <a:r>
              <a:rPr lang="en-US" sz="2000" dirty="0" smtClean="0">
                <a:latin typeface="Arial" charset="0"/>
              </a:rPr>
              <a:t>A workbook is a spreadsheet file. By default, each workbook in Excel contains three pages or</a:t>
            </a:r>
            <a:r>
              <a:rPr lang="en-US" sz="2000" dirty="0" smtClean="0">
                <a:latin typeface="Arial" charset="0"/>
                <a:hlinkClick r:id="rId2"/>
              </a:rPr>
              <a:t> worksheets</a:t>
            </a:r>
            <a:r>
              <a:rPr lang="en-US" sz="2000" dirty="0" smtClean="0">
                <a:latin typeface="Arial" charset="0"/>
              </a:rPr>
              <a:t>. </a:t>
            </a:r>
          </a:p>
          <a:p>
            <a:pPr algn="justLow"/>
            <a:endParaRPr lang="en-US" sz="2000" dirty="0" smtClean="0">
              <a:latin typeface="Arial" charset="0"/>
            </a:endParaRPr>
          </a:p>
          <a:p>
            <a:pPr algn="justLow"/>
            <a:r>
              <a:rPr lang="en-US" sz="2000" dirty="0" smtClean="0">
                <a:latin typeface="Arial" charset="0"/>
              </a:rPr>
              <a:t>The term </a:t>
            </a:r>
            <a:r>
              <a:rPr lang="en-US" sz="2000" dirty="0" smtClean="0">
                <a:latin typeface="Arial" charset="0"/>
                <a:hlinkClick r:id="rId3"/>
              </a:rPr>
              <a:t>spreadsheet</a:t>
            </a:r>
            <a:r>
              <a:rPr lang="en-US" sz="2000" dirty="0" smtClean="0">
                <a:latin typeface="Arial" charset="0"/>
              </a:rPr>
              <a:t> is often used to refer to a workbook, when in actual fact, spreadsheet refers to the computer program, such as Excel.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Data</a:t>
            </a:r>
          </a:p>
        </p:txBody>
      </p:sp>
      <p:sp>
        <p:nvSpPr>
          <p:cNvPr id="3" name="Content Placeholder 2"/>
          <p:cNvSpPr>
            <a:spLocks noGrp="1"/>
          </p:cNvSpPr>
          <p:nvPr>
            <p:ph sz="quarter" idx="1"/>
          </p:nvPr>
        </p:nvSpPr>
        <p:spPr/>
        <p:txBody>
          <a:bodyPr/>
          <a:lstStyle/>
          <a:p>
            <a:pPr eaLnBrk="1" hangingPunct="1"/>
            <a:r>
              <a:rPr lang="en-US" sz="2000" dirty="0" smtClean="0">
                <a:latin typeface="Arial" charset="0"/>
              </a:rPr>
              <a:t>Numeric (Numbers only)	</a:t>
            </a:r>
          </a:p>
          <a:p>
            <a:pPr eaLnBrk="1" hangingPunct="1"/>
            <a:endParaRPr lang="en-US" sz="2000" dirty="0" smtClean="0">
              <a:latin typeface="Arial" charset="0"/>
            </a:endParaRPr>
          </a:p>
          <a:p>
            <a:pPr eaLnBrk="1" hangingPunct="1"/>
            <a:r>
              <a:rPr lang="en-US" sz="2000" dirty="0" smtClean="0">
                <a:latin typeface="Arial" charset="0"/>
              </a:rPr>
              <a:t>Alphabetic(A single letter or String)</a:t>
            </a:r>
          </a:p>
          <a:p>
            <a:pPr eaLnBrk="1" hangingPunct="1"/>
            <a:endParaRPr lang="en-US" sz="2000" dirty="0" smtClean="0">
              <a:latin typeface="Arial" charset="0"/>
            </a:endParaRPr>
          </a:p>
          <a:p>
            <a:pPr eaLnBrk="1" hangingPunct="1"/>
            <a:r>
              <a:rPr lang="en-US" sz="2000" dirty="0" smtClean="0">
                <a:latin typeface="Arial" charset="0"/>
              </a:rPr>
              <a:t>Alphanumeric(Letters and Numbers together)</a:t>
            </a:r>
          </a:p>
          <a:p>
            <a:pPr eaLnBrk="1" hangingPunct="1"/>
            <a:endParaRPr lang="en-US" sz="2000" dirty="0" smtClean="0">
              <a:latin typeface="Arial" charset="0"/>
            </a:endParaRPr>
          </a:p>
          <a:p>
            <a:pPr eaLnBrk="1" hangingPunct="1"/>
            <a:r>
              <a:rPr lang="en-US" sz="2000" dirty="0" smtClean="0">
                <a:latin typeface="Arial" charset="0"/>
              </a:rPr>
              <a:t>Dates (Calendar)</a:t>
            </a:r>
          </a:p>
          <a:p>
            <a:pPr eaLnBrk="1" hangingPunct="1"/>
            <a:endParaRPr lang="en-US" sz="2000" dirty="0" smtClean="0">
              <a:latin typeface="Arial" charset="0"/>
            </a:endParaRPr>
          </a:p>
          <a:p>
            <a:pPr eaLnBrk="1" hangingPunct="1"/>
            <a:r>
              <a:rPr lang="en-US" sz="2000" dirty="0" smtClean="0">
                <a:latin typeface="Arial" charset="0"/>
              </a:rPr>
              <a:t>Formula (Arithmetic operations ex. + - * / ^)</a:t>
            </a:r>
          </a:p>
          <a:p>
            <a:pPr eaLnBrk="1" hangingPunct="1"/>
            <a:endParaRPr lang="en-US" sz="2000" dirty="0" smtClean="0">
              <a:latin typeface="Arial" charset="0"/>
            </a:endParaRPr>
          </a:p>
          <a:p>
            <a:pPr eaLnBrk="1" hangingPunct="1"/>
            <a:r>
              <a:rPr lang="en-US" sz="2000" dirty="0" smtClean="0">
                <a:latin typeface="Arial" charset="0"/>
              </a:rPr>
              <a:t>Function (Simple or Complex data operation ex. Sum Max Count ..etc) </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Functions</a:t>
            </a:r>
            <a:endParaRPr lang="en-US" dirty="0" smtClean="0"/>
          </a:p>
        </p:txBody>
      </p:sp>
      <p:sp>
        <p:nvSpPr>
          <p:cNvPr id="3" name="Content Placeholder 2"/>
          <p:cNvSpPr>
            <a:spLocks noGrp="1"/>
          </p:cNvSpPr>
          <p:nvPr>
            <p:ph sz="quarter" idx="1"/>
          </p:nvPr>
        </p:nvSpPr>
        <p:spPr/>
        <p:txBody>
          <a:bodyPr/>
          <a:lstStyle/>
          <a:p>
            <a:pPr>
              <a:lnSpc>
                <a:spcPts val="3400"/>
              </a:lnSpc>
            </a:pPr>
            <a:r>
              <a:rPr lang="en-CA" sz="2000" dirty="0" smtClean="0">
                <a:latin typeface="Arial" charset="0"/>
              </a:rPr>
              <a:t>Excel supplies more than 350 functions organized into 10 categories:</a:t>
            </a:r>
          </a:p>
          <a:p>
            <a:pPr lvl="1"/>
            <a:r>
              <a:rPr lang="en-CA" sz="2000" dirty="0" smtClean="0">
                <a:solidFill>
                  <a:schemeClr val="tx1"/>
                </a:solidFill>
                <a:latin typeface="Arial" charset="0"/>
              </a:rPr>
              <a:t>Database, Date and Time, Engineering, Financial,</a:t>
            </a:r>
            <a:br>
              <a:rPr lang="en-CA" sz="2000" dirty="0" smtClean="0">
                <a:solidFill>
                  <a:schemeClr val="tx1"/>
                </a:solidFill>
                <a:latin typeface="Arial" charset="0"/>
              </a:rPr>
            </a:br>
            <a:r>
              <a:rPr lang="en-CA" sz="2000" dirty="0" smtClean="0">
                <a:solidFill>
                  <a:schemeClr val="tx1"/>
                </a:solidFill>
                <a:latin typeface="Arial" charset="0"/>
              </a:rPr>
              <a:t>Information, Logical, Lookup, Math, Text and Data,</a:t>
            </a:r>
            <a:br>
              <a:rPr lang="en-CA" sz="2000" dirty="0" smtClean="0">
                <a:solidFill>
                  <a:schemeClr val="tx1"/>
                </a:solidFill>
                <a:latin typeface="Arial" charset="0"/>
              </a:rPr>
            </a:br>
            <a:r>
              <a:rPr lang="en-CA" sz="2000" dirty="0" smtClean="0">
                <a:solidFill>
                  <a:schemeClr val="tx1"/>
                </a:solidFill>
                <a:latin typeface="Arial" charset="0"/>
              </a:rPr>
              <a:t>and Statistical functions.</a:t>
            </a:r>
          </a:p>
          <a:p>
            <a:pPr lvl="1">
              <a:buNone/>
            </a:pPr>
            <a:endParaRPr lang="en-CA" sz="2000" dirty="0" smtClean="0">
              <a:solidFill>
                <a:schemeClr val="tx1"/>
              </a:solidFill>
              <a:latin typeface="Arial" charset="0"/>
            </a:endParaRPr>
          </a:p>
          <a:p>
            <a:r>
              <a:rPr lang="en-CA" sz="2000" dirty="0" smtClean="0">
                <a:latin typeface="Arial" charset="0"/>
              </a:rPr>
              <a:t>You can use the Insert Function button on the</a:t>
            </a:r>
            <a:br>
              <a:rPr lang="en-CA" sz="2000" dirty="0" smtClean="0">
                <a:latin typeface="Arial" charset="0"/>
              </a:rPr>
            </a:br>
            <a:r>
              <a:rPr lang="en-CA" sz="2000" dirty="0" smtClean="0">
                <a:latin typeface="Arial" charset="0"/>
              </a:rPr>
              <a:t>Formula bar to select from a list of functions.</a:t>
            </a:r>
          </a:p>
          <a:p>
            <a:endParaRPr lang="en-CA" sz="2000" dirty="0" smtClean="0">
              <a:latin typeface="Arial" charset="0"/>
            </a:endParaRPr>
          </a:p>
          <a:p>
            <a:r>
              <a:rPr lang="en-CA" sz="2000" dirty="0" smtClean="0">
                <a:latin typeface="Arial" charset="0"/>
              </a:rPr>
              <a:t>A series of dialog boxes will assist you in filling in</a:t>
            </a:r>
            <a:br>
              <a:rPr lang="en-CA" sz="2000" dirty="0" smtClean="0">
                <a:latin typeface="Arial" charset="0"/>
              </a:rPr>
            </a:br>
            <a:r>
              <a:rPr lang="en-CA" sz="2000" dirty="0" smtClean="0">
                <a:latin typeface="Arial" charset="0"/>
              </a:rPr>
              <a:t>the arguments of the function and this process</a:t>
            </a:r>
            <a:r>
              <a:rPr lang="en-US" sz="2000" dirty="0" smtClean="0">
                <a:latin typeface="Arial" charset="0"/>
              </a:rPr>
              <a:t> </a:t>
            </a:r>
            <a:r>
              <a:rPr lang="en-CA" sz="2000" dirty="0" smtClean="0">
                <a:latin typeface="Arial" charset="0"/>
              </a:rPr>
              <a:t>also enforces the use of proper syntax.</a:t>
            </a:r>
          </a:p>
        </p:txBody>
      </p:sp>
      <p:sp>
        <p:nvSpPr>
          <p:cNvPr id="4" name="Slide Number Placeholder 3"/>
          <p:cNvSpPr>
            <a:spLocks noGrp="1"/>
          </p:cNvSpPr>
          <p:nvPr>
            <p:ph type="sldNum" sz="quarter" idx="12"/>
          </p:nvPr>
        </p:nvSpPr>
        <p:spPr/>
        <p:txBody>
          <a:bodyPr/>
          <a:lstStyle/>
          <a:p>
            <a:pPr>
              <a:defRPr/>
            </a:pPr>
            <a:fld id="{6A6292AE-6C89-4573-BF11-8477FFCF3494}" type="slidenum">
              <a:rPr lang="ar-SA" smtClean="0"/>
              <a:pPr>
                <a:defRPr/>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806BBBBEF86E4195C12985ADD12D77" ma:contentTypeVersion="0" ma:contentTypeDescription="Create a new document." ma:contentTypeScope="" ma:versionID="ce7f8dd5a094a7fc16dac23ae307f4d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9DBDFD03-4735-49DA-879F-1E3EEB72C8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54C3698-D7EF-41BA-9457-F079BF93E821}">
  <ds:schemaRefs>
    <ds:schemaRef ds:uri="http://schemas.microsoft.com/sharepoint/v3/contenttype/forms"/>
  </ds:schemaRefs>
</ds:datastoreItem>
</file>

<file path=customXml/itemProps3.xml><?xml version="1.0" encoding="utf-8"?>
<ds:datastoreItem xmlns:ds="http://schemas.openxmlformats.org/officeDocument/2006/customXml" ds:itemID="{CD3A84AE-4FC8-4BC7-B5C2-1209AA96ABBB}">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Origin</Template>
  <TotalTime>13239</TotalTime>
  <Words>2440</Words>
  <Application>Microsoft Office PowerPoint</Application>
  <PresentationFormat>On-screen Show (4:3)</PresentationFormat>
  <Paragraphs>362</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Origin</vt:lpstr>
      <vt:lpstr>MS Excel 2007 </vt:lpstr>
      <vt:lpstr>Overview</vt:lpstr>
      <vt:lpstr>What is a MS Excel? </vt:lpstr>
      <vt:lpstr>Excel First Screen</vt:lpstr>
      <vt:lpstr>Identify Excel Components</vt:lpstr>
      <vt:lpstr>The active cell</vt:lpstr>
      <vt:lpstr>Work Book vs. Work Sheet</vt:lpstr>
      <vt:lpstr>Types of Data</vt:lpstr>
      <vt:lpstr>Functions</vt:lpstr>
      <vt:lpstr>fx marks the spot!</vt:lpstr>
      <vt:lpstr>fx marks the spot! (Cont)</vt:lpstr>
      <vt:lpstr>Inserting a Function</vt:lpstr>
      <vt:lpstr>Functions YOU should know</vt:lpstr>
      <vt:lpstr>Functions YOU should know</vt:lpstr>
      <vt:lpstr>Slide 15</vt:lpstr>
      <vt:lpstr>Slide 16</vt:lpstr>
      <vt:lpstr>Slide 17</vt:lpstr>
      <vt:lpstr>Slide 18</vt:lpstr>
      <vt:lpstr>Slide 19</vt:lpstr>
      <vt:lpstr>Slide 20</vt:lpstr>
      <vt:lpstr>Functions YOU should know (cont)</vt:lpstr>
      <vt:lpstr>Slide 22</vt:lpstr>
      <vt:lpstr>Slide 23</vt:lpstr>
      <vt:lpstr>Slide 24</vt:lpstr>
      <vt:lpstr>Sorting Data</vt:lpstr>
      <vt:lpstr>Multiple key sorting</vt:lpstr>
      <vt:lpstr>Filtering Data</vt:lpstr>
      <vt:lpstr>Filtering Data (cont)</vt:lpstr>
      <vt:lpstr>Filtering Data (cont)</vt:lpstr>
      <vt:lpstr>Data Form</vt:lpstr>
      <vt:lpstr>Data Form (cont)</vt:lpstr>
      <vt:lpstr>Data Form (cont)</vt:lpstr>
      <vt:lpstr>Method of Data Form</vt:lpstr>
      <vt:lpstr>Data Validation</vt:lpstr>
      <vt:lpstr>Method of Data Validation</vt:lpstr>
      <vt:lpstr>Create charts in Excel</vt:lpstr>
      <vt:lpstr>Creating a chart</vt:lpstr>
      <vt:lpstr>Method of chart creation</vt:lpstr>
      <vt:lpstr>Chart in sight</vt:lpstr>
      <vt:lpstr>Formatting Cells</vt:lpstr>
      <vt:lpstr>Formatting Cells (cont)</vt:lpstr>
      <vt:lpstr>Formatting Cells (cont)</vt:lpstr>
      <vt:lpstr>Conditional Formatting</vt:lpstr>
      <vt:lpstr>Conditional Formatting(cont)</vt:lpstr>
      <vt:lpstr>Page Setup</vt:lpstr>
      <vt:lpstr>Page Setup (cont)</vt:lpstr>
      <vt:lpstr>Page Setup (cont)</vt:lpstr>
      <vt:lpstr>Page Setup (cont)</vt:lpstr>
      <vt:lpstr>Page Setup (cont)</vt:lpstr>
      <vt:lpstr>Printing Sheet</vt:lpstr>
      <vt:lpstr>Printing Sheet (cont)</vt:lpstr>
      <vt:lpstr>Slide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Administrator</dc:creator>
  <cp:lastModifiedBy>Bader</cp:lastModifiedBy>
  <cp:revision>489</cp:revision>
  <dcterms:created xsi:type="dcterms:W3CDTF">1998-09-30T12:51:12Z</dcterms:created>
  <dcterms:modified xsi:type="dcterms:W3CDTF">2012-02-08T08:15:24Z</dcterms:modified>
</cp:coreProperties>
</file>