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06C00-9AF5-40C6-916C-CB97DF075CC7}" type="datetimeFigureOut">
              <a:rPr lang="en-GB" smtClean="0"/>
              <a:t>28/03/2011</a:t>
            </a:fld>
            <a:endParaRPr lang="en-GB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D79CA-0BBD-4525-988D-4B56D82072DE}" type="slidenum">
              <a:rPr lang="en-GB" smtClean="0"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06C00-9AF5-40C6-916C-CB97DF075CC7}" type="datetimeFigureOut">
              <a:rPr lang="en-GB" smtClean="0"/>
              <a:t>28/03/2011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D79CA-0BBD-4525-988D-4B56D82072D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06C00-9AF5-40C6-916C-CB97DF075CC7}" type="datetimeFigureOut">
              <a:rPr lang="en-GB" smtClean="0"/>
              <a:t>28/03/2011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D79CA-0BBD-4525-988D-4B56D82072D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06C00-9AF5-40C6-916C-CB97DF075CC7}" type="datetimeFigureOut">
              <a:rPr lang="en-GB" smtClean="0"/>
              <a:t>28/03/2011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D79CA-0BBD-4525-988D-4B56D82072D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06C00-9AF5-40C6-916C-CB97DF075CC7}" type="datetimeFigureOut">
              <a:rPr lang="en-GB" smtClean="0"/>
              <a:t>28/03/2011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D79CA-0BBD-4525-988D-4B56D82072DE}" type="slidenum">
              <a:rPr lang="en-GB" smtClean="0"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06C00-9AF5-40C6-916C-CB97DF075CC7}" type="datetimeFigureOut">
              <a:rPr lang="en-GB" smtClean="0"/>
              <a:t>28/03/2011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D79CA-0BBD-4525-988D-4B56D82072D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06C00-9AF5-40C6-916C-CB97DF075CC7}" type="datetimeFigureOut">
              <a:rPr lang="en-GB" smtClean="0"/>
              <a:t>28/03/2011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D79CA-0BBD-4525-988D-4B56D82072D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06C00-9AF5-40C6-916C-CB97DF075CC7}" type="datetimeFigureOut">
              <a:rPr lang="en-GB" smtClean="0"/>
              <a:t>28/03/2011</a:t>
            </a:fld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3FD79CA-0BBD-4525-988D-4B56D82072DE}" type="slidenum">
              <a:rPr lang="en-GB" smtClean="0"/>
              <a:t>‹#›</a:t>
            </a:fld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06C00-9AF5-40C6-916C-CB97DF075CC7}" type="datetimeFigureOut">
              <a:rPr lang="en-GB" smtClean="0"/>
              <a:t>28/03/2011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D79CA-0BBD-4525-988D-4B56D82072D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06C00-9AF5-40C6-916C-CB97DF075CC7}" type="datetimeFigureOut">
              <a:rPr lang="en-GB" smtClean="0"/>
              <a:t>28/03/2011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63FD79CA-0BBD-4525-988D-4B56D82072D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BAC06C00-9AF5-40C6-916C-CB97DF075CC7}" type="datetimeFigureOut">
              <a:rPr lang="en-GB" smtClean="0"/>
              <a:t>28/03/2011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D79CA-0BBD-4525-988D-4B56D82072D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BAC06C00-9AF5-40C6-916C-CB97DF075CC7}" type="datetimeFigureOut">
              <a:rPr lang="en-GB" smtClean="0"/>
              <a:t>28/03/2011</a:t>
            </a:fld>
            <a:endParaRPr lang="en-GB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63FD79CA-0BBD-4525-988D-4B56D82072DE}" type="slidenum">
              <a:rPr lang="en-GB" smtClean="0"/>
              <a:t>‹#›</a:t>
            </a:fld>
            <a:endParaRPr lang="en-GB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Ester" TargetMode="External"/><Relationship Id="rId2" Type="http://schemas.openxmlformats.org/officeDocument/2006/relationships/hyperlink" Target="http://en.wikipedia.org/wiki/Chemistry" TargetMode="Externa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en.wikipedia.org/wiki/Fatty_acid" TargetMode="External"/><Relationship Id="rId4" Type="http://schemas.openxmlformats.org/officeDocument/2006/relationships/hyperlink" Target="http://en.wikipedia.org/wiki/Glycerol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en.wikipedia.org/wiki/File:Butanoic_acid.png.svg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google.co.uk/imgres?imgurl=http://www.seatons-uk.co.uk/images/layout/seatons/industrial/triglyceride.gif&amp;imgrefurl=http://www.seatons-uk.co.uk/home.aspx%3Fs%3D62%26r%3D109%26p%3D450&amp;h=191&amp;w=235&amp;sz=2&amp;tbnid=8WTr2GsV8T-BlM:&amp;tbnh=89&amp;tbnw=109&amp;prev=/images%3Fq%3Dstructure%2Bof%2Btriglyceride&amp;zoom=1&amp;q=structure+of+triglyceride&amp;hl=en&amp;usg=__Mf4kVoAjDTAZ1JErvNclGaU3xbI=&amp;sa=X&amp;ei=JeuQTdPHBoOAOsmK7aAC&amp;ved=0CBoQ9QEwAA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google.co.uk/imgres?imgurl=http://ecostreet.com/blog/wp-content/uploads/2008/05/milk-bottle.jpg&amp;imgrefurl=http://www.ecostreet.com/blog/recycling/2008/05/23/12-uses-for-used-plastic-milk-bottles/&amp;usg=__uQM3Paeu8iAutl5C7LaDgLRcPuA=&amp;h=300&amp;w=204&amp;sz=9&amp;hl=en&amp;start=1&amp;zoom=1&amp;um=1&amp;itbs=1&amp;tbnid=AUE3L2Q3VaEG-M:&amp;tbnh=116&amp;tbnw=79&amp;prev=/images%3Fq%3Dmilk%2Bbottle%26um%3D1%26hl%3Den%26gbv%3D2%26tbs%3Disch:1&amp;ei=T_2QTbuUGInE4gagi6TICw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hyperlink" Target="http://www.google.co.uk/imgres?imgurl=http://www.thearomatherapystore.co.uk/wp-content/uploads/2010/10/the-aromatherapy-store-carrier-oils26.jpg&amp;imgrefurl=http://www.thearomatherapystore.co.uk/essential-oils/carrier-oils-2/&amp;usg=__W1ebBZ58FKEQeqgqKxZBjUCJsMQ=&amp;h=331&amp;w=398&amp;sz=16&amp;hl=en&amp;start=5&amp;zoom=1&amp;um=1&amp;itbs=1&amp;tbnid=gh7QkKIXoIVRHM:&amp;tbnh=103&amp;tbnw=124&amp;prev=/images%3Fq%3Doil%26um%3D1%26hl%3Den%26gbv%3D2%26tbs%3Disch:1&amp;ei=mf2QTcLTJIuw4QaVta2-Cw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google.co.uk/imgres?imgurl=http://www.asia.ru/images/target/photo/51170673/Test_Tube.jpg&amp;imgrefurl=http://www.asia.ru/de/Catalog/10303.html&amp;usg=__CBsWXhfJOUgN6frm8hB1XuXlaIk=&amp;h=360&amp;w=360&amp;sz=11&amp;hl=en&amp;start=16&amp;zoom=1&amp;itbs=1&amp;tbnid=mgFghLRmj3jAmM:&amp;tbnh=121&amp;tbnw=121&amp;prev=/images%3Fq%3Dtest%2Btubes%26hl%3Den%26gbv%3D2%26tbs%3Disch:1&amp;ei=rveQTfLSEM_24Qadrq2nCw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2880319"/>
          </a:xfrm>
        </p:spPr>
        <p:txBody>
          <a:bodyPr>
            <a:normAutofit/>
          </a:bodyPr>
          <a:lstStyle/>
          <a:p>
            <a:r>
              <a:rPr lang="en-GB" dirty="0" smtClean="0"/>
              <a:t>Exp. ,,6,,</a:t>
            </a:r>
            <a:br>
              <a:rPr lang="en-GB" dirty="0" smtClean="0"/>
            </a:br>
            <a:r>
              <a:rPr lang="en-GB" dirty="0" smtClean="0"/>
              <a:t>Enzymatic digestion of fat by pancreatic lipase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55576" y="3068960"/>
            <a:ext cx="8064896" cy="3384376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en-GB" sz="4000" u="sng" dirty="0" smtClean="0"/>
              <a:t>Introduction:</a:t>
            </a:r>
          </a:p>
          <a:p>
            <a:pPr algn="l"/>
            <a:r>
              <a:rPr lang="en-GB" sz="4000" b="1" dirty="0" smtClean="0">
                <a:solidFill>
                  <a:schemeClr val="tx1"/>
                </a:solidFill>
              </a:rPr>
              <a:t>Fats (lipid) :</a:t>
            </a:r>
            <a:r>
              <a:rPr lang="en-GB" sz="4000" dirty="0" smtClean="0">
                <a:solidFill>
                  <a:schemeClr val="tx1"/>
                </a:solidFill>
              </a:rPr>
              <a:t> consist of a wide group of compounds that are generally soluble in organic solvents and largely insoluble in water. </a:t>
            </a:r>
            <a:r>
              <a:rPr lang="en-GB" sz="4000" dirty="0" smtClean="0">
                <a:solidFill>
                  <a:schemeClr val="tx1"/>
                </a:solidFill>
                <a:hlinkClick r:id="rId2" action="ppaction://hlinkfile" tooltip="Chemistry"/>
              </a:rPr>
              <a:t>Chemically</a:t>
            </a:r>
            <a:r>
              <a:rPr lang="en-GB" sz="4000" dirty="0" smtClean="0">
                <a:solidFill>
                  <a:schemeClr val="tx1"/>
                </a:solidFill>
              </a:rPr>
              <a:t>, fats are generally </a:t>
            </a:r>
            <a:r>
              <a:rPr lang="en-GB" sz="4000" dirty="0" smtClean="0">
                <a:solidFill>
                  <a:schemeClr val="tx1"/>
                </a:solidFill>
                <a:hlinkClick r:id="rId3" action="ppaction://hlinkfile" tooltip="Ester"/>
              </a:rPr>
              <a:t>triesters</a:t>
            </a:r>
            <a:r>
              <a:rPr lang="en-GB" sz="4000" dirty="0" smtClean="0">
                <a:solidFill>
                  <a:schemeClr val="tx1"/>
                </a:solidFill>
              </a:rPr>
              <a:t> of </a:t>
            </a:r>
            <a:r>
              <a:rPr lang="en-GB" sz="4000" dirty="0" smtClean="0">
                <a:solidFill>
                  <a:schemeClr val="tx1"/>
                </a:solidFill>
                <a:hlinkClick r:id="rId4" action="ppaction://hlinkfile"/>
              </a:rPr>
              <a:t>glycerol</a:t>
            </a:r>
            <a:r>
              <a:rPr lang="en-GB" sz="4000" dirty="0" smtClean="0">
                <a:solidFill>
                  <a:schemeClr val="tx1"/>
                </a:solidFill>
              </a:rPr>
              <a:t> and </a:t>
            </a:r>
            <a:r>
              <a:rPr lang="en-GB" sz="4000" dirty="0" smtClean="0">
                <a:solidFill>
                  <a:schemeClr val="tx1"/>
                </a:solidFill>
                <a:hlinkClick r:id="rId5" action="ppaction://hlinkfile" tooltip="Fatty acid"/>
              </a:rPr>
              <a:t>fatty acids</a:t>
            </a:r>
            <a:endParaRPr lang="en-GB" sz="4000" u="sng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346050"/>
          </a:xfrm>
        </p:spPr>
        <p:txBody>
          <a:bodyPr>
            <a:normAutofit fontScale="90000"/>
          </a:bodyPr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7467600" cy="5184576"/>
          </a:xfrm>
        </p:spPr>
        <p:txBody>
          <a:bodyPr/>
          <a:lstStyle/>
          <a:p>
            <a:r>
              <a:rPr lang="en-GB" sz="3600" u="sng" dirty="0" smtClean="0">
                <a:solidFill>
                  <a:srgbClr val="FFC000"/>
                </a:solidFill>
              </a:rPr>
              <a:t>A triglyceride </a:t>
            </a:r>
            <a:r>
              <a:rPr lang="en-GB" sz="3600" dirty="0" smtClean="0"/>
              <a:t>consists of a glycerol and three fatty acids. It is the major type of lipid used for energy storage...</a:t>
            </a:r>
          </a:p>
          <a:p>
            <a:r>
              <a:rPr lang="en-GB" sz="3600" b="1" i="1" u="sng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Fatty Acids:</a:t>
            </a:r>
            <a:r>
              <a:rPr lang="en-GB" sz="3600" b="1" i="1" u="sng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GB" sz="3600" dirty="0" smtClean="0"/>
              <a:t>The lipid building blocks.</a:t>
            </a:r>
          </a:p>
          <a:p>
            <a:endParaRPr lang="en-GB" dirty="0"/>
          </a:p>
        </p:txBody>
      </p:sp>
      <p:pic>
        <p:nvPicPr>
          <p:cNvPr id="4" name="Picture 2" descr="http://upload.wikimedia.org/wikipedia/commons/thumb/5/51/Butanoic_acid.png.svg/220px-Butanoic_acid.png.svg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4653136"/>
            <a:ext cx="5976664" cy="165618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268760"/>
            <a:ext cx="8712968" cy="5589240"/>
          </a:xfrm>
        </p:spPr>
        <p:txBody>
          <a:bodyPr/>
          <a:lstStyle/>
          <a:p>
            <a:r>
              <a:rPr lang="en-GB" sz="3600" u="sng" dirty="0" smtClean="0">
                <a:solidFill>
                  <a:srgbClr val="FFC000"/>
                </a:solidFill>
              </a:rPr>
              <a:t>Lipases</a:t>
            </a:r>
            <a:r>
              <a:rPr lang="en-GB" dirty="0" smtClean="0"/>
              <a:t>: are enzymes which hydrolyse the triglycerides, releasing fatty acids.</a:t>
            </a:r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r>
              <a:rPr lang="en-GB" dirty="0"/>
              <a:t> </a:t>
            </a:r>
            <a:r>
              <a:rPr lang="en-GB" dirty="0" smtClean="0"/>
              <a:t>                             +3H₂O lipase   glycerol + f.a</a:t>
            </a:r>
            <a:endParaRPr lang="en-GB" dirty="0"/>
          </a:p>
        </p:txBody>
      </p:sp>
      <p:pic>
        <p:nvPicPr>
          <p:cNvPr id="1026" name="Picture 2" descr="http://www.google.co.uk/images?q=tbn:8WTr2GsV8T-BlM::www.seatons-uk.co.uk/images/layout/seatons/industrial/triglyceride.gif&amp;t=1&amp;h=88&amp;w=108&amp;usg=__kJK0V8W9QzbPToeTfZLvmW8HNaA=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564904"/>
            <a:ext cx="3456384" cy="4032448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</p:pic>
      <p:sp>
        <p:nvSpPr>
          <p:cNvPr id="7" name="Right Arrow 6"/>
          <p:cNvSpPr/>
          <p:nvPr/>
        </p:nvSpPr>
        <p:spPr>
          <a:xfrm flipV="1">
            <a:off x="5148064" y="4509120"/>
            <a:ext cx="1080120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en-GB" b="1" dirty="0" smtClean="0"/>
              <a:t>Triglycerides structure: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" name="Picture 3" descr="structure of triglycerid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2348880"/>
            <a:ext cx="6984776" cy="3600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 fontScale="92500"/>
          </a:bodyPr>
          <a:lstStyle/>
          <a:p>
            <a:r>
              <a:rPr lang="en-GB" sz="3600" dirty="0" smtClean="0"/>
              <a:t>The hydrolysis process can give all three fatty acids or it can yield one or two F.AS with diglycerides and monoglycerides...</a:t>
            </a:r>
          </a:p>
          <a:p>
            <a:r>
              <a:rPr lang="en-GB" dirty="0" smtClean="0"/>
              <a:t>FA1                       FA2</a:t>
            </a:r>
          </a:p>
          <a:p>
            <a:pPr>
              <a:buNone/>
            </a:pPr>
            <a:r>
              <a:rPr lang="en-GB" dirty="0" smtClean="0"/>
              <a:t>                                 FA3                        </a:t>
            </a:r>
            <a:endParaRPr lang="en-GB" dirty="0"/>
          </a:p>
          <a:p>
            <a:r>
              <a:rPr lang="en-GB" dirty="0" smtClean="0"/>
              <a:t>FA2    Lipase          +       Lipase               </a:t>
            </a:r>
            <a:r>
              <a:rPr lang="en-GB" sz="3600" dirty="0" smtClean="0"/>
              <a:t>FA </a:t>
            </a:r>
          </a:p>
          <a:p>
            <a:pPr>
              <a:buNone/>
            </a:pPr>
            <a:r>
              <a:rPr lang="en-GB" dirty="0" smtClean="0"/>
              <a:t>                                 FA1      </a:t>
            </a:r>
            <a:endParaRPr lang="en-GB" dirty="0"/>
          </a:p>
          <a:p>
            <a:endParaRPr lang="en-GB" dirty="0" smtClean="0"/>
          </a:p>
          <a:p>
            <a:r>
              <a:rPr lang="en-GB" dirty="0" smtClean="0"/>
              <a:t>FA3                       FA2</a:t>
            </a:r>
            <a:endParaRPr lang="en-GB" dirty="0"/>
          </a:p>
        </p:txBody>
      </p:sp>
      <p:cxnSp>
        <p:nvCxnSpPr>
          <p:cNvPr id="5" name="Straight Connector 4"/>
          <p:cNvCxnSpPr/>
          <p:nvPr/>
        </p:nvCxnSpPr>
        <p:spPr>
          <a:xfrm rot="5400000">
            <a:off x="755576" y="3212976"/>
            <a:ext cx="720080" cy="0"/>
          </a:xfrm>
          <a:prstGeom prst="line">
            <a:avLst/>
          </a:prstGeom>
          <a:ln cmpd="sng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rot="5400000" flipH="1" flipV="1">
            <a:off x="647564" y="4545124"/>
            <a:ext cx="936104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rot="5400000">
            <a:off x="3671900" y="3032956"/>
            <a:ext cx="3600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rot="5400000">
            <a:off x="3563888" y="4869160"/>
            <a:ext cx="57606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ight Arrow 12"/>
          <p:cNvSpPr/>
          <p:nvPr/>
        </p:nvSpPr>
        <p:spPr>
          <a:xfrm>
            <a:off x="1835696" y="4221088"/>
            <a:ext cx="1224136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ight Arrow 13"/>
          <p:cNvSpPr/>
          <p:nvPr/>
        </p:nvSpPr>
        <p:spPr>
          <a:xfrm>
            <a:off x="4572000" y="4221088"/>
            <a:ext cx="1656184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b="1" u="sng" dirty="0" smtClean="0"/>
              <a:t>Materials:</a:t>
            </a:r>
            <a:endParaRPr lang="en-GB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sz="4000" dirty="0" smtClean="0"/>
              <a:t>Fresh whole milk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4000" dirty="0" smtClean="0"/>
              <a:t>Litmus solution ( or litmus paper) as an indicator.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4000" dirty="0" smtClean="0"/>
              <a:t>Pancreatin solution (boiled, unboiled).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4000" dirty="0" smtClean="0"/>
              <a:t>1% Calcium hydroxide solution.</a:t>
            </a:r>
            <a:endParaRPr lang="en-GB" sz="4000" dirty="0"/>
          </a:p>
        </p:txBody>
      </p:sp>
      <p:pic>
        <p:nvPicPr>
          <p:cNvPr id="17410" name="Picture 2" descr="http://t3.gstatic.com/images?q=tbn:ANd9GcS3xKCVP-KZjmwF02fi6sbuLMiRzVgszKYXihZE6Dfio55pjuu0JT9MzA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80312" y="260648"/>
            <a:ext cx="1584176" cy="2088232"/>
          </a:xfrm>
          <a:prstGeom prst="rect">
            <a:avLst/>
          </a:prstGeom>
          <a:noFill/>
        </p:spPr>
      </p:pic>
      <p:pic>
        <p:nvPicPr>
          <p:cNvPr id="17412" name="Picture 4" descr="http://t0.gstatic.com/images?q=tbn:ANd9GcQX-UdSUU5Y-8bdXoiEBSEpqtvBCRaYmkvBJrjem020EsdM0rB6ovJJTQ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52320" y="4077072"/>
            <a:ext cx="1691680" cy="27809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Procedure: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256584"/>
          </a:xfrm>
        </p:spPr>
        <p:txBody>
          <a:bodyPr>
            <a:normAutofit fontScale="92500"/>
          </a:bodyPr>
          <a:lstStyle/>
          <a:p>
            <a:endParaRPr lang="en-GB" dirty="0" smtClean="0"/>
          </a:p>
          <a:p>
            <a:endParaRPr lang="en-GB" dirty="0"/>
          </a:p>
          <a:p>
            <a:r>
              <a:rPr lang="en-GB" dirty="0" smtClean="0"/>
              <a:t>4ml milk                                            half of A+</a:t>
            </a:r>
          </a:p>
          <a:p>
            <a:endParaRPr lang="en-GB" dirty="0" smtClean="0"/>
          </a:p>
          <a:p>
            <a:r>
              <a:rPr lang="en-GB" dirty="0" smtClean="0"/>
              <a:t>+ 10 drops                                         </a:t>
            </a:r>
            <a:r>
              <a:rPr lang="en-GB" dirty="0" smtClean="0">
                <a:solidFill>
                  <a:srgbClr val="00B050"/>
                </a:solidFill>
              </a:rPr>
              <a:t>1ml boiled</a:t>
            </a:r>
          </a:p>
          <a:p>
            <a:pPr>
              <a:buNone/>
            </a:pPr>
            <a:r>
              <a:rPr lang="en-GB" dirty="0" smtClean="0"/>
              <a:t>Litmus + 3 drops </a:t>
            </a:r>
            <a:r>
              <a:rPr lang="en-GB" dirty="0" err="1" smtClean="0"/>
              <a:t>pancreatin</a:t>
            </a:r>
            <a:r>
              <a:rPr lang="en-GB" dirty="0" smtClean="0"/>
              <a:t> so</a:t>
            </a:r>
            <a:endParaRPr lang="en-GB" dirty="0" smtClean="0"/>
          </a:p>
          <a:p>
            <a:pPr>
              <a:buNone/>
            </a:pPr>
            <a:r>
              <a:rPr lang="en-GB" dirty="0"/>
              <a:t>Ca(OH) </a:t>
            </a:r>
            <a:r>
              <a:rPr lang="en-GB" dirty="0" smtClean="0"/>
              <a:t>2  </a:t>
            </a:r>
          </a:p>
          <a:p>
            <a:pPr>
              <a:buNone/>
            </a:pPr>
            <a:r>
              <a:rPr lang="en-GB" dirty="0" smtClean="0">
                <a:solidFill>
                  <a:srgbClr val="00B050"/>
                </a:solidFill>
              </a:rPr>
              <a:t>+ 1ml unboiled </a:t>
            </a:r>
            <a:r>
              <a:rPr lang="en-GB" dirty="0" smtClean="0"/>
              <a:t> </a:t>
            </a:r>
          </a:p>
          <a:p>
            <a:pPr>
              <a:buNone/>
            </a:pPr>
            <a:r>
              <a:rPr lang="en-GB" dirty="0"/>
              <a:t> </a:t>
            </a:r>
            <a:r>
              <a:rPr lang="en-GB" dirty="0" smtClean="0"/>
              <a:t>          </a:t>
            </a:r>
            <a:r>
              <a:rPr lang="en-GB" sz="3600" dirty="0" smtClean="0"/>
              <a:t>in water bath (45</a:t>
            </a:r>
            <a:r>
              <a:rPr lang="en-GB" sz="3600" dirty="0" smtClean="0">
                <a:latin typeface="Calibri"/>
              </a:rPr>
              <a:t>⁰c) for4-6 hours</a:t>
            </a:r>
            <a:r>
              <a:rPr lang="en-GB" dirty="0" smtClean="0">
                <a:latin typeface="Calibri"/>
              </a:rPr>
              <a:t>.</a:t>
            </a:r>
            <a:r>
              <a:rPr lang="en-GB" dirty="0" smtClean="0"/>
              <a:t>                                           </a:t>
            </a:r>
            <a:endParaRPr lang="en-GB" dirty="0"/>
          </a:p>
        </p:txBody>
      </p:sp>
      <p:pic>
        <p:nvPicPr>
          <p:cNvPr id="16386" name="Picture 2" descr="http://t0.gstatic.com/images?q=tbn:ANd9GcS3JglK-JYERHSWsigv4fMxykvxmdI9_MUt9qKPty43EcSpD8nfPaQCpRc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1628800"/>
            <a:ext cx="2808312" cy="3672408"/>
          </a:xfrm>
          <a:prstGeom prst="rect">
            <a:avLst/>
          </a:prstGeom>
          <a:noFill/>
        </p:spPr>
      </p:pic>
      <p:cxnSp>
        <p:nvCxnSpPr>
          <p:cNvPr id="6" name="Straight Arrow Connector 5"/>
          <p:cNvCxnSpPr>
            <a:stCxn id="16386" idx="1"/>
          </p:cNvCxnSpPr>
          <p:nvPr/>
        </p:nvCxnSpPr>
        <p:spPr>
          <a:xfrm rot="10800000" flipH="1">
            <a:off x="3275856" y="3429000"/>
            <a:ext cx="720080" cy="360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rot="10800000">
            <a:off x="5508104" y="3356992"/>
            <a:ext cx="79208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b="1" u="sng" dirty="0" smtClean="0"/>
              <a:t>Results:</a:t>
            </a:r>
            <a:endParaRPr lang="en-GB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GB" sz="4400" dirty="0" smtClean="0"/>
              <a:t>Accumulation of free fatty acids will reduce the PH.</a:t>
            </a:r>
          </a:p>
          <a:p>
            <a:pPr>
              <a:buFont typeface="Wingdings" pitchFamily="2" charset="2"/>
              <a:buChar char="Ø"/>
            </a:pPr>
            <a:r>
              <a:rPr lang="en-GB" sz="4400" dirty="0" smtClean="0"/>
              <a:t>Pink colour with indicator</a:t>
            </a:r>
          </a:p>
          <a:p>
            <a:pPr>
              <a:buFont typeface="Wingdings" pitchFamily="2" charset="2"/>
              <a:buChar char="Ø"/>
            </a:pPr>
            <a:r>
              <a:rPr lang="en-GB" sz="4400" dirty="0" smtClean="0"/>
              <a:t>Odour</a:t>
            </a:r>
          </a:p>
          <a:p>
            <a:pPr>
              <a:buFont typeface="Wingdings" pitchFamily="2" charset="2"/>
              <a:buChar char="Ø"/>
            </a:pPr>
            <a:r>
              <a:rPr lang="en-GB" sz="4400" dirty="0" smtClean="0"/>
              <a:t>Precipitate.</a:t>
            </a:r>
            <a:endParaRPr lang="en-GB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151</TotalTime>
  <Words>219</Words>
  <Application>Microsoft Office PowerPoint</Application>
  <PresentationFormat>On-screen Show (4:3)</PresentationFormat>
  <Paragraphs>38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Technic</vt:lpstr>
      <vt:lpstr>Exp. ,,6,, Enzymatic digestion of fat by pancreatic lipase</vt:lpstr>
      <vt:lpstr>Slide 2</vt:lpstr>
      <vt:lpstr>Slide 3</vt:lpstr>
      <vt:lpstr>Triglycerides structure:</vt:lpstr>
      <vt:lpstr>Slide 5</vt:lpstr>
      <vt:lpstr>Materials:</vt:lpstr>
      <vt:lpstr>Procedure:</vt:lpstr>
      <vt:lpstr>Results: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Exp. ,,6,, Enzymatic digestion of fat by pancreatic lipase</dc:title>
  <dc:creator>hakeem</dc:creator>
  <cp:lastModifiedBy>hakeem</cp:lastModifiedBy>
  <cp:revision>34</cp:revision>
  <dcterms:created xsi:type="dcterms:W3CDTF">2011-03-28T19:11:51Z</dcterms:created>
  <dcterms:modified xsi:type="dcterms:W3CDTF">2011-03-28T21:43:24Z</dcterms:modified>
</cp:coreProperties>
</file>