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1DCF27A-42B2-4583-B91F-EE903783C6EC}" type="datetimeFigureOut">
              <a:rPr lang="ar-SA" smtClean="0"/>
              <a:pPr/>
              <a:t>11/2/1431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BFEA6D-3CFB-4DA1-8F19-F29DBF1224C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FEA6D-3CFB-4DA1-8F19-F29DBF1224CD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58150-49C6-4F35-BFED-D8426F5149C7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F08D-4166-4C0F-BE5B-B0A35AACE84E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F3782-CE1A-4399-A58D-36D3019AE995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545E-CFE6-4092-8392-5C2CCBD8D936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B682-DAC3-48D9-B4EB-8ADC557D295D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7E66-724E-46B1-8F3B-0A7845468117}" type="datetime1">
              <a:rPr lang="ar-SA" smtClean="0"/>
              <a:t>11/2/1431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28BE-DB23-40DD-B895-361EC276938F}" type="datetime1">
              <a:rPr lang="ar-SA" smtClean="0"/>
              <a:t>11/2/1431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E8B4-B78E-43D5-8C5D-A04C79095DC6}" type="datetime1">
              <a:rPr lang="ar-SA" smtClean="0"/>
              <a:t>11/2/1431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12F5-0DA8-49BF-BE5A-179A0C57AB99}" type="datetime1">
              <a:rPr lang="ar-SA" smtClean="0"/>
              <a:t>11/2/1431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BBB3-3CCE-46DB-863B-031D872D991A}" type="datetime1">
              <a:rPr lang="ar-SA" smtClean="0"/>
              <a:t>11/2/1431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1194-9192-4913-A81A-92E168ED0A4B}" type="datetime1">
              <a:rPr lang="ar-SA" smtClean="0"/>
              <a:t>11/2/1431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3ED83-2417-4FF0-B1A2-25B455559C1A}" type="datetime1">
              <a:rPr lang="ar-SA" smtClean="0"/>
              <a:t>11/2/1431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FFFF99"/>
                </a:solidFill>
                <a:latin typeface="Cooper Black" pitchFamily="18" charset="0"/>
              </a:rPr>
              <a:t>Definitions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*Amino Acids (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Amino Acids are molecules containing a carboxyl group (COOH), an amino group (NH2) and  a side chain (R-group) that varies between different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bonded to the α-carbon atom.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Amino_ac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786190"/>
            <a:ext cx="457203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l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Peptide  bond: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It is a chemical bond formed between two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when the carboxyl group of one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reacts with the amino group of the other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*Proteins:</a:t>
            </a:r>
            <a:endParaRPr lang="en-US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Proteins are organic compounds made of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arranged in a linear chain polymer and joined together by peptide.</a:t>
            </a:r>
          </a:p>
          <a:p>
            <a:pPr algn="l">
              <a:buNone/>
            </a:pPr>
            <a:endParaRPr lang="ar-SA" dirty="0">
              <a:solidFill>
                <a:srgbClr val="FFFF99"/>
              </a:solidFill>
            </a:endParaRPr>
          </a:p>
        </p:txBody>
      </p:sp>
      <p:pic>
        <p:nvPicPr>
          <p:cNvPr id="5" name="صورة 4" descr="p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714620"/>
            <a:ext cx="721523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FF99"/>
                </a:solidFill>
                <a:latin typeface="Bauhaus 93" pitchFamily="82" charset="0"/>
              </a:rPr>
              <a:t>Experiment 1</a:t>
            </a:r>
            <a:endParaRPr lang="ar-SA" sz="7200" dirty="0">
              <a:solidFill>
                <a:srgbClr val="FFFF99"/>
              </a:solidFill>
              <a:latin typeface="Bauhaus 93" pitchFamily="82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4643446"/>
            <a:ext cx="7486680" cy="1752600"/>
          </a:xfrm>
        </p:spPr>
        <p:txBody>
          <a:bodyPr>
            <a:normAutofit lnSpcReduction="10000"/>
          </a:bodyPr>
          <a:lstStyle/>
          <a:p>
            <a:pPr algn="l"/>
            <a:endParaRPr lang="en-US" dirty="0" smtClean="0">
              <a:solidFill>
                <a:srgbClr val="FFFF99"/>
              </a:solidFill>
              <a:latin typeface="Blackadder ITC" pitchFamily="82" charset="0"/>
            </a:endParaRPr>
          </a:p>
          <a:p>
            <a:pPr algn="l"/>
            <a:endParaRPr lang="en-US" sz="2400" dirty="0" smtClean="0">
              <a:solidFill>
                <a:srgbClr val="FFFF99"/>
              </a:solidFill>
              <a:latin typeface="Arial Black" pitchFamily="34" charset="0"/>
            </a:endParaRPr>
          </a:p>
          <a:p>
            <a:pPr algn="l"/>
            <a:endParaRPr lang="en-US" sz="2400" dirty="0" smtClean="0">
              <a:solidFill>
                <a:srgbClr val="FFFF99"/>
              </a:solidFill>
              <a:latin typeface="Arial Black" pitchFamily="34" charset="0"/>
            </a:endParaRPr>
          </a:p>
          <a:p>
            <a:pPr algn="l"/>
            <a:r>
              <a:rPr lang="en-US" sz="2400" dirty="0" smtClean="0">
                <a:solidFill>
                  <a:srgbClr val="FFFF99"/>
                </a:solidFill>
                <a:latin typeface="Arial Black" pitchFamily="34" charset="0"/>
              </a:rPr>
              <a:t>Nada AL-</a:t>
            </a:r>
            <a:r>
              <a:rPr lang="en-US" sz="2400" dirty="0" err="1" smtClean="0">
                <a:solidFill>
                  <a:srgbClr val="FFFF99"/>
                </a:solidFill>
                <a:latin typeface="Arial Black" pitchFamily="34" charset="0"/>
              </a:rPr>
              <a:t>Mebairik</a:t>
            </a:r>
            <a:endParaRPr lang="en-US" sz="2400" dirty="0">
              <a:solidFill>
                <a:srgbClr val="FFFF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Color Tests for Proteins and Amino Acids</a:t>
            </a:r>
            <a:r>
              <a:rPr lang="en-US" sz="3200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A)General Proteins Color </a:t>
            </a:r>
            <a:r>
              <a:rPr lang="en-US" sz="2800" b="1" u="sng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Tests</a:t>
            </a:r>
          </a:p>
          <a:p>
            <a:pPr algn="l">
              <a:buNone/>
            </a:pP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1/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Test: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*It is a general test used for detecting the presence of proteins and peptides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Protein sample treated with Copper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(CUSO4) in an alkaline solution (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 formed a pink-violet colored complex.</a:t>
            </a:r>
          </a:p>
          <a:p>
            <a:pPr algn="l">
              <a:buNone/>
            </a:pPr>
            <a:endParaRPr lang="ar-SA" sz="28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This color is due to a reaction between Copper ions (CU++) and peptide bonds (CO-NH) in alkaline solution (at least two peptide bonds are required for a positive test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(H2N-CO-NH-CO-NH2) react with CUSO4 in an alkaline solution and give the same color like protein, that is why the test is called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test.</a:t>
            </a:r>
          </a:p>
          <a:p>
            <a:pPr algn="l">
              <a:buNone/>
            </a:pP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l">
              <a:buNone/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2/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(that have α-amino group) react with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to form blue colored complex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This color is due to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librate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NH3 with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is used to locate the α-amino acid in paper chromatography as a blue to purple spots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Also, permits the quantitative estimation of α-amino acid and peptides in column chromatography.</a:t>
            </a:r>
          </a:p>
          <a:p>
            <a:pPr algn="l"/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Proline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give yellow color due to lack of α-amino group.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l">
              <a:buNone/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3/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Xanthoproteic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Nitration of the aromatic rings in Tyrosine and Tryptophan, with concentrated HNO3, produce a yellow color.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heat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Tyrosine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or Tryptophan + con.HNO3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Yellow color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*Phenylalanine does not produce the color because the benzene ring is not activated for nitration.</a:t>
            </a:r>
          </a:p>
          <a:p>
            <a:pPr algn="l">
              <a:buNone/>
            </a:pPr>
            <a:endParaRPr lang="ar-SA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500694" y="3357562"/>
            <a:ext cx="785818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347</Words>
  <Application>Microsoft Office PowerPoint</Application>
  <PresentationFormat>عرض على الشاشة (3:4)‏</PresentationFormat>
  <Paragraphs>49</Paragraphs>
  <Slides>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Definitions</vt:lpstr>
      <vt:lpstr>الشريحة 2</vt:lpstr>
      <vt:lpstr>Experiment 1</vt:lpstr>
      <vt:lpstr>Color Tests for Proteins and Amino Acids </vt:lpstr>
      <vt:lpstr>الشريحة 5</vt:lpstr>
      <vt:lpstr>الشريحة 6</vt:lpstr>
      <vt:lpstr>الشريحة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ibda</dc:creator>
  <cp:lastModifiedBy>hp</cp:lastModifiedBy>
  <cp:revision>14</cp:revision>
  <dcterms:created xsi:type="dcterms:W3CDTF">2010-03-05T11:37:27Z</dcterms:created>
  <dcterms:modified xsi:type="dcterms:W3CDTF">2010-10-09T20:05:36Z</dcterms:modified>
</cp:coreProperties>
</file>