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2"/>
  </p:notesMasterIdLst>
  <p:sldIdLst>
    <p:sldId id="256" r:id="rId2"/>
    <p:sldId id="265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7ABA535-39F6-4744-B63E-39EDF44E1F0E}" type="datetimeFigureOut">
              <a:rPr lang="ar-SA" smtClean="0"/>
              <a:pPr/>
              <a:t>18/04/32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92D8ED6-619C-4973-BE86-07BA448D8A4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DD12771-3A87-46C3-8E77-20972678CB93}" type="datetime1">
              <a:rPr lang="ar-SA" smtClean="0"/>
              <a:pPr/>
              <a:t>18/04/32</a:t>
            </a:fld>
            <a:endParaRPr lang="ar-S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C2883A-9ADA-468A-92C0-105E8139F4B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Experiment 4</a:t>
            </a:r>
            <a:endParaRPr lang="ar-SA" sz="3600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55576" y="1052736"/>
            <a:ext cx="7352322" cy="3417912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err="1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Complexometric</a:t>
            </a:r>
            <a:r>
              <a:rPr lang="en-US" sz="4800" b="1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  Determination of Calcium in Milk</a:t>
            </a:r>
            <a:endParaRPr lang="ar-SA" sz="4800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i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II)Analysis</a:t>
            </a:r>
          </a:p>
          <a:p>
            <a:pPr algn="l">
              <a:buNone/>
            </a:pP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Concentration of Ca  in the unknown sample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 = (Ca  titer mg/ml x ml of EDTA for unknown) / volume of sample in liter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 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Volume of sample = 10 ml              0.01 L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Volume of EDTA </a:t>
            </a:r>
            <a:r>
              <a:rPr lang="en-US" sz="18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from my reading </a:t>
            </a: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= 1.8 ml 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 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Ca  = (0.551mg/ml x 1.8ml) / 0.01L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      = 99.18 mg / L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Introduction</a:t>
            </a:r>
            <a:endParaRPr lang="ar-SA" sz="3200" dirty="0">
              <a:latin typeface="Baskerville Old Face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615725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endParaRPr lang="ar-SA" dirty="0" smtClean="0"/>
          </a:p>
          <a:p>
            <a:pPr algn="l" rtl="0"/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</a:rPr>
              <a:t>(Ca) is a mineral that can be found in cereals fruits , vegetables &amp; Dairy products . it is Essential to the proper formation of teeth and bones.</a:t>
            </a:r>
          </a:p>
          <a:p>
            <a:pPr algn="l">
              <a:buNone/>
            </a:pPr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</a:rPr>
              <a:t> 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</a:rPr>
              <a:t>increase intake can reduce osteoporosis, a disease that affects millions where bones become fragile (bone thinning) </a:t>
            </a:r>
            <a:endParaRPr lang="ar-SA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5"/>
            <a:ext cx="8229600" cy="4752529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Andalus" pitchFamily="2" charset="-78"/>
              </a:rPr>
              <a:t>In this experiment the percentage of calcium present in milk will be determined by using </a:t>
            </a:r>
            <a:r>
              <a:rPr lang="en-US" sz="2800" dirty="0" err="1" smtClean="0">
                <a:solidFill>
                  <a:schemeClr val="tx1"/>
                </a:solidFill>
                <a:latin typeface="Baskerville Old Face" pitchFamily="18" charset="0"/>
                <a:cs typeface="Andalus" pitchFamily="2" charset="-78"/>
              </a:rPr>
              <a:t>complexometric</a:t>
            </a: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Andalus" pitchFamily="2" charset="-78"/>
              </a:rPr>
              <a:t> titration with EDTA</a:t>
            </a: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Andalus" pitchFamily="2" charset="-78"/>
              </a:rPr>
              <a:t>.</a:t>
            </a:r>
          </a:p>
          <a:p>
            <a:pPr algn="l" rtl="0">
              <a:buNone/>
            </a:pPr>
            <a:endParaRPr lang="en-US" sz="2800" dirty="0" smtClean="0">
              <a:solidFill>
                <a:schemeClr val="tx1"/>
              </a:solidFill>
              <a:latin typeface="Baskerville Old Face" pitchFamily="18" charset="0"/>
              <a:cs typeface="Andalus" pitchFamily="2" charset="-78"/>
            </a:endParaRP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Andalus" pitchFamily="2" charset="-78"/>
              </a:rPr>
              <a:t> EDTA( </a:t>
            </a:r>
            <a:r>
              <a:rPr lang="en-US" sz="2800" dirty="0" err="1" smtClean="0">
                <a:solidFill>
                  <a:schemeClr val="tx1"/>
                </a:solidFill>
                <a:latin typeface="Baskerville Old Face" pitchFamily="18" charset="0"/>
                <a:cs typeface="Andalus" pitchFamily="2" charset="-78"/>
              </a:rPr>
              <a:t>ethylenediaminetetraacetic</a:t>
            </a: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Andalus" pitchFamily="2" charset="-78"/>
              </a:rPr>
              <a:t>) acid is a </a:t>
            </a:r>
            <a:r>
              <a:rPr lang="en-US" sz="2800" dirty="0" err="1" smtClean="0">
                <a:solidFill>
                  <a:schemeClr val="tx1"/>
                </a:solidFill>
                <a:latin typeface="Baskerville Old Face" pitchFamily="18" charset="0"/>
                <a:cs typeface="Andalus" pitchFamily="2" charset="-78"/>
              </a:rPr>
              <a:t>hexaprotic</a:t>
            </a: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Andalus" pitchFamily="2" charset="-78"/>
              </a:rPr>
              <a:t> ion (chelating agent): meaning that each of the acid oxygen’s and each of the amine nitrogen’s can donate one electron pair, and it works by binding to metal ions (i.e. forms a complex </a:t>
            </a:r>
            <a:endParaRPr lang="ar-SA" sz="2800" dirty="0" smtClean="0">
              <a:solidFill>
                <a:schemeClr val="tx1"/>
              </a:solidFill>
              <a:latin typeface="Baskerville Old Face" pitchFamily="18" charset="0"/>
              <a:cs typeface="Andalus" pitchFamily="2" charset="-78"/>
            </a:endParaRPr>
          </a:p>
          <a:p>
            <a:pPr algn="l">
              <a:buNone/>
            </a:pP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Andalus" pitchFamily="2" charset="-78"/>
              </a:rPr>
              <a:t>    with calcium ions)</a:t>
            </a:r>
            <a:r>
              <a:rPr lang="en-US" sz="2800" dirty="0" smtClean="0">
                <a:latin typeface="Baskerville Old Face" pitchFamily="18" charset="0"/>
                <a:cs typeface="Andalus" pitchFamily="2" charset="-78"/>
              </a:rPr>
              <a:t>.</a:t>
            </a:r>
          </a:p>
          <a:p>
            <a:pPr algn="l">
              <a:buNone/>
            </a:pPr>
            <a:r>
              <a:rPr lang="en-US" sz="2400" dirty="0" smtClean="0">
                <a:latin typeface="Baskerville Old Face" pitchFamily="18" charset="0"/>
              </a:rPr>
              <a:t>            </a:t>
            </a:r>
          </a:p>
          <a:p>
            <a:pPr algn="l">
              <a:buNone/>
            </a:pPr>
            <a:endParaRPr lang="ar-SA" sz="2400" dirty="0" smtClean="0">
              <a:latin typeface="Baskerville Old Face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002060"/>
              </a:solidFill>
              <a:latin typeface="Baskerville Old Face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ED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3789040"/>
            <a:ext cx="4902200" cy="1689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31640" y="2564904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Ca2+ + EDTA→ Ca[EDTA]4-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solidFill>
                <a:schemeClr val="bg1">
                  <a:lumMod val="50000"/>
                </a:schemeClr>
              </a:solidFill>
              <a:cs typeface="Times New Roman" pitchFamily="18" charset="0"/>
            </a:endParaRPr>
          </a:p>
          <a:p>
            <a:pPr algn="l" rtl="0"/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For </a:t>
            </a:r>
            <a:r>
              <a:rPr lang="en-US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EDTA, most metal-</a:t>
            </a:r>
            <a:r>
              <a:rPr lang="en-US" dirty="0" err="1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ligand</a:t>
            </a:r>
            <a:r>
              <a:rPr lang="en-US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complex formation reactions are fast, </a:t>
            </a:r>
            <a:r>
              <a:rPr lang="en-US" dirty="0" err="1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stoichiometric</a:t>
            </a:r>
            <a:r>
              <a:rPr lang="en-US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and result in stable compounds.</a:t>
            </a:r>
          </a:p>
          <a:p>
            <a:pPr algn="l">
              <a:buNone/>
            </a:pPr>
            <a:endParaRPr lang="en-US" dirty="0" smtClean="0">
              <a:solidFill>
                <a:schemeClr val="tx1"/>
              </a:solidFill>
              <a:latin typeface="Baskerville Old Face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The </a:t>
            </a:r>
            <a:r>
              <a:rPr lang="en-US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clinical determination of calcium in milk is done by an EDTA titration.</a:t>
            </a:r>
          </a:p>
          <a:p>
            <a:pPr algn="l" rtl="0">
              <a:buNone/>
            </a:pPr>
            <a:endParaRPr lang="en-US" dirty="0" smtClean="0">
              <a:solidFill>
                <a:schemeClr val="tx1"/>
              </a:solidFill>
              <a:latin typeface="Baskerville Old Face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Eriochrome</a:t>
            </a:r>
            <a:r>
              <a:rPr lang="en-US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black T (EBT) used as an indicator.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Reagent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Disodium </a:t>
            </a:r>
            <a:r>
              <a:rPr lang="en-US" sz="2800" dirty="0" err="1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tetracetic</a:t>
            </a:r>
            <a:r>
              <a:rPr lang="en-US" sz="2800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acid (Na2 H2 EDTA. 2H2O)</a:t>
            </a:r>
          </a:p>
          <a:p>
            <a:pPr marL="457200" indent="-457200" algn="l" rtl="0">
              <a:buClr>
                <a:schemeClr val="accent1">
                  <a:lumMod val="75000"/>
                </a:schemeClr>
              </a:buClr>
              <a:buSzPct val="85000"/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Magnesium </a:t>
            </a:r>
            <a:r>
              <a:rPr lang="en-US" sz="2800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EDTA solution 0.1 M .</a:t>
            </a:r>
          </a:p>
          <a:p>
            <a:pPr marL="457200" indent="-457200" algn="l" rtl="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Eriochrome</a:t>
            </a: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Black T (EBT) indicator solution.</a:t>
            </a:r>
          </a:p>
          <a:p>
            <a:pPr marL="457200" indent="-457200" algn="l" rtl="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Buffer </a:t>
            </a:r>
            <a:r>
              <a:rPr lang="en-US" sz="2800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solution.</a:t>
            </a:r>
          </a:p>
          <a:p>
            <a:pPr marL="457200" indent="-457200" algn="l" rtl="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Calcium </a:t>
            </a:r>
            <a:r>
              <a:rPr lang="en-US" sz="2800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carbonate (CaCO3) standard  0.8 g/L .</a:t>
            </a:r>
          </a:p>
          <a:p>
            <a:pPr marL="457200" indent="-457200" algn="l" rtl="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Sodium </a:t>
            </a:r>
            <a:r>
              <a:rPr lang="en-US" sz="2800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cyanide (</a:t>
            </a:r>
            <a:r>
              <a:rPr lang="en-US" sz="2800" dirty="0" err="1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NaCN</a:t>
            </a:r>
            <a:r>
              <a:rPr lang="en-US" sz="2800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).</a:t>
            </a:r>
          </a:p>
          <a:p>
            <a:pPr marL="457200" indent="-457200" algn="l" rtl="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Unknown </a:t>
            </a:r>
            <a:r>
              <a:rPr lang="en-US" sz="2800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I (150 </a:t>
            </a:r>
            <a:r>
              <a:rPr lang="en-US" sz="2800" dirty="0" err="1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ppm</a:t>
            </a:r>
            <a:r>
              <a:rPr lang="en-US" sz="2800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)</a:t>
            </a:r>
          </a:p>
          <a:p>
            <a:pPr marL="457200" indent="-457200" algn="l" rtl="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Unknown </a:t>
            </a:r>
            <a:r>
              <a:rPr lang="en-US" sz="2800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II (100 </a:t>
            </a:r>
            <a:r>
              <a:rPr lang="en-US" sz="2800" dirty="0" err="1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ppm</a:t>
            </a:r>
            <a:r>
              <a:rPr lang="en-US" sz="2800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).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7544" y="548680"/>
            <a:ext cx="4038600" cy="5554683"/>
          </a:xfrm>
        </p:spPr>
        <p:txBody>
          <a:bodyPr/>
          <a:lstStyle/>
          <a:p>
            <a:pPr algn="l">
              <a:buNone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Procedure: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Baskerville Old Face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i="1" dirty="0" smtClean="0">
                <a:solidFill>
                  <a:schemeClr val="bg1">
                    <a:lumMod val="50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I) </a:t>
            </a:r>
            <a:r>
              <a:rPr lang="en-US" b="1" i="1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Standardization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1-  10 ml CaCO3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2-  3 ml buffer 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3-  4 drops Mg-EDTA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4-  1 drop EBT</a:t>
            </a:r>
            <a:endParaRPr lang="ar-SA" sz="2400" b="1" dirty="0">
              <a:solidFill>
                <a:schemeClr val="tx1"/>
              </a:solidFill>
              <a:latin typeface="Baskerville Old Face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038600" cy="5554683"/>
          </a:xfrm>
        </p:spPr>
        <p:txBody>
          <a:bodyPr/>
          <a:lstStyle/>
          <a:p>
            <a:pPr algn="l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5- Titrate </a:t>
            </a:r>
            <a:r>
              <a:rPr lang="en-US" sz="2400" b="1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with EDTA solution until get </a:t>
            </a:r>
            <a:r>
              <a:rPr lang="en-US" sz="3600" b="1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s</a:t>
            </a: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ky-blue color </a:t>
            </a:r>
            <a:r>
              <a:rPr lang="en-US" sz="2400" b="1" dirty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(end point).</a:t>
            </a:r>
          </a:p>
          <a:p>
            <a:endParaRPr lang="ar-SA" dirty="0"/>
          </a:p>
        </p:txBody>
      </p:sp>
      <p:pic>
        <p:nvPicPr>
          <p:cNvPr id="5" name="صورة 4" descr="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571876"/>
            <a:ext cx="1857368" cy="2309802"/>
          </a:xfrm>
          <a:prstGeom prst="rect">
            <a:avLst/>
          </a:prstGeom>
        </p:spPr>
      </p:pic>
      <p:pic>
        <p:nvPicPr>
          <p:cNvPr id="6" name="صورة 5" descr="titr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571744"/>
            <a:ext cx="2714644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4038600" cy="5483245"/>
          </a:xfrm>
        </p:spPr>
        <p:txBody>
          <a:bodyPr/>
          <a:lstStyle/>
          <a:p>
            <a:pPr algn="l">
              <a:buNone/>
            </a:pPr>
            <a:r>
              <a:rPr lang="en-US" sz="2400" b="1" i="1" dirty="0">
                <a:solidFill>
                  <a:srgbClr val="002060"/>
                </a:solidFill>
                <a:latin typeface="Baskerville Old Face" pitchFamily="18" charset="0"/>
                <a:cs typeface="Times New Roman" pitchFamily="18" charset="0"/>
              </a:rPr>
              <a:t>II)Analysis</a:t>
            </a:r>
            <a:endParaRPr lang="en-US" sz="2400" i="1" dirty="0">
              <a:solidFill>
                <a:srgbClr val="002060"/>
              </a:solidFill>
              <a:latin typeface="Baskerville Old Face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Baskerville Old Face" pitchFamily="18" charset="0"/>
                <a:cs typeface="Times New Roman" pitchFamily="18" charset="0"/>
              </a:rPr>
              <a:t>1- 10 </a:t>
            </a:r>
            <a:r>
              <a:rPr lang="en-US" sz="2400" b="1" dirty="0">
                <a:solidFill>
                  <a:srgbClr val="002060"/>
                </a:solidFill>
                <a:latin typeface="Baskerville Old Face" pitchFamily="18" charset="0"/>
                <a:cs typeface="Times New Roman" pitchFamily="18" charset="0"/>
              </a:rPr>
              <a:t>ml sample 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Baskerville Old Face" pitchFamily="18" charset="0"/>
                <a:cs typeface="Times New Roman" pitchFamily="18" charset="0"/>
              </a:rPr>
              <a:t>2-  </a:t>
            </a:r>
            <a:r>
              <a:rPr lang="en-US" sz="2400" b="1" dirty="0">
                <a:solidFill>
                  <a:srgbClr val="002060"/>
                </a:solidFill>
                <a:latin typeface="Baskerville Old Face" pitchFamily="18" charset="0"/>
                <a:cs typeface="Times New Roman" pitchFamily="18" charset="0"/>
              </a:rPr>
              <a:t>3 ml buffer </a:t>
            </a:r>
            <a:endParaRPr lang="en-US" sz="2400" b="1" dirty="0" smtClean="0">
              <a:solidFill>
                <a:srgbClr val="002060"/>
              </a:solidFill>
              <a:latin typeface="Baskerville Old Face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Baskerville Old Face" pitchFamily="18" charset="0"/>
                <a:cs typeface="Times New Roman" pitchFamily="18" charset="0"/>
              </a:rPr>
              <a:t>3-  4 drops Mg-EDTA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Baskerville Old Face" pitchFamily="18" charset="0"/>
                <a:cs typeface="Times New Roman" pitchFamily="18" charset="0"/>
              </a:rPr>
              <a:t>4-  </a:t>
            </a:r>
            <a:r>
              <a:rPr lang="en-US" sz="2400" b="1" dirty="0">
                <a:solidFill>
                  <a:srgbClr val="002060"/>
                </a:solidFill>
                <a:latin typeface="Baskerville Old Face" pitchFamily="18" charset="0"/>
                <a:cs typeface="Times New Roman" pitchFamily="18" charset="0"/>
              </a:rPr>
              <a:t>1 drop EBT</a:t>
            </a:r>
            <a:endParaRPr lang="ar-SA" sz="2400" b="1" dirty="0">
              <a:solidFill>
                <a:srgbClr val="002060"/>
              </a:solidFill>
              <a:latin typeface="Baskerville Old Face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5483245"/>
          </a:xfrm>
        </p:spPr>
        <p:txBody>
          <a:bodyPr/>
          <a:lstStyle/>
          <a:p>
            <a:pPr algn="l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5- Titrate 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with EDTA solution until get </a:t>
            </a: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sky-blue color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(end point).</a:t>
            </a:r>
          </a:p>
          <a:p>
            <a:endParaRPr lang="ar-SA" dirty="0"/>
          </a:p>
        </p:txBody>
      </p:sp>
      <p:pic>
        <p:nvPicPr>
          <p:cNvPr id="5" name="صورة 4" descr="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286124"/>
            <a:ext cx="2071702" cy="2571768"/>
          </a:xfrm>
          <a:prstGeom prst="rect">
            <a:avLst/>
          </a:prstGeom>
        </p:spPr>
      </p:pic>
      <p:pic>
        <p:nvPicPr>
          <p:cNvPr id="6" name="صورة 5" descr="titr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643182"/>
            <a:ext cx="2714644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Calculation: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112568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800" i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I)Standardization</a:t>
            </a:r>
          </a:p>
          <a:p>
            <a:pPr algn="l">
              <a:buNone/>
            </a:pPr>
            <a:endParaRPr lang="en-US" sz="2400" dirty="0" smtClean="0">
              <a:solidFill>
                <a:srgbClr val="002060"/>
              </a:solidFill>
              <a:latin typeface="Baskerville Old Face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Ca  titer = (weight of CaCO3mg/ml of EDTA titer)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x</a:t>
            </a: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(volume of CaCO3ml/1000 ml)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x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(atomic weight of Ca  /</a:t>
            </a:r>
            <a:r>
              <a:rPr lang="en-US" sz="2400" dirty="0" err="1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M.wt</a:t>
            </a: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of CaCO3)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Since: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Weight of CaCO3 = 0.8g/L                      800mg/1000ml 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Volume of EDTA (from my reading) =5.8 ml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Ca  titer = (800/5.8)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x</a:t>
            </a: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(10/1000)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  <a:cs typeface="Times New Roman" pitchFamily="18" charset="0"/>
              </a:rPr>
              <a:t>x</a:t>
            </a: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(40.08/100.09)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              = 137.93 x 0.01 x 0.400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  <a:cs typeface="Times New Roman" pitchFamily="18" charset="0"/>
              </a:rPr>
              <a:t>               = 0.551  mg/ml</a:t>
            </a:r>
            <a:r>
              <a:rPr lang="en-US" sz="2400" dirty="0" smtClean="0">
                <a:solidFill>
                  <a:schemeClr val="tx1"/>
                </a:solidFill>
                <a:latin typeface="Baskerville Old Face" pitchFamily="18" charset="0"/>
              </a:rPr>
              <a:t> </a:t>
            </a:r>
            <a:endParaRPr lang="ar-SA" sz="2400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164</TotalTime>
  <Words>411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Trek</vt:lpstr>
      <vt:lpstr>Experiment 4</vt:lpstr>
      <vt:lpstr>Introduction</vt:lpstr>
      <vt:lpstr>Slide 3</vt:lpstr>
      <vt:lpstr>Slide 4</vt:lpstr>
      <vt:lpstr>Slide 5</vt:lpstr>
      <vt:lpstr>Slide 6</vt:lpstr>
      <vt:lpstr>Slide 7</vt:lpstr>
      <vt:lpstr>Slide 8</vt:lpstr>
      <vt:lpstr>Calculation:</vt:lpstr>
      <vt:lpstr>Slide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4</dc:title>
  <dc:creator>hp</dc:creator>
  <cp:lastModifiedBy>Najola</cp:lastModifiedBy>
  <cp:revision>26</cp:revision>
  <dcterms:created xsi:type="dcterms:W3CDTF">2010-09-17T05:38:03Z</dcterms:created>
  <dcterms:modified xsi:type="dcterms:W3CDTF">2011-03-22T23:08:16Z</dcterms:modified>
</cp:coreProperties>
</file>