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43DDA69-B4E3-41AB-B65E-7BE213F1B13E}" type="datetimeFigureOut">
              <a:rPr lang="ar-SA" smtClean="0"/>
              <a:pPr/>
              <a:t>26/10/1431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7CE0CC6-60A8-465A-B8E9-D6AE88BAA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E36B-670A-4288-8142-E8C756D3B3F7}" type="datetime1">
              <a:rPr lang="ar-SA" smtClean="0"/>
              <a:t>26/10/1431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C51F6-E4D6-4093-9315-D1652B83D61A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1EECE-0288-4B29-BCD6-523612BDD05D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65185-1131-4BA3-A103-AC13DE1088C0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3950-5B19-4331-999A-742CE926F2B7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BD54-1A5B-4AB5-8E0E-1F3B5B97E4D6}" type="datetime1">
              <a:rPr lang="ar-SA" smtClean="0"/>
              <a:t>26/10/1431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83DC-C0F0-4555-822D-E1BC11CED69B}" type="datetime1">
              <a:rPr lang="ar-SA" smtClean="0"/>
              <a:t>26/10/1431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0DA-9E46-4C0E-8600-27E801A693BD}" type="datetime1">
              <a:rPr lang="ar-SA" smtClean="0"/>
              <a:t>26/10/1431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6472-2243-4747-82F4-D4CDD26F3BCA}" type="datetime1">
              <a:rPr lang="ar-SA" smtClean="0"/>
              <a:t>26/10/1431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22E-4DA9-435E-BF5D-72D4EA273A99}" type="datetime1">
              <a:rPr lang="ar-SA" smtClean="0"/>
              <a:t>26/10/1431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C5082-4E6B-4294-96EC-0F55A38E5D3F}" type="datetime1">
              <a:rPr lang="ar-SA" smtClean="0"/>
              <a:t>26/10/1431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9F1B1B-A453-4807-919D-FC98F9390E25}" type="datetime1">
              <a:rPr lang="ar-SA" smtClean="0"/>
              <a:t>26/10/1431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596" y="1285860"/>
            <a:ext cx="8229600" cy="2557466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FF99"/>
                </a:solidFill>
                <a:latin typeface="Bauhaus 93" pitchFamily="82" charset="0"/>
              </a:rPr>
              <a:t>Experiment 6</a:t>
            </a:r>
            <a:endParaRPr lang="ar-SA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FF99"/>
                </a:solidFill>
                <a:effectLst/>
                <a:latin typeface="Andalus" pitchFamily="2" charset="-78"/>
                <a:cs typeface="Andalus" pitchFamily="2" charset="-78"/>
              </a:rPr>
              <a:t>Determination of Chloride by </a:t>
            </a:r>
            <a:r>
              <a:rPr lang="en-US" sz="4000" dirty="0" err="1" smtClean="0">
                <a:solidFill>
                  <a:srgbClr val="FFFF99"/>
                </a:solidFill>
                <a:effectLst/>
                <a:latin typeface="Andalus" pitchFamily="2" charset="-78"/>
                <a:cs typeface="Andalus" pitchFamily="2" charset="-78"/>
              </a:rPr>
              <a:t>Volhard</a:t>
            </a:r>
            <a:r>
              <a:rPr lang="en-US" sz="4000" dirty="0" smtClean="0">
                <a:solidFill>
                  <a:srgbClr val="FFFF99"/>
                </a:solidFill>
                <a:effectLst/>
                <a:latin typeface="Andalus" pitchFamily="2" charset="-78"/>
                <a:cs typeface="Andalus" pitchFamily="2" charset="-78"/>
              </a:rPr>
              <a:t> Method</a:t>
            </a:r>
            <a:br>
              <a:rPr lang="en-US" sz="4000" dirty="0" smtClean="0">
                <a:solidFill>
                  <a:srgbClr val="FFFF99"/>
                </a:solidFill>
                <a:effectLst/>
                <a:latin typeface="Andalus" pitchFamily="2" charset="-78"/>
                <a:cs typeface="Andalus" pitchFamily="2" charset="-78"/>
              </a:rPr>
            </a:br>
            <a:endParaRPr lang="ar-SA" sz="4000" dirty="0">
              <a:solidFill>
                <a:srgbClr val="FFFF99"/>
              </a:solidFill>
              <a:effectLst/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66310"/>
          </a:xfrm>
        </p:spPr>
        <p:txBody>
          <a:bodyPr/>
          <a:lstStyle/>
          <a:p>
            <a:pPr algn="l">
              <a:buNone/>
            </a:pP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Objective of this experiment: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(a) Determination of chloride in an unknown solution.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(b) Determination of chloride in an unknown salt.</a:t>
            </a:r>
            <a:endParaRPr lang="en-US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/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Principle: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*The chloride present in the unknown are precipitated by adding an excess amount of standard Silver Nitrate solution.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*The un reacted silver nitrate is determined by back titration with a standard solution of Potassium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using Ferric Ammonium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as indicator.</a:t>
            </a:r>
          </a:p>
          <a:p>
            <a:pPr algn="l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400" b="1" baseline="300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‾                   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AgCl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(white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ppt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400" b="1" baseline="300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+  SCN ‾               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AgSCN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(back titration)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400" b="1" baseline="300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baseline="300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++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+  SCN ‾             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FeSCN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baseline="300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++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(brown color) end  point</a:t>
            </a: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2071670" y="4714884"/>
            <a:ext cx="1143008" cy="1588"/>
          </a:xfrm>
          <a:prstGeom prst="straightConnector1">
            <a:avLst/>
          </a:prstGeom>
          <a:ln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>
            <a:off x="2214546" y="5143512"/>
            <a:ext cx="1143008" cy="1588"/>
          </a:xfrm>
          <a:prstGeom prst="straightConnector1">
            <a:avLst/>
          </a:prstGeom>
          <a:ln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2428860" y="5572140"/>
            <a:ext cx="928694" cy="1588"/>
          </a:xfrm>
          <a:prstGeom prst="straightConnector1">
            <a:avLst/>
          </a:prstGeom>
          <a:ln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*The silver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AgSCN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) is precipitated before the production of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FeCNS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because of the very small solubility product of the silver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*Concentrated Nitric Acid is added to prevent hydrolysis of the Ferric Ammonium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which used as indicator.</a:t>
            </a:r>
          </a:p>
          <a:p>
            <a:pPr algn="l">
              <a:buNone/>
            </a:pPr>
            <a:endParaRPr lang="en-US" sz="2400" b="1" u="sng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Reagent: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1- Standard 0.1 N  Silver Nitrate (AgNO3).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2- 0.1 N  Potassium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(KSCN).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3- Con. Nitric Acid (HNO3).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4- Ferric Ammonium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5- Unknown solution of Chloride.</a:t>
            </a: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4038600" cy="5626121"/>
          </a:xfrm>
        </p:spPr>
        <p:txBody>
          <a:bodyPr/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Procedure: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i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I) Standardization of Potassium </a:t>
            </a:r>
            <a:r>
              <a:rPr lang="en-US" sz="2400" b="1" i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sz="2400" b="1" i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(KSCN)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1- 20 ml  AgNO3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2- 80 ml  distilled water, mix well  3- 2 ml  con.HNO3, mix well   4- 2 ml  Ferric ammonium </a:t>
            </a:r>
            <a:r>
              <a:rPr lang="en-US" sz="20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, mix well</a:t>
            </a:r>
            <a:endParaRPr lang="en-US" sz="20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500042"/>
            <a:ext cx="4038600" cy="5626121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5- Titrate with Potassium </a:t>
            </a:r>
            <a:r>
              <a:rPr lang="en-US" sz="20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tiocyanate</a:t>
            </a: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solution until get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light brown color </a:t>
            </a: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(end point).</a:t>
            </a:r>
            <a:endParaRPr lang="en-US" sz="20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929066"/>
            <a:ext cx="2071682" cy="2428892"/>
          </a:xfrm>
          <a:prstGeom prst="rect">
            <a:avLst/>
          </a:prstGeom>
        </p:spPr>
      </p:pic>
      <p:pic>
        <p:nvPicPr>
          <p:cNvPr id="6" name="صورة 5" descr="titr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357430"/>
            <a:ext cx="3286148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i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II) Titration of unknown solution of chloride</a:t>
            </a:r>
          </a:p>
          <a:p>
            <a:pPr algn="l">
              <a:buNone/>
            </a:pPr>
            <a:endParaRPr lang="en-US" sz="20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1- 5 ml unknown solution of chloride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2- 20 ml D.W, mix well 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3- 10 ml  AgNO3, mix well (note the white </a:t>
            </a:r>
            <a:r>
              <a:rPr lang="en-US" sz="20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ppt</a:t>
            </a: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4- 1 ml  HNO3, mix well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5- 1 ml Ferric ammonium </a:t>
            </a:r>
            <a:r>
              <a:rPr lang="en-US" sz="20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indicator, mix          well</a:t>
            </a:r>
            <a:endParaRPr lang="ar-SA" sz="20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548324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6- Titrate with Potassium </a:t>
            </a:r>
            <a:r>
              <a:rPr lang="en-US" sz="20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until get the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light brown color.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4643446"/>
            <a:ext cx="1571616" cy="1857388"/>
          </a:xfrm>
          <a:prstGeom prst="rect">
            <a:avLst/>
          </a:prstGeom>
        </p:spPr>
      </p:pic>
      <p:pic>
        <p:nvPicPr>
          <p:cNvPr id="7" name="صورة 6" descr="titr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357430"/>
            <a:ext cx="3286148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/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Calculation: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i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i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a) calculate the concentration of KSCN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Ex: If volume of KSCN react in standardization of KSCN = 23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*M1  x  V1 = M2  x  V2</a:t>
            </a:r>
          </a:p>
          <a:p>
            <a:pPr algn="l">
              <a:buNone/>
            </a:pP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MAg</a:t>
            </a:r>
            <a:r>
              <a:rPr lang="en-US" sz="2400" b="1" baseline="300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x 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VAg</a:t>
            </a:r>
            <a:r>
              <a:rPr lang="en-US" sz="2400" b="1" baseline="300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= MSCN‾  x  VSCN ‾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0.1  x  20 = M SCN‾  x  23  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M SCN‾  = 0.087 M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429288"/>
          </a:xfrm>
        </p:spPr>
        <p:txBody>
          <a:bodyPr>
            <a:normAutofit fontScale="55000" lnSpcReduction="20000"/>
          </a:bodyPr>
          <a:lstStyle/>
          <a:p>
            <a:pPr algn="l">
              <a:buNone/>
            </a:pPr>
            <a:endParaRPr lang="en-US" sz="3800" b="1" i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800" b="1" i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b) calculate the concentration of chloride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Ex: If volume of KSCN react in standardization of Chloride = 5.3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*Total m moles of Ag</a:t>
            </a:r>
            <a:r>
              <a:rPr lang="en-US" sz="3800" b="1" baseline="300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= M  x  V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 = 0.1 x 10 = 1 m moles</a:t>
            </a:r>
          </a:p>
          <a:p>
            <a:pPr algn="l">
              <a:buNone/>
            </a:pPr>
            <a:endParaRPr lang="en-US" sz="38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*Un reacted m moles of Ag</a:t>
            </a:r>
            <a:r>
              <a:rPr lang="en-US" sz="3800" b="1" baseline="300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(m moles of KSCN used)  = MKSCN x VKSCN 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U = 0.087  x  5.3 = 0.46 m moles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*Reacted m moles of  Ag (m moles of Chloride) = T – U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= 1 – 0.46 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= 0.54 m moles / 5 ml </a:t>
            </a:r>
          </a:p>
          <a:p>
            <a:pPr algn="l">
              <a:buNone/>
            </a:pPr>
            <a:r>
              <a:rPr lang="en-US" sz="3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= 0.108 m moles / ml  </a:t>
            </a:r>
          </a:p>
          <a:p>
            <a:pPr algn="l">
              <a:buNone/>
            </a:pPr>
            <a:r>
              <a:rPr lang="en-US" sz="3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ذرو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</TotalTime>
  <Words>360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ذروة</vt:lpstr>
      <vt:lpstr>Experiment 6</vt:lpstr>
      <vt:lpstr>Determination of Chloride by Volhard Method </vt:lpstr>
      <vt:lpstr>Slide 3</vt:lpstr>
      <vt:lpstr>Slide 4</vt:lpstr>
      <vt:lpstr>Slide 5</vt:lpstr>
      <vt:lpstr>Slide 6</vt:lpstr>
      <vt:lpstr>Slide 7</vt:lpstr>
      <vt:lpstr>Slide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6</dc:title>
  <dc:creator>hp</dc:creator>
  <cp:lastModifiedBy>ksu</cp:lastModifiedBy>
  <cp:revision>6</cp:revision>
  <dcterms:created xsi:type="dcterms:W3CDTF">2010-09-20T12:54:59Z</dcterms:created>
  <dcterms:modified xsi:type="dcterms:W3CDTF">2010-10-04T06:04:57Z</dcterms:modified>
</cp:coreProperties>
</file>